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9" r:id="rId3"/>
  </p:sldMasterIdLst>
  <p:notesMasterIdLst>
    <p:notesMasterId r:id="rId46"/>
  </p:notesMasterIdLst>
  <p:sldIdLst>
    <p:sldId id="29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7" r:id="rId4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DFB24-7E3C-974C-A4CA-77215B1F5B82}" v="5" dt="2023-06-02T23:00:02.7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8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ustomXml" Target="../customXml/item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1C42-C431-B04B-93D1-17AC1F7DA710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C8964-0937-0F49-BA4B-1B679498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7312C-94D5-E943-947B-2A65222AD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49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939" y="1384394"/>
            <a:ext cx="6010275" cy="215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72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7248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24E7-66F1-84D0-E587-D5E4C479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13E5B-6545-47B8-06BA-7BEA53B7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7C73-1DC6-2D38-7CCC-5BA212B91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55D6B8-DEE4-640E-2513-C3331CE17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FE4E4-8839-91DB-2161-C55FA54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D613C-E08B-57E0-7E39-5E071125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E2996-63D8-6812-55D1-B1E33A76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539F2-9485-7C3E-9159-6F7F8333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8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2A02-EE04-CF53-E3FD-3450206A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CE5CD-B512-E119-4FDF-C0B1813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FE493-4517-8D53-B500-F945B3A8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8F01A6-A768-E11F-3D2A-80D016DB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0A4E7B-C0FD-E4A7-5FFB-C8726145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B80463-26CE-B9CB-D791-826D06EA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5DC-022B-5A8B-AA2F-2FB1FA3F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6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DD9C-F365-FF4E-B2FA-59128CED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1469A-7C89-5591-A202-DB71E20B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563D1-C0DC-D467-F063-117C79693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A39AA-9894-86F5-8526-90D68770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73435-DE34-9B48-E163-6AC317A9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FCC46-6267-D3B7-D844-FF9925FD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CA37-9CE6-4475-0907-1616AD60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CDFD38-B152-26FF-79E3-6B340AC1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1170A-E870-6137-FA14-65DFD0F24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DAFC6-0CDC-A92C-901F-6D1CCDB6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9A7D-06FD-481C-F73D-2D53F99B2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87FEF-DD77-E96F-8D80-F3BC803A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2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971C-B707-41FD-E4ED-2D530782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8CFDA-2D17-9CFF-4B86-CE8DF8AA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206A1-6DF0-A070-88B5-D459158D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D964E-213A-8AAC-68CC-1592B09D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4AE8E-F054-B49B-E38C-CBE5D92A5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5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46B51B-82DC-86E6-723E-2C917860B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7DFBE-3055-8FC7-079F-B8BE1C083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4B77B-0101-BF63-56D8-F02395C2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8710B-3164-261E-FA9D-825F3034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0865-645B-BD81-0138-B81571F8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783360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5902288"/>
            <a:ext cx="12192000" cy="955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75000" y="452179"/>
            <a:ext cx="5842000" cy="195580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333878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H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14D15A-DCA8-F568-65F9-C8A55E33991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1CC22512-37B2-0E8C-A78D-BA58A9F8F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 descr="Rectangle&#10;&#10;Description automatically generated">
              <a:extLst>
                <a:ext uri="{FF2B5EF4-FFF2-40B4-BE49-F238E27FC236}">
                  <a16:creationId xmlns:a16="http://schemas.microsoft.com/office/drawing/2014/main" id="{BF21CC52-7025-3493-253D-2B5D1689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t="86064"/>
            <a:stretch/>
          </p:blipFill>
          <p:spPr>
            <a:xfrm>
              <a:off x="0" y="5902288"/>
              <a:ext cx="12192000" cy="95571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946489"/>
            <a:ext cx="9144000" cy="1955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9600" b="1" i="0" spc="60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54EF14-8289-0747-83BA-8D236CDAF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2457" y="509597"/>
            <a:ext cx="5967086" cy="2057146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7212172-DB0E-628D-9797-3E2376AD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61768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72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7248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C3BC-A33E-28B6-6743-9ACEFEDA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10A91B4-FAE4-5043-63DE-CF5DF8939F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336392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8D3C93-1161-77CC-5634-4A63214C5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0349" y="1868488"/>
            <a:ext cx="7283449" cy="461474"/>
          </a:xfrm>
        </p:spPr>
        <p:txBody>
          <a:bodyPr/>
          <a:lstStyle>
            <a:lvl1pPr marL="0" indent="0">
              <a:buNone/>
              <a:defRPr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22680E-BDF7-2C71-ED0B-88C92BC566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2329962"/>
            <a:ext cx="2801815" cy="2802360"/>
          </a:xfrm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C0F13E9-3D0E-26A6-CA3F-470184A1B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0349" y="2347915"/>
            <a:ext cx="7283449" cy="365126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 &amp; Organization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DB111A-52EB-E249-6224-8B88C06D89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0350" y="2887090"/>
            <a:ext cx="7283450" cy="2796160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4C451BA-EED8-3680-A4CB-22973AD0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6CA1E51-A434-DFDF-CE3A-054A26EB0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812853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71094" y="1784729"/>
            <a:ext cx="3849811" cy="3851444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DAF2911-3EE5-2C4F-0B2E-A9D91AB89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A7BD87-8A77-E95B-D11C-4BA00CF948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409345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53836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2075B45-9CE0-95F2-85EA-EB3841845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3582" y="1966302"/>
            <a:ext cx="3534584" cy="3536086"/>
          </a:xfrm>
          <a:ln w="57150"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BC4A3F5-32BF-A5E6-126F-2E7657883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Sponsor Tier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BA66472-569E-72A4-0FF7-1F8D9027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19773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5-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36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DDACA0-484C-8FE4-DC9F-204976DF4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836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456554-942B-C0B3-1845-345101F9C2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3228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71D9DB2-225A-848A-E1A8-EF949D352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8808" y="2399642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148A87-0D95-0008-0CF2-8A9447F77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8532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442B3BD8-BF76-EFF8-B2F7-EC0259185B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11848" y="2389647"/>
            <a:ext cx="2057843" cy="2058716"/>
          </a:xfrm>
          <a:ln w="5715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BD02477-6065-F818-FBA9-47A3FAEC7B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847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E2EF5DC-0D57-DC34-4674-0BD76A3C79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7078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366866D-A2F8-F30E-5CEC-7874104461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44376" y="4543548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E9F404-D14D-FE4F-8CFF-AB1FC64F34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32288" y="4562664"/>
            <a:ext cx="2057843" cy="43289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6D04C-67A8-D731-EC40-7A854EF1D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Tier Type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B503363-B9D9-93C1-0C72-1F8160EB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901659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047D9-12EC-406D-92DA-92E9EB4366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1855557"/>
            <a:ext cx="3145551" cy="3146885"/>
          </a:xfrm>
          <a:ln w="57150">
            <a:solidFill>
              <a:schemeClr val="tx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0E5FCD15-9EED-BF20-2D8A-6BE8959CE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46684" y="1855557"/>
            <a:ext cx="7107115" cy="2777989"/>
          </a:xfr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  <a:lvl2pPr marL="9525" indent="0">
              <a:buNone/>
              <a:tabLst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Body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437E892-C103-787E-50B3-35CD1BC0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56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716C83-17B4-C381-850C-2045F14D97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9124890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5EB1E5F-3707-50EA-F71B-190CBDE43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176C5-CF10-FDA6-D1E6-A79FE303F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2A8F75-DAEB-1151-4267-E165A54F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198787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122712-FC2A-136F-6052-A15DA321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2A1F8A-AF3D-0A4D-9E21-E9D609A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4708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72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5002" y="1221508"/>
            <a:ext cx="4989195" cy="373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43813" y="1459339"/>
            <a:ext cx="4963159" cy="4544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7248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473" y="6289662"/>
            <a:ext cx="1804212" cy="3758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772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7248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474" y="6289662"/>
            <a:ext cx="1804212" cy="3758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77248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CF06-A1EC-0350-C7E9-994037CC8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6436B-515F-AA92-BA94-04D398A30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0CDAE-A770-7970-3BC6-D5EDAC70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CE221-E1A7-768C-61D6-8DBC39BC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0E12-E553-7018-D7D5-4F6FAB1F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54F3-B4CC-18A0-A119-655F4E970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03B9E-CABD-B4DC-1B9D-87DD6761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8DAA-D226-ED94-D531-6754992BB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7104-23BA-97B2-D945-0C039CE6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9976-BEA7-9DDF-826A-7D40AAE1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7279-A700-2158-D980-BA47521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605F2-F592-3257-64F0-4FCB64CD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95AF3-89DF-C54C-A6D1-4301F3F2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C366-1E83-41E3-6E46-6306F6FC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5E698-948F-1530-13BA-DE5F152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1A01-64AD-D5B2-4586-ACC2C5FC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C10D-D1E1-EFE8-2413-4DC8CE012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A7155-0BD1-8D58-016A-DCBC63B3D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C37BC-8058-20D3-0B18-BD69AB358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4DAA3-6125-9D5C-A1A0-0AD4EC707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C9544-6D89-0473-1BFB-8C433A99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15473" y="6289662"/>
            <a:ext cx="1804212" cy="37588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6041" y="6086094"/>
            <a:ext cx="11480165" cy="0"/>
          </a:xfrm>
          <a:custGeom>
            <a:avLst/>
            <a:gdLst/>
            <a:ahLst/>
            <a:cxnLst/>
            <a:rect l="l" t="t" r="r" b="b"/>
            <a:pathLst>
              <a:path w="11480165">
                <a:moveTo>
                  <a:pt x="0" y="0"/>
                </a:moveTo>
                <a:lnTo>
                  <a:pt x="11479580" y="0"/>
                </a:lnTo>
              </a:path>
            </a:pathLst>
          </a:custGeom>
          <a:ln w="28956">
            <a:solidFill>
              <a:srgbClr val="77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9283" y="97984"/>
            <a:ext cx="995997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77258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4954" y="1127004"/>
            <a:ext cx="10822091" cy="465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95193" y="6313192"/>
            <a:ext cx="344170" cy="323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772483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D7368-4E5F-21CB-F7A4-9C11CFEE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D41B6-ED92-53F4-115B-74D408949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DFB7F-E48C-9FC0-9D60-5300F8F6F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4C2F-4D27-A244-9AE2-E5C8FE469D77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B588-7A72-9D2D-0097-0AB6DA5F4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30AA-7B28-DA93-56FE-E0BC92F5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706E5-5FFD-1E49-B019-E8B86ABC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0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ectangle&#10;&#10;Description automatically generated">
            <a:extLst>
              <a:ext uri="{FF2B5EF4-FFF2-40B4-BE49-F238E27FC236}">
                <a16:creationId xmlns:a16="http://schemas.microsoft.com/office/drawing/2014/main" id="{F518A2A1-47B4-B5B2-2D04-E5CA6611DB4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D91A3-9181-E725-82F2-BE95F9D5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08CB2-9560-ADAF-F480-8324153A0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514AD-C30C-10BB-7054-5A9E109C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10049" y="6186675"/>
            <a:ext cx="5171902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107269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thelatinxsocialworkpodcast.buzzsprout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rls_slide_loop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139C-8FCA-2258-CCE7-9B724171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47416"/>
            <a:ext cx="9144000" cy="13181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4C831-906F-591B-6A39-C71FDA9D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facesandvoices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#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recoveryleadershipsummit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#advocate4recovery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559950-585E-F447-1C6F-9DADC9FA9B2E}"/>
              </a:ext>
            </a:extLst>
          </p:cNvPr>
          <p:cNvSpPr txBox="1">
            <a:spLocks/>
          </p:cNvSpPr>
          <p:nvPr/>
        </p:nvSpPr>
        <p:spPr>
          <a:xfrm>
            <a:off x="811576" y="5384595"/>
            <a:ext cx="10568848" cy="58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Recovery Innovations</a:t>
            </a:r>
          </a:p>
        </p:txBody>
      </p:sp>
    </p:spTree>
    <p:extLst>
      <p:ext uri="{BB962C8B-B14F-4D97-AF65-F5344CB8AC3E}">
        <p14:creationId xmlns:p14="http://schemas.microsoft.com/office/powerpoint/2010/main" val="33749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25" y="495932"/>
            <a:ext cx="3712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dirty="0"/>
              <a:t>the</a:t>
            </a:r>
            <a:r>
              <a:rPr spc="-10" dirty="0"/>
              <a:t> need?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225" y="1117445"/>
            <a:ext cx="3885565" cy="352425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13055">
              <a:lnSpc>
                <a:spcPct val="100000"/>
              </a:lnSpc>
              <a:spcBef>
                <a:spcPts val="730"/>
              </a:spcBef>
            </a:pP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Early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72483"/>
                </a:solidFill>
                <a:latin typeface="Arial"/>
                <a:cs typeface="Arial"/>
              </a:rPr>
              <a:t>action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ts val="2735"/>
              </a:lnSpc>
              <a:spcBef>
                <a:spcPts val="53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400" spc="-45" dirty="0">
                <a:latin typeface="Arial"/>
                <a:cs typeface="Arial"/>
              </a:rPr>
              <a:t>Teen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substance</a:t>
            </a:r>
            <a:endParaRPr sz="2400">
              <a:latin typeface="Arial"/>
              <a:cs typeface="Arial"/>
            </a:endParaRPr>
          </a:p>
          <a:p>
            <a:pPr marL="243840" marR="508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disorder increases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risk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probability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adult use/misuse</a:t>
            </a:r>
            <a:endParaRPr sz="2400">
              <a:latin typeface="Arial"/>
              <a:cs typeface="Arial"/>
            </a:endParaRPr>
          </a:p>
          <a:p>
            <a:pPr marL="243840" marR="1091565" indent="-231775">
              <a:lnSpc>
                <a:spcPts val="2590"/>
              </a:lnSpc>
              <a:spcBef>
                <a:spcPts val="101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400" dirty="0">
                <a:latin typeface="Arial"/>
                <a:cs typeface="Arial"/>
              </a:rPr>
              <a:t>Brain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development concerns</a:t>
            </a:r>
            <a:endParaRPr sz="2400">
              <a:latin typeface="Arial"/>
              <a:cs typeface="Arial"/>
            </a:endParaRPr>
          </a:p>
          <a:p>
            <a:pPr marL="243840" marR="651510" indent="-231775">
              <a:lnSpc>
                <a:spcPts val="2590"/>
              </a:lnSpc>
              <a:spcBef>
                <a:spcPts val="100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400" dirty="0">
                <a:latin typeface="Arial"/>
                <a:cs typeface="Arial"/>
              </a:rPr>
              <a:t>Prevalence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substance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10" dirty="0">
                <a:latin typeface="Arial"/>
                <a:cs typeface="Arial"/>
              </a:rPr>
              <a:t> among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873" y="4579683"/>
            <a:ext cx="1650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adolescents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19073" y="1374088"/>
            <a:ext cx="182816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772483"/>
                </a:solidFill>
                <a:latin typeface="Arial"/>
                <a:cs typeface="Arial"/>
              </a:rPr>
              <a:t>Connection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82636" y="4146536"/>
            <a:ext cx="4085590" cy="158877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800" dirty="0">
                <a:solidFill>
                  <a:srgbClr val="772483"/>
                </a:solidFill>
                <a:latin typeface="Arial"/>
                <a:cs typeface="Arial"/>
              </a:rPr>
              <a:t>Gap</a:t>
            </a:r>
            <a:r>
              <a:rPr sz="2800" spc="-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772483"/>
                </a:solidFill>
                <a:latin typeface="Arial"/>
                <a:cs typeface="Arial"/>
              </a:rPr>
              <a:t>in</a:t>
            </a:r>
            <a:r>
              <a:rPr sz="2800" spc="-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772483"/>
                </a:solidFill>
                <a:latin typeface="Arial"/>
                <a:cs typeface="Arial"/>
              </a:rPr>
              <a:t>treatment/services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1010"/>
              </a:spcBef>
              <a:buClr>
                <a:srgbClr val="772583"/>
              </a:buClr>
              <a:buSzPct val="79166"/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Arial"/>
                <a:cs typeface="Arial"/>
              </a:rPr>
              <a:t>Lack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family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involvement</a:t>
            </a:r>
            <a:endParaRPr sz="24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994"/>
              </a:spcBef>
              <a:buClr>
                <a:srgbClr val="772583"/>
              </a:buClr>
              <a:buSzPct val="79166"/>
              <a:buChar char="•"/>
              <a:tabLst>
                <a:tab pos="243840" algn="l"/>
                <a:tab pos="244475" algn="l"/>
              </a:tabLst>
            </a:pPr>
            <a:r>
              <a:rPr sz="2400" dirty="0">
                <a:latin typeface="Arial"/>
                <a:cs typeface="Arial"/>
              </a:rPr>
              <a:t>Lack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Spanish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64794" y="1768346"/>
            <a:ext cx="1647189" cy="8153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65"/>
              </a:spcBef>
              <a:buClr>
                <a:srgbClr val="C45ED3"/>
              </a:buClr>
              <a:buSzPct val="79545"/>
              <a:buFont typeface="Wingdings 3"/>
              <a:buChar char=""/>
              <a:tabLst>
                <a:tab pos="358140" algn="l"/>
                <a:tab pos="358775" algn="l"/>
              </a:tabLst>
            </a:pPr>
            <a:r>
              <a:rPr sz="2200" spc="-10" dirty="0">
                <a:latin typeface="Arial"/>
                <a:cs typeface="Arial"/>
              </a:rPr>
              <a:t>Familismo</a:t>
            </a:r>
            <a:endParaRPr sz="22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70"/>
              </a:spcBef>
              <a:buClr>
                <a:srgbClr val="C45ED3"/>
              </a:buClr>
              <a:buSzPct val="79545"/>
              <a:buFont typeface="Wingdings 3"/>
              <a:buChar char=""/>
              <a:tabLst>
                <a:tab pos="358140" algn="l"/>
                <a:tab pos="358775" algn="l"/>
              </a:tabLst>
            </a:pPr>
            <a:r>
              <a:rPr sz="2200" spc="-10" dirty="0">
                <a:latin typeface="Arial"/>
                <a:cs typeface="Arial"/>
              </a:rPr>
              <a:t>Faith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4794" y="2954019"/>
            <a:ext cx="2658110" cy="8153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8140" indent="-346075">
              <a:lnSpc>
                <a:spcPct val="100000"/>
              </a:lnSpc>
              <a:spcBef>
                <a:spcPts val="565"/>
              </a:spcBef>
              <a:buClr>
                <a:srgbClr val="C45ED3"/>
              </a:buClr>
              <a:buSzPct val="79545"/>
              <a:buFont typeface="Wingdings 3"/>
              <a:buChar char=""/>
              <a:tabLst>
                <a:tab pos="358140" algn="l"/>
                <a:tab pos="358775" algn="l"/>
              </a:tabLst>
            </a:pPr>
            <a:r>
              <a:rPr sz="2200" spc="-10" dirty="0">
                <a:latin typeface="Arial"/>
                <a:cs typeface="Arial"/>
              </a:rPr>
              <a:t>Stigma</a:t>
            </a:r>
            <a:endParaRPr sz="2200">
              <a:latin typeface="Arial"/>
              <a:cs typeface="Arial"/>
            </a:endParaRPr>
          </a:p>
          <a:p>
            <a:pPr marL="358140" indent="-346075">
              <a:lnSpc>
                <a:spcPct val="100000"/>
              </a:lnSpc>
              <a:spcBef>
                <a:spcPts val="470"/>
              </a:spcBef>
              <a:buClr>
                <a:srgbClr val="C45ED3"/>
              </a:buClr>
              <a:buSzPct val="79545"/>
              <a:buFont typeface="Wingdings 3"/>
              <a:buChar char=""/>
              <a:tabLst>
                <a:tab pos="358140" algn="l"/>
                <a:tab pos="358775" algn="l"/>
              </a:tabLst>
            </a:pPr>
            <a:r>
              <a:rPr sz="2200" dirty="0">
                <a:latin typeface="Arial"/>
                <a:cs typeface="Arial"/>
              </a:rPr>
              <a:t>Friction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cultures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00778" y="1237488"/>
            <a:ext cx="2790825" cy="2790825"/>
            <a:chOff x="4700778" y="1237488"/>
            <a:chExt cx="2790825" cy="2790825"/>
          </a:xfrm>
        </p:grpSpPr>
        <p:sp>
          <p:nvSpPr>
            <p:cNvPr id="10" name="object 10"/>
            <p:cNvSpPr/>
            <p:nvPr/>
          </p:nvSpPr>
          <p:spPr>
            <a:xfrm>
              <a:off x="4700778" y="1237488"/>
              <a:ext cx="2790825" cy="2790825"/>
            </a:xfrm>
            <a:custGeom>
              <a:avLst/>
              <a:gdLst/>
              <a:ahLst/>
              <a:cxnLst/>
              <a:rect l="l" t="t" r="r" b="b"/>
              <a:pathLst>
                <a:path w="2790825" h="2790825">
                  <a:moveTo>
                    <a:pt x="1395222" y="0"/>
                  </a:moveTo>
                  <a:lnTo>
                    <a:pt x="1347256" y="809"/>
                  </a:lnTo>
                  <a:lnTo>
                    <a:pt x="1299696" y="3218"/>
                  </a:lnTo>
                  <a:lnTo>
                    <a:pt x="1252568" y="7203"/>
                  </a:lnTo>
                  <a:lnTo>
                    <a:pt x="1205898" y="12736"/>
                  </a:lnTo>
                  <a:lnTo>
                    <a:pt x="1159712" y="19792"/>
                  </a:lnTo>
                  <a:lnTo>
                    <a:pt x="1114036" y="28345"/>
                  </a:lnTo>
                  <a:lnTo>
                    <a:pt x="1068895" y="38369"/>
                  </a:lnTo>
                  <a:lnTo>
                    <a:pt x="1024316" y="49838"/>
                  </a:lnTo>
                  <a:lnTo>
                    <a:pt x="980325" y="62726"/>
                  </a:lnTo>
                  <a:lnTo>
                    <a:pt x="936948" y="77007"/>
                  </a:lnTo>
                  <a:lnTo>
                    <a:pt x="894210" y="92654"/>
                  </a:lnTo>
                  <a:lnTo>
                    <a:pt x="852138" y="109643"/>
                  </a:lnTo>
                  <a:lnTo>
                    <a:pt x="810758" y="127947"/>
                  </a:lnTo>
                  <a:lnTo>
                    <a:pt x="770095" y="147539"/>
                  </a:lnTo>
                  <a:lnTo>
                    <a:pt x="730176" y="168395"/>
                  </a:lnTo>
                  <a:lnTo>
                    <a:pt x="691026" y="190488"/>
                  </a:lnTo>
                  <a:lnTo>
                    <a:pt x="652672" y="213792"/>
                  </a:lnTo>
                  <a:lnTo>
                    <a:pt x="615140" y="238282"/>
                  </a:lnTo>
                  <a:lnTo>
                    <a:pt x="578455" y="263930"/>
                  </a:lnTo>
                  <a:lnTo>
                    <a:pt x="542643" y="290712"/>
                  </a:lnTo>
                  <a:lnTo>
                    <a:pt x="507731" y="318600"/>
                  </a:lnTo>
                  <a:lnTo>
                    <a:pt x="473744" y="347570"/>
                  </a:lnTo>
                  <a:lnTo>
                    <a:pt x="440709" y="377596"/>
                  </a:lnTo>
                  <a:lnTo>
                    <a:pt x="408651" y="408651"/>
                  </a:lnTo>
                  <a:lnTo>
                    <a:pt x="377596" y="440709"/>
                  </a:lnTo>
                  <a:lnTo>
                    <a:pt x="347570" y="473744"/>
                  </a:lnTo>
                  <a:lnTo>
                    <a:pt x="318600" y="507731"/>
                  </a:lnTo>
                  <a:lnTo>
                    <a:pt x="290712" y="542643"/>
                  </a:lnTo>
                  <a:lnTo>
                    <a:pt x="263930" y="578455"/>
                  </a:lnTo>
                  <a:lnTo>
                    <a:pt x="238282" y="615140"/>
                  </a:lnTo>
                  <a:lnTo>
                    <a:pt x="213792" y="652672"/>
                  </a:lnTo>
                  <a:lnTo>
                    <a:pt x="190488" y="691026"/>
                  </a:lnTo>
                  <a:lnTo>
                    <a:pt x="168395" y="730176"/>
                  </a:lnTo>
                  <a:lnTo>
                    <a:pt x="147539" y="770095"/>
                  </a:lnTo>
                  <a:lnTo>
                    <a:pt x="127947" y="810758"/>
                  </a:lnTo>
                  <a:lnTo>
                    <a:pt x="109643" y="852138"/>
                  </a:lnTo>
                  <a:lnTo>
                    <a:pt x="92654" y="894210"/>
                  </a:lnTo>
                  <a:lnTo>
                    <a:pt x="77007" y="936948"/>
                  </a:lnTo>
                  <a:lnTo>
                    <a:pt x="62726" y="980325"/>
                  </a:lnTo>
                  <a:lnTo>
                    <a:pt x="49838" y="1024316"/>
                  </a:lnTo>
                  <a:lnTo>
                    <a:pt x="38369" y="1068895"/>
                  </a:lnTo>
                  <a:lnTo>
                    <a:pt x="28345" y="1114036"/>
                  </a:lnTo>
                  <a:lnTo>
                    <a:pt x="19792" y="1159712"/>
                  </a:lnTo>
                  <a:lnTo>
                    <a:pt x="12736" y="1205898"/>
                  </a:lnTo>
                  <a:lnTo>
                    <a:pt x="7203" y="1252568"/>
                  </a:lnTo>
                  <a:lnTo>
                    <a:pt x="3218" y="1299696"/>
                  </a:lnTo>
                  <a:lnTo>
                    <a:pt x="809" y="1347256"/>
                  </a:lnTo>
                  <a:lnTo>
                    <a:pt x="0" y="1395222"/>
                  </a:lnTo>
                  <a:lnTo>
                    <a:pt x="809" y="1443187"/>
                  </a:lnTo>
                  <a:lnTo>
                    <a:pt x="3218" y="1490747"/>
                  </a:lnTo>
                  <a:lnTo>
                    <a:pt x="7203" y="1537875"/>
                  </a:lnTo>
                  <a:lnTo>
                    <a:pt x="12736" y="1584545"/>
                  </a:lnTo>
                  <a:lnTo>
                    <a:pt x="19792" y="1630731"/>
                  </a:lnTo>
                  <a:lnTo>
                    <a:pt x="28345" y="1676407"/>
                  </a:lnTo>
                  <a:lnTo>
                    <a:pt x="38369" y="1721548"/>
                  </a:lnTo>
                  <a:lnTo>
                    <a:pt x="49838" y="1766127"/>
                  </a:lnTo>
                  <a:lnTo>
                    <a:pt x="62726" y="1810118"/>
                  </a:lnTo>
                  <a:lnTo>
                    <a:pt x="77007" y="1853495"/>
                  </a:lnTo>
                  <a:lnTo>
                    <a:pt x="92654" y="1896233"/>
                  </a:lnTo>
                  <a:lnTo>
                    <a:pt x="109643" y="1938305"/>
                  </a:lnTo>
                  <a:lnTo>
                    <a:pt x="127947" y="1979685"/>
                  </a:lnTo>
                  <a:lnTo>
                    <a:pt x="147539" y="2020348"/>
                  </a:lnTo>
                  <a:lnTo>
                    <a:pt x="168395" y="2060267"/>
                  </a:lnTo>
                  <a:lnTo>
                    <a:pt x="190488" y="2099417"/>
                  </a:lnTo>
                  <a:lnTo>
                    <a:pt x="213792" y="2137771"/>
                  </a:lnTo>
                  <a:lnTo>
                    <a:pt x="238282" y="2175303"/>
                  </a:lnTo>
                  <a:lnTo>
                    <a:pt x="263930" y="2211988"/>
                  </a:lnTo>
                  <a:lnTo>
                    <a:pt x="290712" y="2247800"/>
                  </a:lnTo>
                  <a:lnTo>
                    <a:pt x="318600" y="2282712"/>
                  </a:lnTo>
                  <a:lnTo>
                    <a:pt x="347570" y="2316699"/>
                  </a:lnTo>
                  <a:lnTo>
                    <a:pt x="377596" y="2349734"/>
                  </a:lnTo>
                  <a:lnTo>
                    <a:pt x="408651" y="2381792"/>
                  </a:lnTo>
                  <a:lnTo>
                    <a:pt x="440709" y="2412847"/>
                  </a:lnTo>
                  <a:lnTo>
                    <a:pt x="473744" y="2442873"/>
                  </a:lnTo>
                  <a:lnTo>
                    <a:pt x="507731" y="2471843"/>
                  </a:lnTo>
                  <a:lnTo>
                    <a:pt x="542643" y="2499731"/>
                  </a:lnTo>
                  <a:lnTo>
                    <a:pt x="578455" y="2526513"/>
                  </a:lnTo>
                  <a:lnTo>
                    <a:pt x="615140" y="2552161"/>
                  </a:lnTo>
                  <a:lnTo>
                    <a:pt x="652672" y="2576651"/>
                  </a:lnTo>
                  <a:lnTo>
                    <a:pt x="691026" y="2599955"/>
                  </a:lnTo>
                  <a:lnTo>
                    <a:pt x="730176" y="2622048"/>
                  </a:lnTo>
                  <a:lnTo>
                    <a:pt x="770095" y="2642904"/>
                  </a:lnTo>
                  <a:lnTo>
                    <a:pt x="810758" y="2662496"/>
                  </a:lnTo>
                  <a:lnTo>
                    <a:pt x="852138" y="2680800"/>
                  </a:lnTo>
                  <a:lnTo>
                    <a:pt x="894210" y="2697789"/>
                  </a:lnTo>
                  <a:lnTo>
                    <a:pt x="936948" y="2713436"/>
                  </a:lnTo>
                  <a:lnTo>
                    <a:pt x="980325" y="2727717"/>
                  </a:lnTo>
                  <a:lnTo>
                    <a:pt x="1024316" y="2740605"/>
                  </a:lnTo>
                  <a:lnTo>
                    <a:pt x="1068895" y="2752074"/>
                  </a:lnTo>
                  <a:lnTo>
                    <a:pt x="1114036" y="2762098"/>
                  </a:lnTo>
                  <a:lnTo>
                    <a:pt x="1159712" y="2770651"/>
                  </a:lnTo>
                  <a:lnTo>
                    <a:pt x="1205898" y="2777707"/>
                  </a:lnTo>
                  <a:lnTo>
                    <a:pt x="1252568" y="2783240"/>
                  </a:lnTo>
                  <a:lnTo>
                    <a:pt x="1299696" y="2787225"/>
                  </a:lnTo>
                  <a:lnTo>
                    <a:pt x="1347256" y="2789634"/>
                  </a:lnTo>
                  <a:lnTo>
                    <a:pt x="1395222" y="2790444"/>
                  </a:lnTo>
                  <a:lnTo>
                    <a:pt x="1443187" y="2789634"/>
                  </a:lnTo>
                  <a:lnTo>
                    <a:pt x="1490747" y="2787225"/>
                  </a:lnTo>
                  <a:lnTo>
                    <a:pt x="1537875" y="2783240"/>
                  </a:lnTo>
                  <a:lnTo>
                    <a:pt x="1584545" y="2777707"/>
                  </a:lnTo>
                  <a:lnTo>
                    <a:pt x="1630731" y="2770651"/>
                  </a:lnTo>
                  <a:lnTo>
                    <a:pt x="1676407" y="2762098"/>
                  </a:lnTo>
                  <a:lnTo>
                    <a:pt x="1721548" y="2752074"/>
                  </a:lnTo>
                  <a:lnTo>
                    <a:pt x="1766127" y="2740605"/>
                  </a:lnTo>
                  <a:lnTo>
                    <a:pt x="1810118" y="2727717"/>
                  </a:lnTo>
                  <a:lnTo>
                    <a:pt x="1853495" y="2713436"/>
                  </a:lnTo>
                  <a:lnTo>
                    <a:pt x="1896233" y="2697789"/>
                  </a:lnTo>
                  <a:lnTo>
                    <a:pt x="1938305" y="2680800"/>
                  </a:lnTo>
                  <a:lnTo>
                    <a:pt x="1979685" y="2662496"/>
                  </a:lnTo>
                  <a:lnTo>
                    <a:pt x="2020348" y="2642904"/>
                  </a:lnTo>
                  <a:lnTo>
                    <a:pt x="2060267" y="2622048"/>
                  </a:lnTo>
                  <a:lnTo>
                    <a:pt x="2099417" y="2599955"/>
                  </a:lnTo>
                  <a:lnTo>
                    <a:pt x="2137771" y="2576651"/>
                  </a:lnTo>
                  <a:lnTo>
                    <a:pt x="2175303" y="2552161"/>
                  </a:lnTo>
                  <a:lnTo>
                    <a:pt x="2211988" y="2526513"/>
                  </a:lnTo>
                  <a:lnTo>
                    <a:pt x="2247800" y="2499731"/>
                  </a:lnTo>
                  <a:lnTo>
                    <a:pt x="2282712" y="2471843"/>
                  </a:lnTo>
                  <a:lnTo>
                    <a:pt x="2316699" y="2442873"/>
                  </a:lnTo>
                  <a:lnTo>
                    <a:pt x="2349734" y="2412847"/>
                  </a:lnTo>
                  <a:lnTo>
                    <a:pt x="2381792" y="2381792"/>
                  </a:lnTo>
                  <a:lnTo>
                    <a:pt x="2412847" y="2349734"/>
                  </a:lnTo>
                  <a:lnTo>
                    <a:pt x="2442873" y="2316699"/>
                  </a:lnTo>
                  <a:lnTo>
                    <a:pt x="2471843" y="2282712"/>
                  </a:lnTo>
                  <a:lnTo>
                    <a:pt x="2499731" y="2247800"/>
                  </a:lnTo>
                  <a:lnTo>
                    <a:pt x="2526513" y="2211988"/>
                  </a:lnTo>
                  <a:lnTo>
                    <a:pt x="2552161" y="2175303"/>
                  </a:lnTo>
                  <a:lnTo>
                    <a:pt x="2576651" y="2137771"/>
                  </a:lnTo>
                  <a:lnTo>
                    <a:pt x="2599955" y="2099417"/>
                  </a:lnTo>
                  <a:lnTo>
                    <a:pt x="2622048" y="2060267"/>
                  </a:lnTo>
                  <a:lnTo>
                    <a:pt x="2642904" y="2020348"/>
                  </a:lnTo>
                  <a:lnTo>
                    <a:pt x="2662496" y="1979685"/>
                  </a:lnTo>
                  <a:lnTo>
                    <a:pt x="2680800" y="1938305"/>
                  </a:lnTo>
                  <a:lnTo>
                    <a:pt x="2697789" y="1896233"/>
                  </a:lnTo>
                  <a:lnTo>
                    <a:pt x="2713436" y="1853495"/>
                  </a:lnTo>
                  <a:lnTo>
                    <a:pt x="2727717" y="1810118"/>
                  </a:lnTo>
                  <a:lnTo>
                    <a:pt x="2740605" y="1766127"/>
                  </a:lnTo>
                  <a:lnTo>
                    <a:pt x="2752074" y="1721548"/>
                  </a:lnTo>
                  <a:lnTo>
                    <a:pt x="2762098" y="1676407"/>
                  </a:lnTo>
                  <a:lnTo>
                    <a:pt x="2770651" y="1630731"/>
                  </a:lnTo>
                  <a:lnTo>
                    <a:pt x="2777707" y="1584545"/>
                  </a:lnTo>
                  <a:lnTo>
                    <a:pt x="2783240" y="1537875"/>
                  </a:lnTo>
                  <a:lnTo>
                    <a:pt x="2787225" y="1490747"/>
                  </a:lnTo>
                  <a:lnTo>
                    <a:pt x="2789634" y="1443187"/>
                  </a:lnTo>
                  <a:lnTo>
                    <a:pt x="2790444" y="1395222"/>
                  </a:lnTo>
                  <a:lnTo>
                    <a:pt x="2789634" y="1347256"/>
                  </a:lnTo>
                  <a:lnTo>
                    <a:pt x="2787225" y="1299696"/>
                  </a:lnTo>
                  <a:lnTo>
                    <a:pt x="2783240" y="1252568"/>
                  </a:lnTo>
                  <a:lnTo>
                    <a:pt x="2777707" y="1205898"/>
                  </a:lnTo>
                  <a:lnTo>
                    <a:pt x="2770651" y="1159712"/>
                  </a:lnTo>
                  <a:lnTo>
                    <a:pt x="2762098" y="1114036"/>
                  </a:lnTo>
                  <a:lnTo>
                    <a:pt x="2752074" y="1068895"/>
                  </a:lnTo>
                  <a:lnTo>
                    <a:pt x="2740605" y="1024316"/>
                  </a:lnTo>
                  <a:lnTo>
                    <a:pt x="2727717" y="980325"/>
                  </a:lnTo>
                  <a:lnTo>
                    <a:pt x="2713436" y="936948"/>
                  </a:lnTo>
                  <a:lnTo>
                    <a:pt x="2697789" y="894210"/>
                  </a:lnTo>
                  <a:lnTo>
                    <a:pt x="2680800" y="852138"/>
                  </a:lnTo>
                  <a:lnTo>
                    <a:pt x="2662496" y="810758"/>
                  </a:lnTo>
                  <a:lnTo>
                    <a:pt x="2642904" y="770095"/>
                  </a:lnTo>
                  <a:lnTo>
                    <a:pt x="2622048" y="730176"/>
                  </a:lnTo>
                  <a:lnTo>
                    <a:pt x="2599955" y="691026"/>
                  </a:lnTo>
                  <a:lnTo>
                    <a:pt x="2576651" y="652672"/>
                  </a:lnTo>
                  <a:lnTo>
                    <a:pt x="2552161" y="615140"/>
                  </a:lnTo>
                  <a:lnTo>
                    <a:pt x="2526513" y="578455"/>
                  </a:lnTo>
                  <a:lnTo>
                    <a:pt x="2499731" y="542643"/>
                  </a:lnTo>
                  <a:lnTo>
                    <a:pt x="2471843" y="507731"/>
                  </a:lnTo>
                  <a:lnTo>
                    <a:pt x="2442873" y="473744"/>
                  </a:lnTo>
                  <a:lnTo>
                    <a:pt x="2412847" y="440709"/>
                  </a:lnTo>
                  <a:lnTo>
                    <a:pt x="2381792" y="408651"/>
                  </a:lnTo>
                  <a:lnTo>
                    <a:pt x="2349734" y="377596"/>
                  </a:lnTo>
                  <a:lnTo>
                    <a:pt x="2316699" y="347570"/>
                  </a:lnTo>
                  <a:lnTo>
                    <a:pt x="2282712" y="318600"/>
                  </a:lnTo>
                  <a:lnTo>
                    <a:pt x="2247800" y="290712"/>
                  </a:lnTo>
                  <a:lnTo>
                    <a:pt x="2211988" y="263930"/>
                  </a:lnTo>
                  <a:lnTo>
                    <a:pt x="2175303" y="238282"/>
                  </a:lnTo>
                  <a:lnTo>
                    <a:pt x="2137771" y="213792"/>
                  </a:lnTo>
                  <a:lnTo>
                    <a:pt x="2099417" y="190488"/>
                  </a:lnTo>
                  <a:lnTo>
                    <a:pt x="2060267" y="168395"/>
                  </a:lnTo>
                  <a:lnTo>
                    <a:pt x="2020348" y="147539"/>
                  </a:lnTo>
                  <a:lnTo>
                    <a:pt x="1979685" y="127947"/>
                  </a:lnTo>
                  <a:lnTo>
                    <a:pt x="1938305" y="109643"/>
                  </a:lnTo>
                  <a:lnTo>
                    <a:pt x="1896233" y="92654"/>
                  </a:lnTo>
                  <a:lnTo>
                    <a:pt x="1853495" y="77007"/>
                  </a:lnTo>
                  <a:lnTo>
                    <a:pt x="1810118" y="62726"/>
                  </a:lnTo>
                  <a:lnTo>
                    <a:pt x="1766127" y="49838"/>
                  </a:lnTo>
                  <a:lnTo>
                    <a:pt x="1721548" y="38369"/>
                  </a:lnTo>
                  <a:lnTo>
                    <a:pt x="1676407" y="28345"/>
                  </a:lnTo>
                  <a:lnTo>
                    <a:pt x="1630731" y="19792"/>
                  </a:lnTo>
                  <a:lnTo>
                    <a:pt x="1584545" y="12736"/>
                  </a:lnTo>
                  <a:lnTo>
                    <a:pt x="1537875" y="7203"/>
                  </a:lnTo>
                  <a:lnTo>
                    <a:pt x="1490747" y="3218"/>
                  </a:lnTo>
                  <a:lnTo>
                    <a:pt x="1443187" y="809"/>
                  </a:lnTo>
                  <a:lnTo>
                    <a:pt x="1395222" y="0"/>
                  </a:lnTo>
                  <a:close/>
                </a:path>
              </a:pathLst>
            </a:custGeom>
            <a:solidFill>
              <a:srgbClr val="F3E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0779" y="1737410"/>
              <a:ext cx="2789688" cy="170193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616695" y="1865376"/>
            <a:ext cx="341630" cy="292735"/>
            <a:chOff x="8616695" y="1865376"/>
            <a:chExt cx="341630" cy="292735"/>
          </a:xfrm>
        </p:grpSpPr>
        <p:sp>
          <p:nvSpPr>
            <p:cNvPr id="13" name="object 13"/>
            <p:cNvSpPr/>
            <p:nvPr/>
          </p:nvSpPr>
          <p:spPr>
            <a:xfrm>
              <a:off x="8623172" y="1871853"/>
              <a:ext cx="328930" cy="280035"/>
            </a:xfrm>
            <a:custGeom>
              <a:avLst/>
              <a:gdLst/>
              <a:ahLst/>
              <a:cxnLst/>
              <a:rect l="l" t="t" r="r" b="b"/>
              <a:pathLst>
                <a:path w="328929" h="280035">
                  <a:moveTo>
                    <a:pt x="164211" y="0"/>
                  </a:moveTo>
                  <a:lnTo>
                    <a:pt x="0" y="139826"/>
                  </a:lnTo>
                  <a:lnTo>
                    <a:pt x="82105" y="139826"/>
                  </a:lnTo>
                  <a:lnTo>
                    <a:pt x="82105" y="279653"/>
                  </a:lnTo>
                  <a:lnTo>
                    <a:pt x="246316" y="279653"/>
                  </a:lnTo>
                  <a:lnTo>
                    <a:pt x="246316" y="139826"/>
                  </a:lnTo>
                  <a:lnTo>
                    <a:pt x="328422" y="139826"/>
                  </a:lnTo>
                  <a:lnTo>
                    <a:pt x="164211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23172" y="1871853"/>
              <a:ext cx="328930" cy="280035"/>
            </a:xfrm>
            <a:custGeom>
              <a:avLst/>
              <a:gdLst/>
              <a:ahLst/>
              <a:cxnLst/>
              <a:rect l="l" t="t" r="r" b="b"/>
              <a:pathLst>
                <a:path w="328929" h="280035">
                  <a:moveTo>
                    <a:pt x="0" y="139826"/>
                  </a:moveTo>
                  <a:lnTo>
                    <a:pt x="164211" y="0"/>
                  </a:lnTo>
                  <a:lnTo>
                    <a:pt x="328422" y="139826"/>
                  </a:lnTo>
                  <a:lnTo>
                    <a:pt x="246316" y="139826"/>
                  </a:lnTo>
                  <a:lnTo>
                    <a:pt x="246316" y="279653"/>
                  </a:lnTo>
                  <a:lnTo>
                    <a:pt x="82105" y="279653"/>
                  </a:lnTo>
                  <a:lnTo>
                    <a:pt x="82105" y="139826"/>
                  </a:lnTo>
                  <a:lnTo>
                    <a:pt x="0" y="139826"/>
                  </a:lnTo>
                  <a:close/>
                </a:path>
              </a:pathLst>
            </a:custGeom>
            <a:ln w="12954">
              <a:solidFill>
                <a:srgbClr val="2E09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16695" y="2231898"/>
            <a:ext cx="341630" cy="292735"/>
            <a:chOff x="8616695" y="2231898"/>
            <a:chExt cx="341630" cy="292735"/>
          </a:xfrm>
        </p:grpSpPr>
        <p:sp>
          <p:nvSpPr>
            <p:cNvPr id="16" name="object 16"/>
            <p:cNvSpPr/>
            <p:nvPr/>
          </p:nvSpPr>
          <p:spPr>
            <a:xfrm>
              <a:off x="8623172" y="2238375"/>
              <a:ext cx="328930" cy="280035"/>
            </a:xfrm>
            <a:custGeom>
              <a:avLst/>
              <a:gdLst/>
              <a:ahLst/>
              <a:cxnLst/>
              <a:rect l="l" t="t" r="r" b="b"/>
              <a:pathLst>
                <a:path w="328929" h="280035">
                  <a:moveTo>
                    <a:pt x="164211" y="0"/>
                  </a:moveTo>
                  <a:lnTo>
                    <a:pt x="0" y="139826"/>
                  </a:lnTo>
                  <a:lnTo>
                    <a:pt x="82105" y="139826"/>
                  </a:lnTo>
                  <a:lnTo>
                    <a:pt x="82105" y="279653"/>
                  </a:lnTo>
                  <a:lnTo>
                    <a:pt x="246316" y="279653"/>
                  </a:lnTo>
                  <a:lnTo>
                    <a:pt x="246316" y="139826"/>
                  </a:lnTo>
                  <a:lnTo>
                    <a:pt x="328422" y="139826"/>
                  </a:lnTo>
                  <a:lnTo>
                    <a:pt x="164211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23172" y="2238375"/>
              <a:ext cx="328930" cy="280035"/>
            </a:xfrm>
            <a:custGeom>
              <a:avLst/>
              <a:gdLst/>
              <a:ahLst/>
              <a:cxnLst/>
              <a:rect l="l" t="t" r="r" b="b"/>
              <a:pathLst>
                <a:path w="328929" h="280035">
                  <a:moveTo>
                    <a:pt x="0" y="139826"/>
                  </a:moveTo>
                  <a:lnTo>
                    <a:pt x="164211" y="0"/>
                  </a:lnTo>
                  <a:lnTo>
                    <a:pt x="328422" y="139826"/>
                  </a:lnTo>
                  <a:lnTo>
                    <a:pt x="246316" y="139826"/>
                  </a:lnTo>
                  <a:lnTo>
                    <a:pt x="246316" y="279653"/>
                  </a:lnTo>
                  <a:lnTo>
                    <a:pt x="82105" y="279653"/>
                  </a:lnTo>
                  <a:lnTo>
                    <a:pt x="82105" y="139826"/>
                  </a:lnTo>
                  <a:lnTo>
                    <a:pt x="0" y="139826"/>
                  </a:lnTo>
                  <a:close/>
                </a:path>
              </a:pathLst>
            </a:custGeom>
            <a:ln w="12954">
              <a:solidFill>
                <a:srgbClr val="2E09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616695" y="3089910"/>
            <a:ext cx="341630" cy="302895"/>
            <a:chOff x="8616695" y="3089910"/>
            <a:chExt cx="341630" cy="302895"/>
          </a:xfrm>
        </p:grpSpPr>
        <p:sp>
          <p:nvSpPr>
            <p:cNvPr id="19" name="object 19"/>
            <p:cNvSpPr/>
            <p:nvPr/>
          </p:nvSpPr>
          <p:spPr>
            <a:xfrm>
              <a:off x="8623172" y="3096387"/>
              <a:ext cx="328930" cy="289560"/>
            </a:xfrm>
            <a:custGeom>
              <a:avLst/>
              <a:gdLst/>
              <a:ahLst/>
              <a:cxnLst/>
              <a:rect l="l" t="t" r="r" b="b"/>
              <a:pathLst>
                <a:path w="328929" h="289560">
                  <a:moveTo>
                    <a:pt x="246316" y="0"/>
                  </a:moveTo>
                  <a:lnTo>
                    <a:pt x="82105" y="0"/>
                  </a:lnTo>
                  <a:lnTo>
                    <a:pt x="82105" y="144779"/>
                  </a:lnTo>
                  <a:lnTo>
                    <a:pt x="0" y="144779"/>
                  </a:lnTo>
                  <a:lnTo>
                    <a:pt x="164211" y="289559"/>
                  </a:lnTo>
                  <a:lnTo>
                    <a:pt x="328422" y="144779"/>
                  </a:lnTo>
                  <a:lnTo>
                    <a:pt x="246316" y="144779"/>
                  </a:lnTo>
                  <a:lnTo>
                    <a:pt x="246316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623172" y="3096387"/>
              <a:ext cx="328930" cy="289560"/>
            </a:xfrm>
            <a:custGeom>
              <a:avLst/>
              <a:gdLst/>
              <a:ahLst/>
              <a:cxnLst/>
              <a:rect l="l" t="t" r="r" b="b"/>
              <a:pathLst>
                <a:path w="328929" h="289560">
                  <a:moveTo>
                    <a:pt x="0" y="144779"/>
                  </a:moveTo>
                  <a:lnTo>
                    <a:pt x="82105" y="144779"/>
                  </a:lnTo>
                  <a:lnTo>
                    <a:pt x="82105" y="0"/>
                  </a:lnTo>
                  <a:lnTo>
                    <a:pt x="246316" y="0"/>
                  </a:lnTo>
                  <a:lnTo>
                    <a:pt x="246316" y="144779"/>
                  </a:lnTo>
                  <a:lnTo>
                    <a:pt x="328422" y="144779"/>
                  </a:lnTo>
                  <a:lnTo>
                    <a:pt x="164211" y="289559"/>
                  </a:lnTo>
                  <a:lnTo>
                    <a:pt x="0" y="144779"/>
                  </a:lnTo>
                  <a:close/>
                </a:path>
              </a:pathLst>
            </a:custGeom>
            <a:ln w="12953">
              <a:solidFill>
                <a:srgbClr val="2E09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8616695" y="3456432"/>
            <a:ext cx="341630" cy="321945"/>
            <a:chOff x="8616695" y="3456432"/>
            <a:chExt cx="341630" cy="321945"/>
          </a:xfrm>
        </p:grpSpPr>
        <p:sp>
          <p:nvSpPr>
            <p:cNvPr id="22" name="object 22"/>
            <p:cNvSpPr/>
            <p:nvPr/>
          </p:nvSpPr>
          <p:spPr>
            <a:xfrm>
              <a:off x="8623172" y="3462909"/>
              <a:ext cx="328930" cy="308610"/>
            </a:xfrm>
            <a:custGeom>
              <a:avLst/>
              <a:gdLst/>
              <a:ahLst/>
              <a:cxnLst/>
              <a:rect l="l" t="t" r="r" b="b"/>
              <a:pathLst>
                <a:path w="328929" h="308610">
                  <a:moveTo>
                    <a:pt x="246316" y="0"/>
                  </a:moveTo>
                  <a:lnTo>
                    <a:pt x="82105" y="0"/>
                  </a:lnTo>
                  <a:lnTo>
                    <a:pt x="82105" y="154304"/>
                  </a:lnTo>
                  <a:lnTo>
                    <a:pt x="0" y="154304"/>
                  </a:lnTo>
                  <a:lnTo>
                    <a:pt x="164211" y="308609"/>
                  </a:lnTo>
                  <a:lnTo>
                    <a:pt x="328422" y="154304"/>
                  </a:lnTo>
                  <a:lnTo>
                    <a:pt x="246316" y="154304"/>
                  </a:lnTo>
                  <a:lnTo>
                    <a:pt x="246316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623172" y="3462909"/>
              <a:ext cx="328930" cy="308610"/>
            </a:xfrm>
            <a:custGeom>
              <a:avLst/>
              <a:gdLst/>
              <a:ahLst/>
              <a:cxnLst/>
              <a:rect l="l" t="t" r="r" b="b"/>
              <a:pathLst>
                <a:path w="328929" h="308610">
                  <a:moveTo>
                    <a:pt x="0" y="154304"/>
                  </a:moveTo>
                  <a:lnTo>
                    <a:pt x="82105" y="154304"/>
                  </a:lnTo>
                  <a:lnTo>
                    <a:pt x="82105" y="0"/>
                  </a:lnTo>
                  <a:lnTo>
                    <a:pt x="246316" y="0"/>
                  </a:lnTo>
                  <a:lnTo>
                    <a:pt x="246316" y="154304"/>
                  </a:lnTo>
                  <a:lnTo>
                    <a:pt x="328422" y="154304"/>
                  </a:lnTo>
                  <a:lnTo>
                    <a:pt x="164211" y="308609"/>
                  </a:lnTo>
                  <a:lnTo>
                    <a:pt x="0" y="154304"/>
                  </a:lnTo>
                  <a:close/>
                </a:path>
              </a:pathLst>
            </a:custGeom>
            <a:ln w="12954">
              <a:solidFill>
                <a:srgbClr val="2E09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9311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30" dirty="0"/>
              <a:t> </a:t>
            </a:r>
            <a:r>
              <a:rPr dirty="0"/>
              <a:t>Project</a:t>
            </a:r>
            <a:r>
              <a:rPr spc="-25" dirty="0"/>
              <a:t> </a:t>
            </a:r>
            <a:r>
              <a:rPr dirty="0"/>
              <a:t>founded</a:t>
            </a:r>
            <a:r>
              <a:rPr spc="-40" dirty="0"/>
              <a:t> </a:t>
            </a:r>
            <a:r>
              <a:rPr spc="-25" dirty="0"/>
              <a:t>by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403098"/>
            <a:ext cx="3877055" cy="14630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8341" y="2195447"/>
            <a:ext cx="9625965" cy="28949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41300" marR="151130" indent="-229235">
              <a:lnSpc>
                <a:spcPts val="2500"/>
              </a:lnSpc>
              <a:spcBef>
                <a:spcPts val="695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2600" dirty="0">
                <a:latin typeface="Arial"/>
                <a:cs typeface="Arial"/>
              </a:rPr>
              <a:t>Partnership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Addiction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conducted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2021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needs </a:t>
            </a:r>
            <a:r>
              <a:rPr sz="2600" dirty="0">
                <a:latin typeface="Arial"/>
                <a:cs typeface="Arial"/>
              </a:rPr>
              <a:t>assessment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Spanish-</a:t>
            </a:r>
            <a:r>
              <a:rPr sz="2600" dirty="0">
                <a:latin typeface="Arial"/>
                <a:cs typeface="Arial"/>
              </a:rPr>
              <a:t>speaking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families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mental </a:t>
            </a:r>
            <a:r>
              <a:rPr sz="2600" dirty="0">
                <a:latin typeface="Arial"/>
                <a:cs typeface="Arial"/>
              </a:rPr>
              <a:t>health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providers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across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New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York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State</a:t>
            </a:r>
            <a:endParaRPr sz="2600">
              <a:latin typeface="Arial"/>
              <a:cs typeface="Arial"/>
            </a:endParaRPr>
          </a:p>
          <a:p>
            <a:pPr marL="241300" marR="5080" indent="-229235">
              <a:lnSpc>
                <a:spcPts val="2500"/>
              </a:lnSpc>
              <a:spcBef>
                <a:spcPts val="990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goal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understand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barriers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challenges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the </a:t>
            </a:r>
            <a:r>
              <a:rPr sz="2600" spc="-20" dirty="0">
                <a:latin typeface="Arial"/>
                <a:cs typeface="Arial"/>
              </a:rPr>
              <a:t>Spanish-</a:t>
            </a:r>
            <a:r>
              <a:rPr sz="2600" dirty="0">
                <a:latin typeface="Arial"/>
                <a:cs typeface="Arial"/>
              </a:rPr>
              <a:t>speaking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community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faces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accessing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behavioral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health </a:t>
            </a:r>
            <a:r>
              <a:rPr sz="2600" dirty="0">
                <a:latin typeface="Arial"/>
                <a:cs typeface="Arial"/>
              </a:rPr>
              <a:t>services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related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substance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use</a:t>
            </a:r>
            <a:endParaRPr sz="2600">
              <a:latin typeface="Arial"/>
              <a:cs typeface="Arial"/>
            </a:endParaRPr>
          </a:p>
          <a:p>
            <a:pPr marL="241300" marR="349885" indent="-229235">
              <a:lnSpc>
                <a:spcPts val="2500"/>
              </a:lnSpc>
              <a:spcBef>
                <a:spcPts val="990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2600" dirty="0">
                <a:latin typeface="Arial"/>
                <a:cs typeface="Arial"/>
              </a:rPr>
              <a:t>The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focus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how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these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barriers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manifest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across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full </a:t>
            </a:r>
            <a:r>
              <a:rPr sz="2600" dirty="0">
                <a:latin typeface="Arial"/>
                <a:cs typeface="Arial"/>
              </a:rPr>
              <a:t>spectrum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prevention,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intervention,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treatment,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recovery.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11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6353" y="1320546"/>
            <a:ext cx="11092180" cy="4831080"/>
          </a:xfrm>
          <a:custGeom>
            <a:avLst/>
            <a:gdLst/>
            <a:ahLst/>
            <a:cxnLst/>
            <a:rect l="l" t="t" r="r" b="b"/>
            <a:pathLst>
              <a:path w="11092180" h="4831080">
                <a:moveTo>
                  <a:pt x="11091672" y="0"/>
                </a:moveTo>
                <a:lnTo>
                  <a:pt x="0" y="0"/>
                </a:lnTo>
                <a:lnTo>
                  <a:pt x="0" y="4831080"/>
                </a:lnTo>
                <a:lnTo>
                  <a:pt x="11091672" y="4831080"/>
                </a:lnTo>
                <a:lnTo>
                  <a:pt x="11091672" y="0"/>
                </a:lnTo>
                <a:close/>
              </a:path>
            </a:pathLst>
          </a:custGeom>
          <a:solidFill>
            <a:srgbClr val="FF9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005" y="1294328"/>
            <a:ext cx="10734040" cy="45319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78105" indent="-229235">
              <a:lnSpc>
                <a:spcPts val="3460"/>
              </a:lnSpc>
              <a:spcBef>
                <a:spcPts val="530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We</a:t>
            </a:r>
            <a:r>
              <a:rPr sz="3200" spc="-1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collected</a:t>
            </a:r>
            <a:r>
              <a:rPr sz="3200" spc="-12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the</a:t>
            </a:r>
            <a:r>
              <a:rPr sz="3200" spc="-12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data</a:t>
            </a:r>
            <a:r>
              <a:rPr sz="3200" spc="-12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between</a:t>
            </a:r>
            <a:r>
              <a:rPr sz="3200" spc="-12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September</a:t>
            </a:r>
            <a:r>
              <a:rPr sz="3200" spc="-1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and</a:t>
            </a:r>
            <a:r>
              <a:rPr sz="3200" spc="-1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772483"/>
                </a:solidFill>
                <a:latin typeface="Arial"/>
                <a:cs typeface="Arial"/>
              </a:rPr>
              <a:t>December </a:t>
            </a:r>
            <a:r>
              <a:rPr sz="3200" spc="-20" dirty="0">
                <a:solidFill>
                  <a:srgbClr val="772483"/>
                </a:solidFill>
                <a:latin typeface="Arial"/>
                <a:cs typeface="Arial"/>
              </a:rPr>
              <a:t>2021</a:t>
            </a:r>
            <a:endParaRPr sz="32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555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We</a:t>
            </a:r>
            <a:r>
              <a:rPr sz="3200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surveyed</a:t>
            </a:r>
            <a:r>
              <a:rPr sz="3200" spc="-1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103</a:t>
            </a:r>
            <a:r>
              <a:rPr sz="3200" spc="-114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individuals</a:t>
            </a:r>
            <a:r>
              <a:rPr sz="3200" spc="-10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and</a:t>
            </a:r>
            <a:r>
              <a:rPr sz="3200" spc="-114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30</a:t>
            </a:r>
            <a:r>
              <a:rPr sz="3200" spc="-1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772483"/>
                </a:solidFill>
                <a:latin typeface="Arial"/>
                <a:cs typeface="Arial"/>
              </a:rPr>
              <a:t>organizations</a:t>
            </a:r>
            <a:endParaRPr sz="3200">
              <a:latin typeface="Arial"/>
              <a:cs typeface="Arial"/>
            </a:endParaRPr>
          </a:p>
          <a:p>
            <a:pPr marL="241300" marR="5080" indent="-229235">
              <a:lnSpc>
                <a:spcPts val="3460"/>
              </a:lnSpc>
              <a:spcBef>
                <a:spcPts val="1050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3200" spc="-10" dirty="0">
                <a:solidFill>
                  <a:srgbClr val="772483"/>
                </a:solidFill>
                <a:latin typeface="Arial"/>
                <a:cs typeface="Arial"/>
              </a:rPr>
              <a:t>Questionnaire</a:t>
            </a:r>
            <a:r>
              <a:rPr sz="3200" spc="-10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was</a:t>
            </a:r>
            <a:r>
              <a:rPr sz="3200" spc="-9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delivered</a:t>
            </a:r>
            <a:r>
              <a:rPr sz="3200" spc="-9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via</a:t>
            </a:r>
            <a:r>
              <a:rPr sz="3200" spc="-10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an</a:t>
            </a:r>
            <a:r>
              <a:rPr sz="3200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online</a:t>
            </a:r>
            <a:r>
              <a:rPr sz="3200" spc="-9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survey</a:t>
            </a:r>
            <a:r>
              <a:rPr sz="3200" spc="-9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and</a:t>
            </a:r>
            <a:r>
              <a:rPr sz="3200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772483"/>
                </a:solidFill>
                <a:latin typeface="Arial"/>
                <a:cs typeface="Arial"/>
              </a:rPr>
              <a:t>took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about</a:t>
            </a:r>
            <a:r>
              <a:rPr sz="3200" spc="-9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15</a:t>
            </a:r>
            <a:r>
              <a:rPr sz="3200" spc="-7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minutes</a:t>
            </a:r>
            <a:r>
              <a:rPr sz="3200" spc="-8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to</a:t>
            </a:r>
            <a:r>
              <a:rPr sz="3200" spc="-8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772483"/>
                </a:solidFill>
                <a:latin typeface="Arial"/>
                <a:cs typeface="Arial"/>
              </a:rPr>
              <a:t>complete</a:t>
            </a:r>
            <a:endParaRPr sz="3200">
              <a:latin typeface="Arial"/>
              <a:cs typeface="Arial"/>
            </a:endParaRPr>
          </a:p>
          <a:p>
            <a:pPr marL="241300" marR="69850" indent="-229235">
              <a:lnSpc>
                <a:spcPts val="3460"/>
              </a:lnSpc>
              <a:spcBef>
                <a:spcPts val="994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Participants</a:t>
            </a:r>
            <a:r>
              <a:rPr sz="3200" spc="-1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were</a:t>
            </a:r>
            <a:r>
              <a:rPr sz="3200" spc="-1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incentivized</a:t>
            </a:r>
            <a:r>
              <a:rPr sz="3200" spc="-1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with</a:t>
            </a:r>
            <a:r>
              <a:rPr sz="3200" spc="-1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$200</a:t>
            </a:r>
            <a:r>
              <a:rPr sz="3200" spc="-1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for</a:t>
            </a:r>
            <a:r>
              <a:rPr sz="3200" spc="-1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772483"/>
                </a:solidFill>
                <a:latin typeface="Arial"/>
                <a:cs typeface="Arial"/>
              </a:rPr>
              <a:t>organizations,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and</a:t>
            </a:r>
            <a:r>
              <a:rPr sz="3200" spc="-7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$45</a:t>
            </a:r>
            <a:r>
              <a:rPr sz="3200" spc="-6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for</a:t>
            </a:r>
            <a:r>
              <a:rPr sz="3200" spc="-6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772483"/>
                </a:solidFill>
                <a:latin typeface="Arial"/>
                <a:cs typeface="Arial"/>
              </a:rPr>
              <a:t>individuals</a:t>
            </a:r>
            <a:endParaRPr sz="3200">
              <a:latin typeface="Arial"/>
              <a:cs typeface="Arial"/>
            </a:endParaRPr>
          </a:p>
          <a:p>
            <a:pPr marL="241300" marR="181610" indent="-229235">
              <a:lnSpc>
                <a:spcPts val="3460"/>
              </a:lnSpc>
              <a:spcBef>
                <a:spcPts val="990"/>
              </a:spcBef>
              <a:buClr>
                <a:srgbClr val="772583"/>
              </a:buClr>
              <a:buChar char="•"/>
              <a:tabLst>
                <a:tab pos="241935" algn="l"/>
              </a:tabLst>
            </a:pP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Surveys</a:t>
            </a:r>
            <a:r>
              <a:rPr sz="3200" spc="-1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were</a:t>
            </a:r>
            <a:r>
              <a:rPr sz="3200" spc="-1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delivered</a:t>
            </a:r>
            <a:r>
              <a:rPr sz="3200" spc="-114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in</a:t>
            </a:r>
            <a:r>
              <a:rPr sz="3200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both</a:t>
            </a:r>
            <a:r>
              <a:rPr sz="3200" spc="-114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English</a:t>
            </a:r>
            <a:r>
              <a:rPr sz="3200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and</a:t>
            </a:r>
            <a:r>
              <a:rPr sz="3200" spc="-114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Spanish,</a:t>
            </a:r>
            <a:r>
              <a:rPr sz="3200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772483"/>
                </a:solidFill>
                <a:latin typeface="Arial"/>
                <a:cs typeface="Arial"/>
              </a:rPr>
              <a:t>with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94%</a:t>
            </a:r>
            <a:r>
              <a:rPr sz="3200" spc="-7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answering</a:t>
            </a:r>
            <a:r>
              <a:rPr sz="3200" spc="-7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it</a:t>
            </a:r>
            <a:r>
              <a:rPr sz="3200" spc="-8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772483"/>
                </a:solidFill>
                <a:latin typeface="Arial"/>
                <a:cs typeface="Arial"/>
              </a:rPr>
              <a:t>in</a:t>
            </a:r>
            <a:r>
              <a:rPr sz="3200" spc="-6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772483"/>
                </a:solidFill>
                <a:latin typeface="Arial"/>
                <a:cs typeface="Arial"/>
              </a:rPr>
              <a:t>English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12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6354" y="291845"/>
            <a:ext cx="11092180" cy="807085"/>
          </a:xfrm>
          <a:prstGeom prst="rect">
            <a:avLst/>
          </a:prstGeom>
          <a:solidFill>
            <a:srgbClr val="772483"/>
          </a:solidFill>
        </p:spPr>
        <p:txBody>
          <a:bodyPr vert="horz" wrap="square" lIns="0" tIns="1993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570"/>
              </a:spcBef>
            </a:pPr>
            <a:r>
              <a:rPr dirty="0">
                <a:solidFill>
                  <a:srgbClr val="FFFFFF"/>
                </a:solidFill>
              </a:rPr>
              <a:t>Needs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assessment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methodology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005" y="218185"/>
            <a:ext cx="79190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Family</a:t>
            </a:r>
            <a:r>
              <a:rPr spc="-35" dirty="0"/>
              <a:t> </a:t>
            </a:r>
            <a:r>
              <a:rPr dirty="0"/>
              <a:t>survey</a:t>
            </a:r>
            <a:r>
              <a:rPr spc="-25" dirty="0"/>
              <a:t> </a:t>
            </a:r>
            <a:r>
              <a:rPr dirty="0"/>
              <a:t>–</a:t>
            </a:r>
            <a:r>
              <a:rPr spc="-30" dirty="0"/>
              <a:t> </a:t>
            </a:r>
            <a:r>
              <a:rPr dirty="0"/>
              <a:t>loved</a:t>
            </a:r>
            <a:r>
              <a:rPr spc="-30" dirty="0"/>
              <a:t> </a:t>
            </a:r>
            <a:r>
              <a:rPr dirty="0"/>
              <a:t>one’s</a:t>
            </a:r>
            <a:r>
              <a:rPr spc="-35" dirty="0"/>
              <a:t> </a:t>
            </a:r>
            <a:r>
              <a:rPr dirty="0"/>
              <a:t>need</a:t>
            </a:r>
            <a:r>
              <a:rPr spc="-30" dirty="0"/>
              <a:t> </a:t>
            </a:r>
            <a:r>
              <a:rPr spc="-10" dirty="0"/>
              <a:t>state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5598" y="1088008"/>
            <a:ext cx="6955155" cy="4615180"/>
            <a:chOff x="1355598" y="1088008"/>
            <a:chExt cx="6955155" cy="4615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5598" y="1565909"/>
              <a:ext cx="6954773" cy="41368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04650" y="1093088"/>
              <a:ext cx="1816735" cy="882015"/>
            </a:xfrm>
            <a:custGeom>
              <a:avLst/>
              <a:gdLst/>
              <a:ahLst/>
              <a:cxnLst/>
              <a:rect l="l" t="t" r="r" b="b"/>
              <a:pathLst>
                <a:path w="1816734" h="882014">
                  <a:moveTo>
                    <a:pt x="1816442" y="0"/>
                  </a:moveTo>
                  <a:lnTo>
                    <a:pt x="582002" y="0"/>
                  </a:lnTo>
                  <a:lnTo>
                    <a:pt x="582002" y="451104"/>
                  </a:lnTo>
                  <a:lnTo>
                    <a:pt x="787742" y="451104"/>
                  </a:lnTo>
                  <a:lnTo>
                    <a:pt x="0" y="881430"/>
                  </a:lnTo>
                  <a:lnTo>
                    <a:pt x="1096352" y="451104"/>
                  </a:lnTo>
                  <a:lnTo>
                    <a:pt x="1816442" y="451104"/>
                  </a:lnTo>
                  <a:lnTo>
                    <a:pt x="1816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4650" y="1093088"/>
              <a:ext cx="1816735" cy="882015"/>
            </a:xfrm>
            <a:custGeom>
              <a:avLst/>
              <a:gdLst/>
              <a:ahLst/>
              <a:cxnLst/>
              <a:rect l="l" t="t" r="r" b="b"/>
              <a:pathLst>
                <a:path w="1816734" h="882014">
                  <a:moveTo>
                    <a:pt x="582002" y="0"/>
                  </a:moveTo>
                  <a:lnTo>
                    <a:pt x="787742" y="0"/>
                  </a:lnTo>
                  <a:lnTo>
                    <a:pt x="1096352" y="0"/>
                  </a:lnTo>
                  <a:lnTo>
                    <a:pt x="1816442" y="0"/>
                  </a:lnTo>
                  <a:lnTo>
                    <a:pt x="1816442" y="263144"/>
                  </a:lnTo>
                  <a:lnTo>
                    <a:pt x="1816442" y="375920"/>
                  </a:lnTo>
                  <a:lnTo>
                    <a:pt x="1816442" y="451104"/>
                  </a:lnTo>
                  <a:lnTo>
                    <a:pt x="1096352" y="451104"/>
                  </a:lnTo>
                  <a:lnTo>
                    <a:pt x="0" y="881430"/>
                  </a:lnTo>
                  <a:lnTo>
                    <a:pt x="787742" y="451104"/>
                  </a:lnTo>
                  <a:lnTo>
                    <a:pt x="582002" y="451104"/>
                  </a:lnTo>
                  <a:lnTo>
                    <a:pt x="582002" y="375920"/>
                  </a:lnTo>
                  <a:lnTo>
                    <a:pt x="582002" y="263144"/>
                  </a:lnTo>
                  <a:lnTo>
                    <a:pt x="582002" y="0"/>
                  </a:lnTo>
                  <a:close/>
                </a:path>
              </a:pathLst>
            </a:custGeom>
            <a:ln w="9906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017313" y="1090730"/>
            <a:ext cx="117284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07670" marR="5080" indent="-395605">
              <a:lnSpc>
                <a:spcPts val="1610"/>
              </a:lnSpc>
              <a:spcBef>
                <a:spcPts val="210"/>
              </a:spcBef>
            </a:pP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Have</a:t>
            </a:r>
            <a:r>
              <a:rPr sz="1400" spc="-3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not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8"/>
                </a:solidFill>
                <a:latin typeface="Arial"/>
                <a:cs typeface="Arial"/>
              </a:rPr>
              <a:t>used </a:t>
            </a:r>
            <a:r>
              <a:rPr sz="1400" spc="-25" dirty="0">
                <a:solidFill>
                  <a:srgbClr val="595958"/>
                </a:solidFill>
                <a:latin typeface="Arial"/>
                <a:cs typeface="Arial"/>
              </a:rPr>
              <a:t>12%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53731" y="3623106"/>
            <a:ext cx="1951989" cy="1015365"/>
            <a:chOff x="7653731" y="3623106"/>
            <a:chExt cx="1951989" cy="1015365"/>
          </a:xfrm>
        </p:grpSpPr>
        <p:sp>
          <p:nvSpPr>
            <p:cNvPr id="9" name="object 9"/>
            <p:cNvSpPr/>
            <p:nvPr/>
          </p:nvSpPr>
          <p:spPr>
            <a:xfrm>
              <a:off x="7658811" y="3628186"/>
              <a:ext cx="1941830" cy="1005205"/>
            </a:xfrm>
            <a:custGeom>
              <a:avLst/>
              <a:gdLst/>
              <a:ahLst/>
              <a:cxnLst/>
              <a:rect l="l" t="t" r="r" b="b"/>
              <a:pathLst>
                <a:path w="1941829" h="1005204">
                  <a:moveTo>
                    <a:pt x="0" y="0"/>
                  </a:moveTo>
                  <a:lnTo>
                    <a:pt x="812215" y="553288"/>
                  </a:lnTo>
                  <a:lnTo>
                    <a:pt x="586409" y="553288"/>
                  </a:lnTo>
                  <a:lnTo>
                    <a:pt x="586409" y="1005154"/>
                  </a:lnTo>
                  <a:lnTo>
                    <a:pt x="1941245" y="1005154"/>
                  </a:lnTo>
                  <a:lnTo>
                    <a:pt x="1941245" y="553288"/>
                  </a:lnTo>
                  <a:lnTo>
                    <a:pt x="1150924" y="553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8811" y="3628186"/>
              <a:ext cx="1941830" cy="1005205"/>
            </a:xfrm>
            <a:custGeom>
              <a:avLst/>
              <a:gdLst/>
              <a:ahLst/>
              <a:cxnLst/>
              <a:rect l="l" t="t" r="r" b="b"/>
              <a:pathLst>
                <a:path w="1941829" h="1005204">
                  <a:moveTo>
                    <a:pt x="586409" y="553288"/>
                  </a:moveTo>
                  <a:lnTo>
                    <a:pt x="812215" y="553288"/>
                  </a:lnTo>
                  <a:lnTo>
                    <a:pt x="0" y="0"/>
                  </a:lnTo>
                  <a:lnTo>
                    <a:pt x="1150924" y="553288"/>
                  </a:lnTo>
                  <a:lnTo>
                    <a:pt x="1941245" y="553288"/>
                  </a:lnTo>
                  <a:lnTo>
                    <a:pt x="1941245" y="628599"/>
                  </a:lnTo>
                  <a:lnTo>
                    <a:pt x="1941245" y="741565"/>
                  </a:lnTo>
                  <a:lnTo>
                    <a:pt x="1941245" y="1005154"/>
                  </a:lnTo>
                  <a:lnTo>
                    <a:pt x="1150924" y="1005154"/>
                  </a:lnTo>
                  <a:lnTo>
                    <a:pt x="812215" y="1005154"/>
                  </a:lnTo>
                  <a:lnTo>
                    <a:pt x="586409" y="1005154"/>
                  </a:lnTo>
                  <a:lnTo>
                    <a:pt x="586409" y="741565"/>
                  </a:lnTo>
                  <a:lnTo>
                    <a:pt x="586409" y="628599"/>
                  </a:lnTo>
                  <a:lnTo>
                    <a:pt x="586409" y="553288"/>
                  </a:lnTo>
                  <a:close/>
                </a:path>
              </a:pathLst>
            </a:custGeom>
            <a:ln w="9905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77005" y="4179662"/>
            <a:ext cx="1291590" cy="44323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467359" marR="5080" indent="-455295">
              <a:lnSpc>
                <a:spcPts val="1610"/>
              </a:lnSpc>
              <a:spcBef>
                <a:spcPts val="209"/>
              </a:spcBef>
            </a:pP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Occasional</a:t>
            </a:r>
            <a:r>
              <a:rPr sz="1400" spc="3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8"/>
                </a:solidFill>
                <a:latin typeface="Arial"/>
                <a:cs typeface="Arial"/>
              </a:rPr>
              <a:t>use 41%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5766" y="3983520"/>
            <a:ext cx="1693545" cy="1387475"/>
            <a:chOff x="675766" y="3983520"/>
            <a:chExt cx="1693545" cy="1387475"/>
          </a:xfrm>
        </p:grpSpPr>
        <p:sp>
          <p:nvSpPr>
            <p:cNvPr id="13" name="object 13"/>
            <p:cNvSpPr/>
            <p:nvPr/>
          </p:nvSpPr>
          <p:spPr>
            <a:xfrm>
              <a:off x="680846" y="3988600"/>
              <a:ext cx="1683385" cy="1377315"/>
            </a:xfrm>
            <a:custGeom>
              <a:avLst/>
              <a:gdLst/>
              <a:ahLst/>
              <a:cxnLst/>
              <a:rect l="l" t="t" r="r" b="b"/>
              <a:pathLst>
                <a:path w="1683385" h="1377314">
                  <a:moveTo>
                    <a:pt x="1683346" y="0"/>
                  </a:moveTo>
                  <a:lnTo>
                    <a:pt x="924115" y="719416"/>
                  </a:lnTo>
                  <a:lnTo>
                    <a:pt x="0" y="719416"/>
                  </a:lnTo>
                  <a:lnTo>
                    <a:pt x="0" y="1377022"/>
                  </a:lnTo>
                  <a:lnTo>
                    <a:pt x="1584198" y="1377022"/>
                  </a:lnTo>
                  <a:lnTo>
                    <a:pt x="1584198" y="719416"/>
                  </a:lnTo>
                  <a:lnTo>
                    <a:pt x="1320165" y="719416"/>
                  </a:lnTo>
                  <a:lnTo>
                    <a:pt x="16833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0846" y="3988600"/>
              <a:ext cx="1683385" cy="1377315"/>
            </a:xfrm>
            <a:custGeom>
              <a:avLst/>
              <a:gdLst/>
              <a:ahLst/>
              <a:cxnLst/>
              <a:rect l="l" t="t" r="r" b="b"/>
              <a:pathLst>
                <a:path w="1683385" h="1377314">
                  <a:moveTo>
                    <a:pt x="0" y="719416"/>
                  </a:moveTo>
                  <a:lnTo>
                    <a:pt x="924115" y="719416"/>
                  </a:lnTo>
                  <a:lnTo>
                    <a:pt x="1683346" y="0"/>
                  </a:lnTo>
                  <a:lnTo>
                    <a:pt x="1320165" y="719416"/>
                  </a:lnTo>
                  <a:lnTo>
                    <a:pt x="1584198" y="719416"/>
                  </a:lnTo>
                  <a:lnTo>
                    <a:pt x="1584198" y="829017"/>
                  </a:lnTo>
                  <a:lnTo>
                    <a:pt x="1584198" y="993419"/>
                  </a:lnTo>
                  <a:lnTo>
                    <a:pt x="1584198" y="1377022"/>
                  </a:lnTo>
                  <a:lnTo>
                    <a:pt x="1320165" y="1377022"/>
                  </a:lnTo>
                  <a:lnTo>
                    <a:pt x="924115" y="1377022"/>
                  </a:lnTo>
                  <a:lnTo>
                    <a:pt x="0" y="1377022"/>
                  </a:lnTo>
                  <a:lnTo>
                    <a:pt x="0" y="993419"/>
                  </a:lnTo>
                  <a:lnTo>
                    <a:pt x="0" y="829017"/>
                  </a:lnTo>
                  <a:lnTo>
                    <a:pt x="0" y="719416"/>
                  </a:lnTo>
                  <a:close/>
                </a:path>
              </a:pathLst>
            </a:custGeom>
            <a:ln w="9906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14082" y="4706946"/>
            <a:ext cx="1518285" cy="64770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algn="ctr">
              <a:lnSpc>
                <a:spcPts val="1610"/>
              </a:lnSpc>
              <a:spcBef>
                <a:spcPts val="209"/>
              </a:spcBef>
            </a:pP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Regular</a:t>
            </a:r>
            <a:r>
              <a:rPr sz="1400" spc="-4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use,</a:t>
            </a:r>
            <a:r>
              <a:rPr sz="1400" spc="-4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not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8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595958"/>
                </a:solidFill>
                <a:latin typeface="Arial"/>
                <a:cs typeface="Arial"/>
              </a:rPr>
              <a:t>treatment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70"/>
              </a:lnSpc>
            </a:pPr>
            <a:r>
              <a:rPr sz="1400" spc="-25" dirty="0">
                <a:solidFill>
                  <a:srgbClr val="595958"/>
                </a:solidFill>
                <a:latin typeface="Arial"/>
                <a:cs typeface="Arial"/>
              </a:rPr>
              <a:t>36%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29485" y="1090294"/>
            <a:ext cx="2246630" cy="908050"/>
            <a:chOff x="2229485" y="1090294"/>
            <a:chExt cx="2246630" cy="908050"/>
          </a:xfrm>
        </p:grpSpPr>
        <p:sp>
          <p:nvSpPr>
            <p:cNvPr id="17" name="object 17"/>
            <p:cNvSpPr/>
            <p:nvPr/>
          </p:nvSpPr>
          <p:spPr>
            <a:xfrm>
              <a:off x="2234565" y="1095374"/>
              <a:ext cx="2236470" cy="897890"/>
            </a:xfrm>
            <a:custGeom>
              <a:avLst/>
              <a:gdLst/>
              <a:ahLst/>
              <a:cxnLst/>
              <a:rect l="l" t="t" r="r" b="b"/>
              <a:pathLst>
                <a:path w="2236470" h="897889">
                  <a:moveTo>
                    <a:pt x="2092452" y="0"/>
                  </a:moveTo>
                  <a:lnTo>
                    <a:pt x="0" y="0"/>
                  </a:lnTo>
                  <a:lnTo>
                    <a:pt x="0" y="451866"/>
                  </a:lnTo>
                  <a:lnTo>
                    <a:pt x="1220597" y="451866"/>
                  </a:lnTo>
                  <a:lnTo>
                    <a:pt x="2236012" y="897636"/>
                  </a:lnTo>
                  <a:lnTo>
                    <a:pt x="1743710" y="451866"/>
                  </a:lnTo>
                  <a:lnTo>
                    <a:pt x="2092452" y="451866"/>
                  </a:lnTo>
                  <a:lnTo>
                    <a:pt x="2092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34565" y="1095374"/>
              <a:ext cx="2236470" cy="897890"/>
            </a:xfrm>
            <a:custGeom>
              <a:avLst/>
              <a:gdLst/>
              <a:ahLst/>
              <a:cxnLst/>
              <a:rect l="l" t="t" r="r" b="b"/>
              <a:pathLst>
                <a:path w="2236470" h="897889">
                  <a:moveTo>
                    <a:pt x="0" y="0"/>
                  </a:moveTo>
                  <a:lnTo>
                    <a:pt x="1220597" y="0"/>
                  </a:lnTo>
                  <a:lnTo>
                    <a:pt x="1743710" y="0"/>
                  </a:lnTo>
                  <a:lnTo>
                    <a:pt x="2092452" y="0"/>
                  </a:lnTo>
                  <a:lnTo>
                    <a:pt x="2092452" y="263588"/>
                  </a:lnTo>
                  <a:lnTo>
                    <a:pt x="2092452" y="376555"/>
                  </a:lnTo>
                  <a:lnTo>
                    <a:pt x="2092452" y="451866"/>
                  </a:lnTo>
                  <a:lnTo>
                    <a:pt x="1743710" y="451866"/>
                  </a:lnTo>
                  <a:lnTo>
                    <a:pt x="2236012" y="897636"/>
                  </a:lnTo>
                  <a:lnTo>
                    <a:pt x="1220597" y="451866"/>
                  </a:lnTo>
                  <a:lnTo>
                    <a:pt x="0" y="451866"/>
                  </a:lnTo>
                  <a:lnTo>
                    <a:pt x="0" y="376555"/>
                  </a:lnTo>
                  <a:lnTo>
                    <a:pt x="0" y="26358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69205" y="1093542"/>
            <a:ext cx="202311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840105" marR="5080" indent="-828040">
              <a:lnSpc>
                <a:spcPts val="1610"/>
              </a:lnSpc>
              <a:spcBef>
                <a:spcPts val="210"/>
              </a:spcBef>
            </a:pP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Regular</a:t>
            </a:r>
            <a:r>
              <a:rPr sz="1400" spc="-4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use,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in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8"/>
                </a:solidFill>
                <a:latin typeface="Arial"/>
                <a:cs typeface="Arial"/>
              </a:rPr>
              <a:t>treatment </a:t>
            </a:r>
            <a:r>
              <a:rPr sz="1400" spc="-25" dirty="0">
                <a:solidFill>
                  <a:srgbClr val="595958"/>
                </a:solidFill>
                <a:latin typeface="Arial"/>
                <a:cs typeface="Arial"/>
              </a:rPr>
              <a:t>11%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876918" y="2374773"/>
            <a:ext cx="90170" cy="920750"/>
            <a:chOff x="8876918" y="2374773"/>
            <a:chExt cx="90170" cy="920750"/>
          </a:xfrm>
        </p:grpSpPr>
        <p:sp>
          <p:nvSpPr>
            <p:cNvPr id="21" name="object 21"/>
            <p:cNvSpPr/>
            <p:nvPr/>
          </p:nvSpPr>
          <p:spPr>
            <a:xfrm>
              <a:off x="8876918" y="2374773"/>
              <a:ext cx="90170" cy="89535"/>
            </a:xfrm>
            <a:custGeom>
              <a:avLst/>
              <a:gdLst/>
              <a:ahLst/>
              <a:cxnLst/>
              <a:rect l="l" t="t" r="r" b="b"/>
              <a:pathLst>
                <a:path w="90170" h="89535">
                  <a:moveTo>
                    <a:pt x="89916" y="0"/>
                  </a:moveTo>
                  <a:lnTo>
                    <a:pt x="0" y="0"/>
                  </a:lnTo>
                  <a:lnTo>
                    <a:pt x="0" y="89153"/>
                  </a:lnTo>
                  <a:lnTo>
                    <a:pt x="89916" y="89153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76918" y="2651379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69">
                  <a:moveTo>
                    <a:pt x="8991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89916" y="8991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9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76918" y="2928747"/>
              <a:ext cx="90170" cy="89535"/>
            </a:xfrm>
            <a:custGeom>
              <a:avLst/>
              <a:gdLst/>
              <a:ahLst/>
              <a:cxnLst/>
              <a:rect l="l" t="t" r="r" b="b"/>
              <a:pathLst>
                <a:path w="90170" h="89535">
                  <a:moveTo>
                    <a:pt x="89916" y="0"/>
                  </a:moveTo>
                  <a:lnTo>
                    <a:pt x="0" y="0"/>
                  </a:lnTo>
                  <a:lnTo>
                    <a:pt x="0" y="89153"/>
                  </a:lnTo>
                  <a:lnTo>
                    <a:pt x="89916" y="89153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C17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76918" y="3206115"/>
              <a:ext cx="90170" cy="89535"/>
            </a:xfrm>
            <a:custGeom>
              <a:avLst/>
              <a:gdLst/>
              <a:ahLst/>
              <a:cxnLst/>
              <a:rect l="l" t="t" r="r" b="b"/>
              <a:pathLst>
                <a:path w="90170" h="89535">
                  <a:moveTo>
                    <a:pt x="89916" y="0"/>
                  </a:moveTo>
                  <a:lnTo>
                    <a:pt x="0" y="0"/>
                  </a:lnTo>
                  <a:lnTo>
                    <a:pt x="0" y="89153"/>
                  </a:lnTo>
                  <a:lnTo>
                    <a:pt x="89916" y="89153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FFD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993895" y="2221404"/>
            <a:ext cx="2319020" cy="113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3144">
              <a:lnSpc>
                <a:spcPct val="129900"/>
              </a:lnSpc>
              <a:spcBef>
                <a:spcPts val="100"/>
              </a:spcBef>
            </a:pP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Have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not</a:t>
            </a:r>
            <a:r>
              <a:rPr sz="1400" spc="-3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95958"/>
                </a:solidFill>
                <a:latin typeface="Arial"/>
                <a:cs typeface="Arial"/>
              </a:rPr>
              <a:t>used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Occasional</a:t>
            </a:r>
            <a:r>
              <a:rPr sz="1400" spc="30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95958"/>
                </a:solidFill>
                <a:latin typeface="Arial"/>
                <a:cs typeface="Arial"/>
              </a:rPr>
              <a:t>use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9900"/>
              </a:lnSpc>
            </a:pP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Regular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use,</a:t>
            </a:r>
            <a:r>
              <a:rPr sz="1400" spc="-3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not</a:t>
            </a:r>
            <a:r>
              <a:rPr sz="1400" spc="-3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in</a:t>
            </a:r>
            <a:r>
              <a:rPr sz="1400" spc="-4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8"/>
                </a:solidFill>
                <a:latin typeface="Arial"/>
                <a:cs typeface="Arial"/>
              </a:rPr>
              <a:t>treatment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Regular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use,</a:t>
            </a:r>
            <a:r>
              <a:rPr sz="1400" spc="-35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95958"/>
                </a:solidFill>
                <a:latin typeface="Arial"/>
                <a:cs typeface="Arial"/>
              </a:rPr>
              <a:t>in</a:t>
            </a:r>
            <a:r>
              <a:rPr sz="1400" spc="-40" dirty="0">
                <a:solidFill>
                  <a:srgbClr val="5959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95958"/>
                </a:solidFill>
                <a:latin typeface="Arial"/>
                <a:cs typeface="Arial"/>
              </a:rPr>
              <a:t>treatment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13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050" y="939545"/>
            <a:ext cx="6186170" cy="3506470"/>
          </a:xfrm>
          <a:custGeom>
            <a:avLst/>
            <a:gdLst/>
            <a:ahLst/>
            <a:cxnLst/>
            <a:rect l="l" t="t" r="r" b="b"/>
            <a:pathLst>
              <a:path w="6186170" h="3506470">
                <a:moveTo>
                  <a:pt x="6185916" y="0"/>
                </a:moveTo>
                <a:lnTo>
                  <a:pt x="939050" y="0"/>
                </a:lnTo>
                <a:lnTo>
                  <a:pt x="799376" y="190"/>
                </a:lnTo>
                <a:lnTo>
                  <a:pt x="737120" y="609"/>
                </a:lnTo>
                <a:lnTo>
                  <a:pt x="679589" y="1422"/>
                </a:lnTo>
                <a:lnTo>
                  <a:pt x="626516" y="2755"/>
                </a:lnTo>
                <a:lnTo>
                  <a:pt x="577672" y="4749"/>
                </a:lnTo>
                <a:lnTo>
                  <a:pt x="532803" y="7505"/>
                </a:lnTo>
                <a:lnTo>
                  <a:pt x="491655" y="11176"/>
                </a:lnTo>
                <a:lnTo>
                  <a:pt x="419519" y="21755"/>
                </a:lnTo>
                <a:lnTo>
                  <a:pt x="330111" y="44399"/>
                </a:lnTo>
                <a:lnTo>
                  <a:pt x="275742" y="63588"/>
                </a:lnTo>
                <a:lnTo>
                  <a:pt x="225348" y="86220"/>
                </a:lnTo>
                <a:lnTo>
                  <a:pt x="179311" y="112064"/>
                </a:lnTo>
                <a:lnTo>
                  <a:pt x="138010" y="140868"/>
                </a:lnTo>
                <a:lnTo>
                  <a:pt x="101828" y="172377"/>
                </a:lnTo>
                <a:lnTo>
                  <a:pt x="71158" y="206362"/>
                </a:lnTo>
                <a:lnTo>
                  <a:pt x="46393" y="242570"/>
                </a:lnTo>
                <a:lnTo>
                  <a:pt x="17030" y="310832"/>
                </a:lnTo>
                <a:lnTo>
                  <a:pt x="8775" y="352793"/>
                </a:lnTo>
                <a:lnTo>
                  <a:pt x="3733" y="400786"/>
                </a:lnTo>
                <a:lnTo>
                  <a:pt x="1130" y="455409"/>
                </a:lnTo>
                <a:lnTo>
                  <a:pt x="152" y="517245"/>
                </a:lnTo>
                <a:lnTo>
                  <a:pt x="0" y="586917"/>
                </a:lnTo>
                <a:lnTo>
                  <a:pt x="0" y="1972640"/>
                </a:lnTo>
                <a:lnTo>
                  <a:pt x="152" y="2042325"/>
                </a:lnTo>
                <a:lnTo>
                  <a:pt x="1130" y="2104161"/>
                </a:lnTo>
                <a:lnTo>
                  <a:pt x="3733" y="2158784"/>
                </a:lnTo>
                <a:lnTo>
                  <a:pt x="8775" y="2206777"/>
                </a:lnTo>
                <a:lnTo>
                  <a:pt x="17030" y="2248738"/>
                </a:lnTo>
                <a:lnTo>
                  <a:pt x="29298" y="2285276"/>
                </a:lnTo>
                <a:lnTo>
                  <a:pt x="71158" y="2353208"/>
                </a:lnTo>
                <a:lnTo>
                  <a:pt x="101828" y="2387193"/>
                </a:lnTo>
                <a:lnTo>
                  <a:pt x="138010" y="2418702"/>
                </a:lnTo>
                <a:lnTo>
                  <a:pt x="179311" y="2447506"/>
                </a:lnTo>
                <a:lnTo>
                  <a:pt x="225348" y="2473350"/>
                </a:lnTo>
                <a:lnTo>
                  <a:pt x="275742" y="2495981"/>
                </a:lnTo>
                <a:lnTo>
                  <a:pt x="330111" y="2515171"/>
                </a:lnTo>
                <a:lnTo>
                  <a:pt x="388048" y="2530640"/>
                </a:lnTo>
                <a:lnTo>
                  <a:pt x="453974" y="2543683"/>
                </a:lnTo>
                <a:lnTo>
                  <a:pt x="532803" y="2552065"/>
                </a:lnTo>
                <a:lnTo>
                  <a:pt x="577672" y="2554821"/>
                </a:lnTo>
                <a:lnTo>
                  <a:pt x="626516" y="2556814"/>
                </a:lnTo>
                <a:lnTo>
                  <a:pt x="679589" y="2558148"/>
                </a:lnTo>
                <a:lnTo>
                  <a:pt x="737120" y="2558961"/>
                </a:lnTo>
                <a:lnTo>
                  <a:pt x="799376" y="2559380"/>
                </a:lnTo>
                <a:lnTo>
                  <a:pt x="939050" y="2559558"/>
                </a:lnTo>
                <a:lnTo>
                  <a:pt x="5321185" y="2559558"/>
                </a:lnTo>
                <a:lnTo>
                  <a:pt x="6185916" y="3505962"/>
                </a:lnTo>
                <a:lnTo>
                  <a:pt x="6185916" y="2559558"/>
                </a:lnTo>
                <a:lnTo>
                  <a:pt x="6185916" y="2181606"/>
                </a:lnTo>
                <a:lnTo>
                  <a:pt x="6185916" y="0"/>
                </a:lnTo>
                <a:close/>
              </a:path>
            </a:pathLst>
          </a:custGeom>
          <a:solidFill>
            <a:srgbClr val="6D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5631" y="1337279"/>
            <a:ext cx="5695315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2770" algn="r">
              <a:lnSpc>
                <a:spcPct val="100000"/>
              </a:lnSpc>
              <a:spcBef>
                <a:spcPts val="100"/>
              </a:spcBef>
              <a:tabLst>
                <a:tab pos="3281679" algn="l"/>
              </a:tabLst>
            </a:pPr>
            <a:r>
              <a:rPr sz="2800" dirty="0">
                <a:solidFill>
                  <a:srgbClr val="FFFFFF"/>
                </a:solidFill>
              </a:rPr>
              <a:t>Was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there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ever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a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time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when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spc="-25" dirty="0">
                <a:solidFill>
                  <a:srgbClr val="FFFFFF"/>
                </a:solidFill>
              </a:rPr>
              <a:t>you </a:t>
            </a:r>
            <a:r>
              <a:rPr sz="2800" dirty="0">
                <a:solidFill>
                  <a:srgbClr val="FFFFFF"/>
                </a:solidFill>
              </a:rPr>
              <a:t>thought your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</a:rPr>
              <a:t>	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should</a:t>
            </a:r>
            <a:r>
              <a:rPr sz="2800" spc="-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receive substance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misuse </a:t>
            </a:r>
            <a:r>
              <a:rPr sz="2800" spc="-10" dirty="0">
                <a:solidFill>
                  <a:srgbClr val="FFFFFF"/>
                </a:solidFill>
              </a:rPr>
              <a:t>services,</a:t>
            </a:r>
            <a:endParaRPr sz="2800"/>
          </a:p>
          <a:p>
            <a:pPr marR="6985" algn="r">
              <a:lnSpc>
                <a:spcPts val="3360"/>
              </a:lnSpc>
            </a:pPr>
            <a:r>
              <a:rPr sz="2800" dirty="0">
                <a:solidFill>
                  <a:srgbClr val="FF9E1B"/>
                </a:solidFill>
              </a:rPr>
              <a:t>but</a:t>
            </a:r>
            <a:r>
              <a:rPr sz="2800" spc="-5" dirty="0">
                <a:solidFill>
                  <a:srgbClr val="FF9E1B"/>
                </a:solidFill>
              </a:rPr>
              <a:t> </a:t>
            </a:r>
            <a:r>
              <a:rPr sz="2800" dirty="0">
                <a:solidFill>
                  <a:srgbClr val="FF9E1B"/>
                </a:solidFill>
              </a:rPr>
              <a:t>they</a:t>
            </a:r>
            <a:r>
              <a:rPr sz="2800" spc="-5" dirty="0">
                <a:solidFill>
                  <a:srgbClr val="FF9E1B"/>
                </a:solidFill>
              </a:rPr>
              <a:t> </a:t>
            </a:r>
            <a:r>
              <a:rPr sz="2800" spc="-10" dirty="0">
                <a:solidFill>
                  <a:srgbClr val="FF9E1B"/>
                </a:solidFill>
              </a:rPr>
              <a:t>didn’t?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7281672" y="3960875"/>
            <a:ext cx="2803525" cy="1877695"/>
          </a:xfrm>
          <a:custGeom>
            <a:avLst/>
            <a:gdLst/>
            <a:ahLst/>
            <a:cxnLst/>
            <a:rect l="l" t="t" r="r" b="b"/>
            <a:pathLst>
              <a:path w="2803525" h="1877695">
                <a:moveTo>
                  <a:pt x="2803398" y="277114"/>
                </a:moveTo>
                <a:lnTo>
                  <a:pt x="2803093" y="221945"/>
                </a:lnTo>
                <a:lnTo>
                  <a:pt x="2801251" y="177444"/>
                </a:lnTo>
                <a:lnTo>
                  <a:pt x="2787434" y="114325"/>
                </a:lnTo>
                <a:lnTo>
                  <a:pt x="2742527" y="52743"/>
                </a:lnTo>
                <a:lnTo>
                  <a:pt x="2709900" y="29883"/>
                </a:lnTo>
                <a:lnTo>
                  <a:pt x="2671927" y="13500"/>
                </a:lnTo>
                <a:lnTo>
                  <a:pt x="2599639" y="1663"/>
                </a:lnTo>
                <a:lnTo>
                  <a:pt x="2548623" y="203"/>
                </a:lnTo>
                <a:lnTo>
                  <a:pt x="2485415" y="0"/>
                </a:lnTo>
                <a:lnTo>
                  <a:pt x="0" y="0"/>
                </a:lnTo>
                <a:lnTo>
                  <a:pt x="0" y="1319022"/>
                </a:lnTo>
                <a:lnTo>
                  <a:pt x="0" y="1343469"/>
                </a:lnTo>
                <a:lnTo>
                  <a:pt x="0" y="1877568"/>
                </a:lnTo>
                <a:lnTo>
                  <a:pt x="626630" y="1343469"/>
                </a:lnTo>
                <a:lnTo>
                  <a:pt x="2485415" y="1343469"/>
                </a:lnTo>
                <a:lnTo>
                  <a:pt x="2548623" y="1343279"/>
                </a:lnTo>
                <a:lnTo>
                  <a:pt x="2599639" y="1341805"/>
                </a:lnTo>
                <a:lnTo>
                  <a:pt x="2640165" y="1337805"/>
                </a:lnTo>
                <a:lnTo>
                  <a:pt x="2709900" y="1313599"/>
                </a:lnTo>
                <a:lnTo>
                  <a:pt x="2742527" y="1290739"/>
                </a:lnTo>
                <a:lnTo>
                  <a:pt x="2768727" y="1262291"/>
                </a:lnTo>
                <a:lnTo>
                  <a:pt x="2796489" y="1201407"/>
                </a:lnTo>
                <a:lnTo>
                  <a:pt x="2803093" y="1121537"/>
                </a:lnTo>
                <a:lnTo>
                  <a:pt x="2803398" y="1066355"/>
                </a:lnTo>
                <a:lnTo>
                  <a:pt x="2803398" y="277114"/>
                </a:lnTo>
                <a:close/>
              </a:path>
            </a:pathLst>
          </a:custGeom>
          <a:solidFill>
            <a:srgbClr val="FF9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518879" y="4391703"/>
            <a:ext cx="83946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YES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7626" y="257556"/>
            <a:ext cx="3419855" cy="34198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41536" y="3441270"/>
            <a:ext cx="212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49%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answered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14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632" y="881633"/>
            <a:ext cx="6647180" cy="3184525"/>
          </a:xfrm>
          <a:custGeom>
            <a:avLst/>
            <a:gdLst/>
            <a:ahLst/>
            <a:cxnLst/>
            <a:rect l="l" t="t" r="r" b="b"/>
            <a:pathLst>
              <a:path w="6647180" h="3184525">
                <a:moveTo>
                  <a:pt x="6646847" y="0"/>
                </a:moveTo>
                <a:lnTo>
                  <a:pt x="1008961" y="0"/>
                </a:lnTo>
                <a:lnTo>
                  <a:pt x="870541" y="177"/>
                </a:lnTo>
                <a:lnTo>
                  <a:pt x="808220" y="583"/>
                </a:lnTo>
                <a:lnTo>
                  <a:pt x="750217" y="1365"/>
                </a:lnTo>
                <a:lnTo>
                  <a:pt x="696326" y="2648"/>
                </a:lnTo>
                <a:lnTo>
                  <a:pt x="646340" y="4552"/>
                </a:lnTo>
                <a:lnTo>
                  <a:pt x="600053" y="7203"/>
                </a:lnTo>
                <a:lnTo>
                  <a:pt x="557259" y="10724"/>
                </a:lnTo>
                <a:lnTo>
                  <a:pt x="517752" y="15237"/>
                </a:lnTo>
                <a:lnTo>
                  <a:pt x="447772" y="27735"/>
                </a:lnTo>
                <a:lnTo>
                  <a:pt x="361363" y="52858"/>
                </a:lnTo>
                <a:lnTo>
                  <a:pt x="308842" y="73412"/>
                </a:lnTo>
                <a:lnTo>
                  <a:pt x="259617" y="97412"/>
                </a:lnTo>
                <a:lnTo>
                  <a:pt x="213978" y="124645"/>
                </a:lnTo>
                <a:lnTo>
                  <a:pt x="172217" y="154895"/>
                </a:lnTo>
                <a:lnTo>
                  <a:pt x="134624" y="187947"/>
                </a:lnTo>
                <a:lnTo>
                  <a:pt x="101491" y="223588"/>
                </a:lnTo>
                <a:lnTo>
                  <a:pt x="73109" y="261603"/>
                </a:lnTo>
                <a:lnTo>
                  <a:pt x="49769" y="301777"/>
                </a:lnTo>
                <a:lnTo>
                  <a:pt x="23498" y="365708"/>
                </a:lnTo>
                <a:lnTo>
                  <a:pt x="14826" y="403319"/>
                </a:lnTo>
                <a:lnTo>
                  <a:pt x="8594" y="445162"/>
                </a:lnTo>
                <a:lnTo>
                  <a:pt x="4398" y="491591"/>
                </a:lnTo>
                <a:lnTo>
                  <a:pt x="1835" y="542957"/>
                </a:lnTo>
                <a:lnTo>
                  <a:pt x="503" y="599613"/>
                </a:lnTo>
                <a:lnTo>
                  <a:pt x="0" y="661909"/>
                </a:lnTo>
                <a:lnTo>
                  <a:pt x="0" y="2522488"/>
                </a:lnTo>
                <a:lnTo>
                  <a:pt x="503" y="2584784"/>
                </a:lnTo>
                <a:lnTo>
                  <a:pt x="1835" y="2641440"/>
                </a:lnTo>
                <a:lnTo>
                  <a:pt x="4398" y="2692806"/>
                </a:lnTo>
                <a:lnTo>
                  <a:pt x="8594" y="2739235"/>
                </a:lnTo>
                <a:lnTo>
                  <a:pt x="14826" y="2781078"/>
                </a:lnTo>
                <a:lnTo>
                  <a:pt x="23498" y="2818689"/>
                </a:lnTo>
                <a:lnTo>
                  <a:pt x="49769" y="2882620"/>
                </a:lnTo>
                <a:lnTo>
                  <a:pt x="73109" y="2922794"/>
                </a:lnTo>
                <a:lnTo>
                  <a:pt x="101491" y="2960809"/>
                </a:lnTo>
                <a:lnTo>
                  <a:pt x="134624" y="2996450"/>
                </a:lnTo>
                <a:lnTo>
                  <a:pt x="172217" y="3029502"/>
                </a:lnTo>
                <a:lnTo>
                  <a:pt x="213978" y="3059752"/>
                </a:lnTo>
                <a:lnTo>
                  <a:pt x="259617" y="3086985"/>
                </a:lnTo>
                <a:lnTo>
                  <a:pt x="308842" y="3110985"/>
                </a:lnTo>
                <a:lnTo>
                  <a:pt x="361363" y="3131539"/>
                </a:lnTo>
                <a:lnTo>
                  <a:pt x="416887" y="3148431"/>
                </a:lnTo>
                <a:lnTo>
                  <a:pt x="481325" y="3163531"/>
                </a:lnTo>
                <a:lnTo>
                  <a:pt x="557259" y="3173673"/>
                </a:lnTo>
                <a:lnTo>
                  <a:pt x="600053" y="3177194"/>
                </a:lnTo>
                <a:lnTo>
                  <a:pt x="646340" y="3179845"/>
                </a:lnTo>
                <a:lnTo>
                  <a:pt x="696326" y="3181749"/>
                </a:lnTo>
                <a:lnTo>
                  <a:pt x="750217" y="3183032"/>
                </a:lnTo>
                <a:lnTo>
                  <a:pt x="808220" y="3183814"/>
                </a:lnTo>
                <a:lnTo>
                  <a:pt x="870541" y="3184220"/>
                </a:lnTo>
                <a:lnTo>
                  <a:pt x="1008961" y="3184398"/>
                </a:lnTo>
                <a:lnTo>
                  <a:pt x="6646847" y="3184398"/>
                </a:lnTo>
                <a:lnTo>
                  <a:pt x="6646847" y="0"/>
                </a:lnTo>
                <a:close/>
              </a:path>
            </a:pathLst>
          </a:custGeom>
          <a:solidFill>
            <a:srgbClr val="6D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88365" algn="r">
              <a:lnSpc>
                <a:spcPct val="100000"/>
              </a:lnSpc>
              <a:spcBef>
                <a:spcPts val="100"/>
              </a:spcBef>
              <a:tabLst>
                <a:tab pos="1597660" algn="l"/>
              </a:tabLst>
            </a:pPr>
            <a:r>
              <a:rPr sz="2800" dirty="0">
                <a:solidFill>
                  <a:srgbClr val="FFFFFF"/>
                </a:solidFill>
              </a:rPr>
              <a:t>Was</a:t>
            </a:r>
            <a:r>
              <a:rPr sz="2800" spc="-3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there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ever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a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time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when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spc="-25" dirty="0">
                <a:solidFill>
                  <a:srgbClr val="FFFFFF"/>
                </a:solidFill>
              </a:rPr>
              <a:t>you </a:t>
            </a:r>
            <a:r>
              <a:rPr sz="2800" dirty="0">
                <a:solidFill>
                  <a:srgbClr val="FFFFFF"/>
                </a:solidFill>
              </a:rPr>
              <a:t>thought you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should receive </a:t>
            </a:r>
            <a:r>
              <a:rPr sz="2800" spc="-10" dirty="0">
                <a:solidFill>
                  <a:srgbClr val="FFFFFF"/>
                </a:solidFill>
              </a:rPr>
              <a:t>substance </a:t>
            </a:r>
            <a:r>
              <a:rPr sz="2800" dirty="0">
                <a:solidFill>
                  <a:srgbClr val="FFFFFF"/>
                </a:solidFill>
              </a:rPr>
              <a:t>misuse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services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to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help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you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address </a:t>
            </a:r>
            <a:r>
              <a:rPr sz="2800" dirty="0">
                <a:solidFill>
                  <a:srgbClr val="FFFFFF"/>
                </a:solidFill>
              </a:rPr>
              <a:t>your </a:t>
            </a:r>
            <a:r>
              <a:rPr sz="2800" u="heavy" dirty="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</a:rPr>
              <a:t>	</a:t>
            </a:r>
            <a:r>
              <a:rPr sz="2800" dirty="0">
                <a:solidFill>
                  <a:srgbClr val="FFFFFF"/>
                </a:solidFill>
              </a:rPr>
              <a:t>’s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substance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use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behaviors,</a:t>
            </a:r>
            <a:endParaRPr sz="2800"/>
          </a:p>
          <a:p>
            <a:pPr marR="6350" algn="r">
              <a:lnSpc>
                <a:spcPts val="3360"/>
              </a:lnSpc>
            </a:pPr>
            <a:r>
              <a:rPr sz="2800" dirty="0">
                <a:solidFill>
                  <a:srgbClr val="FF9E1B"/>
                </a:solidFill>
              </a:rPr>
              <a:t>but</a:t>
            </a:r>
            <a:r>
              <a:rPr sz="2800" spc="-5" dirty="0">
                <a:solidFill>
                  <a:srgbClr val="FF9E1B"/>
                </a:solidFill>
              </a:rPr>
              <a:t> </a:t>
            </a:r>
            <a:r>
              <a:rPr sz="2800" dirty="0">
                <a:solidFill>
                  <a:srgbClr val="FF9E1B"/>
                </a:solidFill>
              </a:rPr>
              <a:t>you </a:t>
            </a:r>
            <a:r>
              <a:rPr sz="2800" spc="-10" dirty="0">
                <a:solidFill>
                  <a:srgbClr val="FF9E1B"/>
                </a:solidFill>
              </a:rPr>
              <a:t>didn’t?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676900" y="3811523"/>
            <a:ext cx="1211580" cy="1323975"/>
          </a:xfrm>
          <a:custGeom>
            <a:avLst/>
            <a:gdLst/>
            <a:ahLst/>
            <a:cxnLst/>
            <a:rect l="l" t="t" r="r" b="b"/>
            <a:pathLst>
              <a:path w="1211579" h="1323975">
                <a:moveTo>
                  <a:pt x="1211579" y="0"/>
                </a:moveTo>
                <a:lnTo>
                  <a:pt x="0" y="0"/>
                </a:lnTo>
                <a:lnTo>
                  <a:pt x="1211579" y="1323594"/>
                </a:lnTo>
                <a:lnTo>
                  <a:pt x="1211579" y="0"/>
                </a:lnTo>
                <a:close/>
              </a:path>
            </a:pathLst>
          </a:custGeom>
          <a:solidFill>
            <a:srgbClr val="6D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54824" y="3257550"/>
            <a:ext cx="2803525" cy="1877695"/>
          </a:xfrm>
          <a:custGeom>
            <a:avLst/>
            <a:gdLst/>
            <a:ahLst/>
            <a:cxnLst/>
            <a:rect l="l" t="t" r="r" b="b"/>
            <a:pathLst>
              <a:path w="2803525" h="1877695">
                <a:moveTo>
                  <a:pt x="2803398" y="277114"/>
                </a:moveTo>
                <a:lnTo>
                  <a:pt x="2803093" y="221945"/>
                </a:lnTo>
                <a:lnTo>
                  <a:pt x="2801251" y="177444"/>
                </a:lnTo>
                <a:lnTo>
                  <a:pt x="2787434" y="114325"/>
                </a:lnTo>
                <a:lnTo>
                  <a:pt x="2742527" y="52743"/>
                </a:lnTo>
                <a:lnTo>
                  <a:pt x="2709900" y="29883"/>
                </a:lnTo>
                <a:lnTo>
                  <a:pt x="2671927" y="13500"/>
                </a:lnTo>
                <a:lnTo>
                  <a:pt x="2599639" y="1663"/>
                </a:lnTo>
                <a:lnTo>
                  <a:pt x="2548623" y="203"/>
                </a:lnTo>
                <a:lnTo>
                  <a:pt x="2485415" y="0"/>
                </a:lnTo>
                <a:lnTo>
                  <a:pt x="0" y="0"/>
                </a:lnTo>
                <a:lnTo>
                  <a:pt x="0" y="1319022"/>
                </a:lnTo>
                <a:lnTo>
                  <a:pt x="0" y="1343469"/>
                </a:lnTo>
                <a:lnTo>
                  <a:pt x="0" y="1877568"/>
                </a:lnTo>
                <a:lnTo>
                  <a:pt x="626630" y="1343469"/>
                </a:lnTo>
                <a:lnTo>
                  <a:pt x="2485415" y="1343469"/>
                </a:lnTo>
                <a:lnTo>
                  <a:pt x="2548623" y="1343279"/>
                </a:lnTo>
                <a:lnTo>
                  <a:pt x="2599639" y="1341805"/>
                </a:lnTo>
                <a:lnTo>
                  <a:pt x="2640165" y="1337805"/>
                </a:lnTo>
                <a:lnTo>
                  <a:pt x="2709900" y="1313599"/>
                </a:lnTo>
                <a:lnTo>
                  <a:pt x="2742527" y="1290739"/>
                </a:lnTo>
                <a:lnTo>
                  <a:pt x="2768727" y="1262291"/>
                </a:lnTo>
                <a:lnTo>
                  <a:pt x="2796489" y="1201407"/>
                </a:lnTo>
                <a:lnTo>
                  <a:pt x="2803093" y="1121537"/>
                </a:lnTo>
                <a:lnTo>
                  <a:pt x="2803398" y="1066355"/>
                </a:lnTo>
                <a:lnTo>
                  <a:pt x="2803398" y="277114"/>
                </a:lnTo>
                <a:close/>
              </a:path>
            </a:pathLst>
          </a:custGeom>
          <a:solidFill>
            <a:srgbClr val="FF9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91986" y="3688397"/>
            <a:ext cx="83946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YES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14641" y="2782023"/>
            <a:ext cx="2125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46%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answered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0721" y="437387"/>
            <a:ext cx="4891278" cy="195070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15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005" y="305272"/>
            <a:ext cx="5309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Barriers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accessing</a:t>
            </a:r>
            <a:r>
              <a:rPr spc="-10" dirty="0"/>
              <a:t> </a:t>
            </a:r>
            <a:r>
              <a:rPr spc="-20" dirty="0"/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006" y="1061697"/>
            <a:ext cx="6709409" cy="42430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10" dirty="0">
                <a:latin typeface="Arial"/>
                <a:cs typeface="Arial"/>
              </a:rPr>
              <a:t>Language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Lack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clinicians who speak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Spanish</a:t>
            </a:r>
            <a:endParaRPr sz="2800">
              <a:latin typeface="Arial"/>
              <a:cs typeface="Arial"/>
            </a:endParaRPr>
          </a:p>
          <a:p>
            <a:pPr marL="241300" marR="954405" indent="-228600">
              <a:lnSpc>
                <a:spcPts val="3020"/>
              </a:lnSpc>
              <a:spcBef>
                <a:spcPts val="105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Lack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translation 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clinical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intake documents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1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Lack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educational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materials about </a:t>
            </a:r>
            <a:r>
              <a:rPr sz="2800" spc="-25" dirty="0">
                <a:latin typeface="Arial"/>
                <a:cs typeface="Arial"/>
              </a:rPr>
              <a:t>SUD </a:t>
            </a:r>
            <a:r>
              <a:rPr sz="2800" dirty="0">
                <a:latin typeface="Arial"/>
                <a:cs typeface="Arial"/>
              </a:rPr>
              <a:t>prevention,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treatment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recovery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800" b="1" spc="-10" dirty="0">
                <a:latin typeface="Arial"/>
                <a:cs typeface="Arial"/>
              </a:rPr>
              <a:t>Stigma</a:t>
            </a:r>
            <a:endParaRPr sz="2800">
              <a:latin typeface="Arial"/>
              <a:cs typeface="Arial"/>
            </a:endParaRPr>
          </a:p>
          <a:p>
            <a:pPr marL="241300" marR="813435" indent="-228600">
              <a:lnSpc>
                <a:spcPts val="3020"/>
              </a:lnSpc>
              <a:spcBef>
                <a:spcPts val="105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Related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seeking/receiving </a:t>
            </a:r>
            <a:r>
              <a:rPr sz="2800" spc="-10" dirty="0">
                <a:latin typeface="Arial"/>
                <a:cs typeface="Arial"/>
              </a:rPr>
              <a:t>mental healthcare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04047" y="1036319"/>
            <a:ext cx="3731260" cy="4136390"/>
          </a:xfrm>
          <a:custGeom>
            <a:avLst/>
            <a:gdLst/>
            <a:ahLst/>
            <a:cxnLst/>
            <a:rect l="l" t="t" r="r" b="b"/>
            <a:pathLst>
              <a:path w="3731259" h="4136390">
                <a:moveTo>
                  <a:pt x="3406775" y="0"/>
                </a:moveTo>
                <a:lnTo>
                  <a:pt x="0" y="0"/>
                </a:lnTo>
                <a:lnTo>
                  <a:pt x="0" y="4136136"/>
                </a:lnTo>
                <a:lnTo>
                  <a:pt x="3730752" y="4136136"/>
                </a:lnTo>
                <a:lnTo>
                  <a:pt x="3730752" y="323977"/>
                </a:lnTo>
                <a:lnTo>
                  <a:pt x="3727239" y="276101"/>
                </a:lnTo>
                <a:lnTo>
                  <a:pt x="3717035" y="230407"/>
                </a:lnTo>
                <a:lnTo>
                  <a:pt x="3700641" y="187395"/>
                </a:lnTo>
                <a:lnTo>
                  <a:pt x="3678557" y="147566"/>
                </a:lnTo>
                <a:lnTo>
                  <a:pt x="3651286" y="111423"/>
                </a:lnTo>
                <a:lnTo>
                  <a:pt x="3619328" y="79465"/>
                </a:lnTo>
                <a:lnTo>
                  <a:pt x="3583185" y="52194"/>
                </a:lnTo>
                <a:lnTo>
                  <a:pt x="3543356" y="30110"/>
                </a:lnTo>
                <a:lnTo>
                  <a:pt x="3500344" y="13716"/>
                </a:lnTo>
                <a:lnTo>
                  <a:pt x="3454650" y="3512"/>
                </a:lnTo>
                <a:lnTo>
                  <a:pt x="3406775" y="0"/>
                </a:lnTo>
                <a:close/>
              </a:path>
            </a:pathLst>
          </a:custGeom>
          <a:solidFill>
            <a:srgbClr val="FF9E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5794" y="1810057"/>
            <a:ext cx="3007995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Agencies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don't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772483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full</a:t>
            </a:r>
            <a:r>
              <a:rPr sz="2400" spc="-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[and] 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well-rounded Spanish-speaking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treatment</a:t>
            </a:r>
            <a:r>
              <a:rPr sz="2400" spc="-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services.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[There</a:t>
            </a:r>
            <a:r>
              <a:rPr sz="2400" spc="-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are]</a:t>
            </a:r>
            <a:r>
              <a:rPr sz="2400" spc="-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issues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finding 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Spanish- </a:t>
            </a:r>
            <a:r>
              <a:rPr sz="2400" dirty="0">
                <a:solidFill>
                  <a:srgbClr val="772483"/>
                </a:solidFill>
                <a:latin typeface="Arial"/>
                <a:cs typeface="Arial"/>
              </a:rPr>
              <a:t>oriented</a:t>
            </a:r>
            <a:r>
              <a:rPr sz="2400" spc="-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772483"/>
                </a:solidFill>
                <a:latin typeface="Arial"/>
                <a:cs typeface="Arial"/>
              </a:rPr>
              <a:t>programs.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16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5794" y="4506012"/>
            <a:ext cx="205676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Survey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participant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9500" y="777240"/>
            <a:ext cx="3794759" cy="39090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4673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/>
              <a:t>Barriers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accessing</a:t>
            </a:r>
            <a:r>
              <a:rPr spc="-10" dirty="0"/>
              <a:t> </a:t>
            </a:r>
            <a:r>
              <a:rPr spc="-20" dirty="0"/>
              <a:t>care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17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1" y="1217616"/>
            <a:ext cx="5819140" cy="3859529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800" b="1" spc="-10" dirty="0">
                <a:latin typeface="Arial"/>
                <a:cs typeface="Arial"/>
              </a:rPr>
              <a:t>Discrimination</a:t>
            </a:r>
            <a:endParaRPr sz="2800">
              <a:latin typeface="Arial"/>
              <a:cs typeface="Arial"/>
            </a:endParaRPr>
          </a:p>
          <a:p>
            <a:pPr marL="240665" marR="5080" indent="-228600">
              <a:lnSpc>
                <a:spcPts val="3020"/>
              </a:lnSpc>
              <a:spcBef>
                <a:spcPts val="104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Fear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unfair treatment because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race/ethnic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background</a:t>
            </a:r>
            <a:endParaRPr sz="28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Fear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deportation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800" b="1" dirty="0">
                <a:latin typeface="Arial"/>
                <a:cs typeface="Arial"/>
              </a:rPr>
              <a:t>Structural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barriers</a:t>
            </a:r>
            <a:endParaRPr sz="2800">
              <a:latin typeface="Arial"/>
              <a:cs typeface="Arial"/>
            </a:endParaRPr>
          </a:p>
          <a:p>
            <a:pPr marL="240665" marR="1177925" indent="-228600">
              <a:lnSpc>
                <a:spcPts val="3020"/>
              </a:lnSpc>
              <a:spcBef>
                <a:spcPts val="104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Poverty/lack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insurance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10" dirty="0">
                <a:latin typeface="Arial"/>
                <a:cs typeface="Arial"/>
              </a:rPr>
              <a:t>transportation</a:t>
            </a:r>
            <a:endParaRPr sz="28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6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Inflexible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 multiple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jobs</a:t>
            </a:r>
            <a:r>
              <a:rPr sz="2600" spc="-1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005" y="369592"/>
            <a:ext cx="7971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we</a:t>
            </a:r>
            <a:r>
              <a:rPr spc="-5" dirty="0"/>
              <a:t> </a:t>
            </a:r>
            <a:r>
              <a:rPr dirty="0"/>
              <a:t>doing</a:t>
            </a:r>
            <a:r>
              <a:rPr spc="-15" dirty="0"/>
              <a:t> </a:t>
            </a:r>
            <a:r>
              <a:rPr dirty="0"/>
              <a:t>at</a:t>
            </a:r>
            <a:r>
              <a:rPr spc="-70" dirty="0"/>
              <a:t> </a:t>
            </a:r>
            <a:r>
              <a:rPr dirty="0"/>
              <a:t>The</a:t>
            </a:r>
            <a:r>
              <a:rPr spc="-10" dirty="0"/>
              <a:t> Partnership?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18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005" y="1026571"/>
            <a:ext cx="10920730" cy="417385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3200" b="1" dirty="0">
                <a:solidFill>
                  <a:srgbClr val="772483"/>
                </a:solidFill>
                <a:latin typeface="Arial"/>
                <a:cs typeface="Arial"/>
              </a:rPr>
              <a:t>Helpline</a:t>
            </a:r>
            <a:r>
              <a:rPr sz="3200" b="1" spc="-9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772483"/>
                </a:solidFill>
                <a:latin typeface="Arial"/>
                <a:cs typeface="Arial"/>
              </a:rPr>
              <a:t>or</a:t>
            </a:r>
            <a:r>
              <a:rPr sz="3200" b="1" spc="-8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772483"/>
                </a:solidFill>
                <a:latin typeface="Arial"/>
                <a:cs typeface="Arial"/>
              </a:rPr>
              <a:t>Línea</a:t>
            </a:r>
            <a:r>
              <a:rPr sz="3200" b="1" spc="-10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772483"/>
                </a:solidFill>
                <a:latin typeface="Arial"/>
                <a:cs typeface="Arial"/>
              </a:rPr>
              <a:t>de</a:t>
            </a:r>
            <a:r>
              <a:rPr sz="3200" b="1" spc="-204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772483"/>
                </a:solidFill>
                <a:latin typeface="Arial"/>
                <a:cs typeface="Arial"/>
              </a:rPr>
              <a:t>Ayuda</a:t>
            </a:r>
            <a:endParaRPr sz="32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175"/>
              </a:spcBef>
              <a:buClr>
                <a:srgbClr val="772583"/>
              </a:buClr>
              <a:buFont typeface="Arial"/>
              <a:buChar char="•"/>
              <a:tabLst>
                <a:tab pos="698500" algn="l"/>
              </a:tabLst>
            </a:pPr>
            <a:r>
              <a:rPr sz="2800" b="1" dirty="0">
                <a:latin typeface="Arial"/>
                <a:cs typeface="Arial"/>
              </a:rPr>
              <a:t>Bilingual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specialists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trained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provide support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resources</a:t>
            </a:r>
            <a:endParaRPr sz="28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160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800" dirty="0">
                <a:latin typeface="Arial"/>
                <a:cs typeface="Arial"/>
              </a:rPr>
              <a:t>Monday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Friday: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9:00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8:00 PM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ET</a:t>
            </a:r>
            <a:endParaRPr sz="28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170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800" dirty="0">
                <a:latin typeface="Arial"/>
                <a:cs typeface="Arial"/>
              </a:rPr>
              <a:t>Weekends/Holidays: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12:00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PM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5:00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PM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ET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200" b="1" spc="-10" dirty="0">
                <a:solidFill>
                  <a:srgbClr val="772483"/>
                </a:solidFill>
                <a:latin typeface="Arial"/>
                <a:cs typeface="Arial"/>
              </a:rPr>
              <a:t>Ayuda</a:t>
            </a:r>
            <a:r>
              <a:rPr sz="3200" b="1" spc="-114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772483"/>
                </a:solidFill>
                <a:latin typeface="Arial"/>
                <a:cs typeface="Arial"/>
              </a:rPr>
              <a:t>y</a:t>
            </a:r>
            <a:r>
              <a:rPr sz="3200" b="1" spc="-1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772483"/>
                </a:solidFill>
                <a:latin typeface="Arial"/>
                <a:cs typeface="Arial"/>
              </a:rPr>
              <a:t>Esperanza</a:t>
            </a:r>
            <a:endParaRPr sz="3200">
              <a:latin typeface="Arial"/>
              <a:cs typeface="Arial"/>
            </a:endParaRPr>
          </a:p>
          <a:p>
            <a:pPr marL="698500" marR="5080" indent="-228600">
              <a:lnSpc>
                <a:spcPts val="3020"/>
              </a:lnSpc>
              <a:spcBef>
                <a:spcPts val="560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800" dirty="0">
                <a:latin typeface="Arial"/>
                <a:cs typeface="Arial"/>
              </a:rPr>
              <a:t>Automated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text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messages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in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Spanish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customized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loved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one's </a:t>
            </a:r>
            <a:r>
              <a:rPr sz="2800" spc="-10" dirty="0">
                <a:latin typeface="Arial"/>
                <a:cs typeface="Arial"/>
              </a:rPr>
              <a:t>situation.</a:t>
            </a:r>
            <a:endParaRPr sz="28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125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800" dirty="0">
                <a:latin typeface="Arial"/>
                <a:cs typeface="Arial"/>
              </a:rPr>
              <a:t>Messages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contain information,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encouragement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hope.</a:t>
            </a:r>
            <a:endParaRPr sz="2800">
              <a:latin typeface="Arial"/>
              <a:cs typeface="Arial"/>
            </a:endParaRPr>
          </a:p>
          <a:p>
            <a:pPr marL="698500" indent="-229235">
              <a:lnSpc>
                <a:spcPct val="100000"/>
              </a:lnSpc>
              <a:spcBef>
                <a:spcPts val="160"/>
              </a:spcBef>
              <a:buClr>
                <a:srgbClr val="772583"/>
              </a:buClr>
              <a:buFont typeface="Arial"/>
              <a:buChar char="•"/>
              <a:tabLst>
                <a:tab pos="698500" algn="l"/>
              </a:tabLst>
            </a:pPr>
            <a:r>
              <a:rPr sz="2800" b="1" spc="-10" dirty="0">
                <a:latin typeface="Arial"/>
                <a:cs typeface="Arial"/>
              </a:rPr>
              <a:t>Text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CONECTAR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55753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access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4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service.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" y="1340358"/>
            <a:ext cx="7235951" cy="49286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9560" y="339529"/>
            <a:ext cx="7065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2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we</a:t>
            </a:r>
            <a:r>
              <a:rPr spc="-5" dirty="0"/>
              <a:t> </a:t>
            </a:r>
            <a:r>
              <a:rPr dirty="0"/>
              <a:t>doing</a:t>
            </a:r>
            <a:r>
              <a:rPr spc="-15" dirty="0"/>
              <a:t> </a:t>
            </a:r>
            <a:r>
              <a:rPr dirty="0"/>
              <a:t>at</a:t>
            </a:r>
            <a:r>
              <a:rPr spc="-10" dirty="0"/>
              <a:t> Partnership?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19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6225" y="779906"/>
            <a:ext cx="3575050" cy="4516120"/>
          </a:xfrm>
          <a:prstGeom prst="rect">
            <a:avLst/>
          </a:prstGeom>
          <a:solidFill>
            <a:srgbClr val="FF9E1B"/>
          </a:solidFill>
        </p:spPr>
        <p:txBody>
          <a:bodyPr vert="horz" wrap="square" lIns="0" tIns="86995" rIns="0" bIns="0" rtlCol="0">
            <a:spAutoFit/>
          </a:bodyPr>
          <a:lstStyle/>
          <a:p>
            <a:pPr marL="1045844" marR="637540" indent="-401955">
              <a:lnSpc>
                <a:spcPct val="70000"/>
              </a:lnSpc>
              <a:spcBef>
                <a:spcPts val="685"/>
              </a:spcBef>
            </a:pPr>
            <a:r>
              <a:rPr sz="3000" b="1" dirty="0">
                <a:solidFill>
                  <a:srgbClr val="772483"/>
                </a:solidFill>
                <a:latin typeface="Arial"/>
                <a:cs typeface="Arial"/>
              </a:rPr>
              <a:t>Recursos</a:t>
            </a:r>
            <a:r>
              <a:rPr sz="3000" b="1" spc="-18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772483"/>
                </a:solidFill>
                <a:latin typeface="Arial"/>
                <a:cs typeface="Arial"/>
              </a:rPr>
              <a:t>en </a:t>
            </a:r>
            <a:r>
              <a:rPr sz="3000" b="1" spc="-10" dirty="0">
                <a:solidFill>
                  <a:srgbClr val="772483"/>
                </a:solidFill>
                <a:latin typeface="Arial"/>
                <a:cs typeface="Arial"/>
              </a:rPr>
              <a:t>Español</a:t>
            </a:r>
            <a:endParaRPr sz="3000">
              <a:latin typeface="Arial"/>
              <a:cs typeface="Arial"/>
            </a:endParaRPr>
          </a:p>
          <a:p>
            <a:pPr marL="182245">
              <a:lnSpc>
                <a:spcPts val="2245"/>
              </a:lnSpc>
              <a:spcBef>
                <a:spcPts val="21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Dozens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endParaRPr sz="2200">
              <a:latin typeface="Arial"/>
              <a:cs typeface="Arial"/>
            </a:endParaRPr>
          </a:p>
          <a:p>
            <a:pPr marL="182245">
              <a:lnSpc>
                <a:spcPts val="1845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articles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website,</a:t>
            </a:r>
            <a:endParaRPr sz="2200">
              <a:latin typeface="Arial"/>
              <a:cs typeface="Arial"/>
            </a:endParaRPr>
          </a:p>
          <a:p>
            <a:pPr marL="182245" marR="1144905">
              <a:lnSpc>
                <a:spcPct val="70000"/>
              </a:lnSpc>
              <a:spcBef>
                <a:spcPts val="40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organized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sections:</a:t>
            </a:r>
            <a:endParaRPr sz="2200">
              <a:latin typeface="Arial"/>
              <a:cs typeface="Arial"/>
            </a:endParaRPr>
          </a:p>
          <a:p>
            <a:pPr marL="868044" marR="382905" indent="-228600">
              <a:lnSpc>
                <a:spcPct val="70000"/>
              </a:lnSpc>
              <a:spcBef>
                <a:spcPts val="495"/>
              </a:spcBef>
              <a:buClr>
                <a:srgbClr val="772583"/>
              </a:buClr>
              <a:buChar char="•"/>
              <a:tabLst>
                <a:tab pos="868044" algn="l"/>
                <a:tab pos="86868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Early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200">
              <a:latin typeface="Arial"/>
              <a:cs typeface="Arial"/>
            </a:endParaRPr>
          </a:p>
          <a:p>
            <a:pPr marL="868044" indent="-229235">
              <a:lnSpc>
                <a:spcPts val="2200"/>
              </a:lnSpc>
              <a:buClr>
                <a:srgbClr val="772583"/>
              </a:buClr>
              <a:buChar char="•"/>
              <a:tabLst>
                <a:tab pos="868044" algn="l"/>
                <a:tab pos="868680" algn="l"/>
              </a:tabLst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200">
              <a:latin typeface="Arial"/>
              <a:cs typeface="Arial"/>
            </a:endParaRPr>
          </a:p>
          <a:p>
            <a:pPr marL="868044" indent="-229235">
              <a:lnSpc>
                <a:spcPts val="2495"/>
              </a:lnSpc>
              <a:buClr>
                <a:srgbClr val="772583"/>
              </a:buClr>
              <a:buChar char="•"/>
              <a:tabLst>
                <a:tab pos="868044" algn="l"/>
                <a:tab pos="868680" algn="l"/>
              </a:tabLst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endParaRPr sz="2200">
              <a:latin typeface="Arial"/>
              <a:cs typeface="Arial"/>
            </a:endParaRPr>
          </a:p>
          <a:p>
            <a:pPr marL="182245">
              <a:lnSpc>
                <a:spcPts val="2245"/>
              </a:lnSpc>
              <a:spcBef>
                <a:spcPts val="204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guides</a:t>
            </a:r>
            <a:endParaRPr sz="2200">
              <a:latin typeface="Arial"/>
              <a:cs typeface="Arial"/>
            </a:endParaRPr>
          </a:p>
          <a:p>
            <a:pPr marL="182245">
              <a:lnSpc>
                <a:spcPts val="1845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offering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endParaRPr sz="2200">
              <a:latin typeface="Arial"/>
              <a:cs typeface="Arial"/>
            </a:endParaRPr>
          </a:p>
          <a:p>
            <a:pPr marL="182245">
              <a:lnSpc>
                <a:spcPts val="1845"/>
              </a:lnSpc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the most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popular</a:t>
            </a:r>
            <a:endParaRPr sz="2200">
              <a:latin typeface="Arial"/>
              <a:cs typeface="Arial"/>
            </a:endParaRPr>
          </a:p>
          <a:p>
            <a:pPr marL="182245" marR="802005">
              <a:lnSpc>
                <a:spcPct val="70000"/>
              </a:lnSpc>
              <a:spcBef>
                <a:spcPts val="3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substances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their effects.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41" y="6086094"/>
            <a:ext cx="11480165" cy="0"/>
          </a:xfrm>
          <a:custGeom>
            <a:avLst/>
            <a:gdLst/>
            <a:ahLst/>
            <a:cxnLst/>
            <a:rect l="l" t="t" r="r" b="b"/>
            <a:pathLst>
              <a:path w="11480165">
                <a:moveTo>
                  <a:pt x="0" y="0"/>
                </a:moveTo>
                <a:lnTo>
                  <a:pt x="11479580" y="0"/>
                </a:lnTo>
              </a:path>
            </a:pathLst>
          </a:custGeom>
          <a:ln w="28956">
            <a:solidFill>
              <a:srgbClr val="77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086590" cy="3810000"/>
            <a:chOff x="0" y="0"/>
            <a:chExt cx="12086590" cy="3810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1384280" cy="3810000"/>
            </a:xfrm>
            <a:custGeom>
              <a:avLst/>
              <a:gdLst/>
              <a:ahLst/>
              <a:cxnLst/>
              <a:rect l="l" t="t" r="r" b="b"/>
              <a:pathLst>
                <a:path w="11384280" h="3810000">
                  <a:moveTo>
                    <a:pt x="11383937" y="0"/>
                  </a:moveTo>
                  <a:lnTo>
                    <a:pt x="0" y="0"/>
                  </a:lnTo>
                  <a:lnTo>
                    <a:pt x="0" y="3809733"/>
                  </a:lnTo>
                  <a:lnTo>
                    <a:pt x="11383937" y="3809733"/>
                  </a:lnTo>
                  <a:lnTo>
                    <a:pt x="11383937" y="0"/>
                  </a:lnTo>
                  <a:close/>
                </a:path>
              </a:pathLst>
            </a:custGeom>
            <a:solidFill>
              <a:srgbClr val="772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7917" y="2363724"/>
              <a:ext cx="6416039" cy="13365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20" y="266700"/>
              <a:ext cx="11278360" cy="163372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89346" y="3971696"/>
            <a:ext cx="4765675" cy="1732914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400" b="1" dirty="0">
                <a:solidFill>
                  <a:srgbClr val="772483"/>
                </a:solidFill>
                <a:latin typeface="Arial"/>
                <a:cs typeface="Arial"/>
              </a:rPr>
              <a:t>Karla</a:t>
            </a:r>
            <a:r>
              <a:rPr sz="2400" b="1" spc="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72483"/>
                </a:solidFill>
                <a:latin typeface="Arial"/>
                <a:cs typeface="Arial"/>
              </a:rPr>
              <a:t>Castro-</a:t>
            </a:r>
            <a:r>
              <a:rPr sz="2400" b="1" spc="-20" dirty="0">
                <a:solidFill>
                  <a:srgbClr val="772483"/>
                </a:solidFill>
                <a:latin typeface="Arial"/>
                <a:cs typeface="Arial"/>
              </a:rPr>
              <a:t>Soto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800" spc="-10" dirty="0">
                <a:solidFill>
                  <a:srgbClr val="772483"/>
                </a:solidFill>
                <a:latin typeface="Arial"/>
                <a:cs typeface="Arial"/>
              </a:rPr>
              <a:t>Director,</a:t>
            </a:r>
            <a:r>
              <a:rPr sz="1800" spc="-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Helpline</a:t>
            </a:r>
            <a:r>
              <a:rPr sz="1800" spc="-4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72483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b="1" dirty="0">
                <a:solidFill>
                  <a:srgbClr val="772483"/>
                </a:solidFill>
                <a:latin typeface="Arial"/>
                <a:cs typeface="Arial"/>
              </a:rPr>
              <a:t>Maurizio</a:t>
            </a:r>
            <a:r>
              <a:rPr sz="2400" b="1" spc="-3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72483"/>
                </a:solidFill>
                <a:latin typeface="Arial"/>
                <a:cs typeface="Arial"/>
              </a:rPr>
              <a:t>Guerrero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Associate</a:t>
            </a:r>
            <a:r>
              <a:rPr sz="1800" spc="-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72483"/>
                </a:solidFill>
                <a:latin typeface="Arial"/>
                <a:cs typeface="Arial"/>
              </a:rPr>
              <a:t>Director,</a:t>
            </a:r>
            <a:r>
              <a:rPr sz="1800" spc="-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Spanish</a:t>
            </a:r>
            <a:r>
              <a:rPr sz="1800" spc="-2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Language</a:t>
            </a:r>
            <a:r>
              <a:rPr sz="1800" spc="-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72483"/>
                </a:solidFill>
                <a:latin typeface="Arial"/>
                <a:cs typeface="Arial"/>
              </a:rPr>
              <a:t>Content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220" y="4106824"/>
            <a:ext cx="4090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72483"/>
                </a:solidFill>
                <a:latin typeface="Arial"/>
                <a:cs typeface="Arial"/>
              </a:rPr>
              <a:t>Faces</a:t>
            </a:r>
            <a:r>
              <a:rPr sz="2400" b="1" spc="-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72483"/>
                </a:solidFill>
                <a:latin typeface="Arial"/>
                <a:cs typeface="Arial"/>
              </a:rPr>
              <a:t>&amp;</a:t>
            </a:r>
            <a:r>
              <a:rPr sz="2400" b="1" spc="-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72483"/>
                </a:solidFill>
                <a:latin typeface="Arial"/>
                <a:cs typeface="Arial"/>
              </a:rPr>
              <a:t>Voices</a:t>
            </a:r>
            <a:r>
              <a:rPr sz="2400" b="1" spc="-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772483"/>
                </a:solidFill>
                <a:latin typeface="Arial"/>
                <a:cs typeface="Arial"/>
              </a:rPr>
              <a:t>of</a:t>
            </a:r>
            <a:r>
              <a:rPr sz="2400" b="1" spc="-2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772483"/>
                </a:solidFill>
                <a:latin typeface="Arial"/>
                <a:cs typeface="Arial"/>
              </a:rPr>
              <a:t>Recovery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8220" y="4573930"/>
            <a:ext cx="37484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Recovery</a:t>
            </a:r>
            <a:r>
              <a:rPr sz="1800" spc="-5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Leadership</a:t>
            </a:r>
            <a:r>
              <a:rPr sz="1800" spc="-6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72483"/>
                </a:solidFill>
                <a:latin typeface="Arial"/>
                <a:cs typeface="Arial"/>
              </a:rPr>
              <a:t>Summit-</a:t>
            </a: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-</a:t>
            </a:r>
            <a:r>
              <a:rPr sz="1800" spc="-4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772483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70" marR="14604">
              <a:lnSpc>
                <a:spcPts val="2590"/>
              </a:lnSpc>
              <a:spcBef>
                <a:spcPts val="425"/>
              </a:spcBef>
            </a:pPr>
            <a:r>
              <a:rPr dirty="0"/>
              <a:t>Most</a:t>
            </a:r>
            <a:r>
              <a:rPr spc="-80" dirty="0"/>
              <a:t> </a:t>
            </a:r>
            <a:r>
              <a:rPr dirty="0"/>
              <a:t>of</a:t>
            </a:r>
            <a:r>
              <a:rPr spc="-8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articles</a:t>
            </a:r>
            <a:r>
              <a:rPr spc="-65" dirty="0"/>
              <a:t> </a:t>
            </a:r>
            <a:r>
              <a:rPr dirty="0"/>
              <a:t>are</a:t>
            </a:r>
            <a:r>
              <a:rPr spc="-75" dirty="0"/>
              <a:t> </a:t>
            </a:r>
            <a:r>
              <a:rPr dirty="0"/>
              <a:t>acculturated</a:t>
            </a:r>
            <a:r>
              <a:rPr spc="-50" dirty="0"/>
              <a:t> </a:t>
            </a:r>
            <a:r>
              <a:rPr dirty="0"/>
              <a:t>from</a:t>
            </a:r>
            <a:r>
              <a:rPr spc="-80" dirty="0"/>
              <a:t> </a:t>
            </a:r>
            <a:r>
              <a:rPr dirty="0"/>
              <a:t>our</a:t>
            </a:r>
            <a:r>
              <a:rPr spc="-65" dirty="0"/>
              <a:t> </a:t>
            </a:r>
            <a:r>
              <a:rPr dirty="0"/>
              <a:t>English</a:t>
            </a:r>
            <a:r>
              <a:rPr spc="-65" dirty="0"/>
              <a:t> </a:t>
            </a:r>
            <a:r>
              <a:rPr dirty="0"/>
              <a:t>section,</a:t>
            </a:r>
            <a:r>
              <a:rPr spc="-55" dirty="0"/>
              <a:t> </a:t>
            </a:r>
            <a:r>
              <a:rPr dirty="0"/>
              <a:t>which</a:t>
            </a:r>
            <a:r>
              <a:rPr spc="-60" dirty="0"/>
              <a:t> </a:t>
            </a:r>
            <a:r>
              <a:rPr dirty="0"/>
              <a:t>means</a:t>
            </a:r>
            <a:r>
              <a:rPr spc="-55" dirty="0"/>
              <a:t> </a:t>
            </a:r>
            <a:r>
              <a:rPr spc="-25" dirty="0"/>
              <a:t>we </a:t>
            </a:r>
            <a:r>
              <a:rPr dirty="0"/>
              <a:t>translate</a:t>
            </a:r>
            <a:r>
              <a:rPr spc="-3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adjust</a:t>
            </a:r>
            <a:r>
              <a:rPr spc="-25" dirty="0"/>
              <a:t> </a:t>
            </a:r>
            <a:r>
              <a:rPr dirty="0"/>
              <a:t>them</a:t>
            </a:r>
            <a:r>
              <a:rPr spc="-3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Latinx</a:t>
            </a:r>
            <a:r>
              <a:rPr spc="-25" dirty="0"/>
              <a:t> </a:t>
            </a:r>
            <a:r>
              <a:rPr spc="-10" dirty="0"/>
              <a:t>community.</a:t>
            </a:r>
            <a:r>
              <a:rPr spc="-70" dirty="0"/>
              <a:t> </a:t>
            </a:r>
            <a:r>
              <a:rPr dirty="0"/>
              <a:t>This</a:t>
            </a:r>
            <a:r>
              <a:rPr spc="-35" dirty="0"/>
              <a:t> </a:t>
            </a:r>
            <a:r>
              <a:rPr dirty="0"/>
              <a:t>year,</a:t>
            </a:r>
            <a:r>
              <a:rPr spc="-35" dirty="0"/>
              <a:t> </a:t>
            </a:r>
            <a:r>
              <a:rPr dirty="0"/>
              <a:t>we</a:t>
            </a:r>
            <a:r>
              <a:rPr spc="-35" dirty="0"/>
              <a:t> </a:t>
            </a:r>
            <a:r>
              <a:rPr dirty="0"/>
              <a:t>also</a:t>
            </a:r>
            <a:r>
              <a:rPr spc="-30" dirty="0"/>
              <a:t> </a:t>
            </a:r>
            <a:r>
              <a:rPr spc="-10" dirty="0"/>
              <a:t>started </a:t>
            </a:r>
            <a:r>
              <a:rPr dirty="0"/>
              <a:t>publishing</a:t>
            </a:r>
            <a:r>
              <a:rPr spc="-10" dirty="0"/>
              <a:t> </a:t>
            </a:r>
            <a:r>
              <a:rPr dirty="0"/>
              <a:t>content</a:t>
            </a:r>
            <a:r>
              <a:rPr spc="-20" dirty="0"/>
              <a:t> </a:t>
            </a:r>
            <a:r>
              <a:rPr dirty="0"/>
              <a:t>attending</a:t>
            </a:r>
            <a:r>
              <a:rPr spc="-10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specific</a:t>
            </a:r>
            <a:r>
              <a:rPr spc="-20" dirty="0"/>
              <a:t> </a:t>
            </a:r>
            <a:r>
              <a:rPr dirty="0"/>
              <a:t>situation</a:t>
            </a:r>
            <a:r>
              <a:rPr spc="-2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Latinx</a:t>
            </a:r>
            <a:r>
              <a:rPr spc="-20" dirty="0"/>
              <a:t> </a:t>
            </a:r>
            <a:r>
              <a:rPr spc="-10" dirty="0"/>
              <a:t>community,</a:t>
            </a:r>
            <a:r>
              <a:rPr spc="-20" dirty="0"/>
              <a:t> </a:t>
            </a:r>
            <a:r>
              <a:rPr spc="-25" dirty="0"/>
              <a:t>for </a:t>
            </a:r>
            <a:r>
              <a:rPr spc="-10" dirty="0"/>
              <a:t>example:</a:t>
            </a:r>
          </a:p>
          <a:p>
            <a:pPr marL="13970">
              <a:lnSpc>
                <a:spcPct val="100000"/>
              </a:lnSpc>
              <a:spcBef>
                <a:spcPts val="20"/>
              </a:spcBef>
            </a:pPr>
            <a:endParaRPr sz="3550"/>
          </a:p>
          <a:p>
            <a:pPr marL="711835" marR="5080" indent="-228600">
              <a:lnSpc>
                <a:spcPts val="2590"/>
              </a:lnSpc>
              <a:buClr>
                <a:srgbClr val="772583"/>
              </a:buClr>
              <a:buChar char="•"/>
              <a:tabLst>
                <a:tab pos="713105" algn="l"/>
              </a:tabLst>
            </a:pPr>
            <a:r>
              <a:rPr dirty="0"/>
              <a:t>Risk</a:t>
            </a:r>
            <a:r>
              <a:rPr spc="-25" dirty="0"/>
              <a:t> </a:t>
            </a:r>
            <a:r>
              <a:rPr dirty="0"/>
              <a:t>factors</a:t>
            </a:r>
            <a:r>
              <a:rPr spc="-2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addiction</a:t>
            </a:r>
            <a:r>
              <a:rPr spc="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what</a:t>
            </a:r>
            <a:r>
              <a:rPr spc="-10" dirty="0"/>
              <a:t> </a:t>
            </a:r>
            <a:r>
              <a:rPr b="1" dirty="0">
                <a:latin typeface="Arial"/>
                <a:cs typeface="Arial"/>
              </a:rPr>
              <a:t>risk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factors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are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specific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5" dirty="0">
                <a:latin typeface="Arial"/>
                <a:cs typeface="Arial"/>
              </a:rPr>
              <a:t>for </a:t>
            </a:r>
            <a:r>
              <a:rPr b="1" dirty="0">
                <a:latin typeface="Arial"/>
                <a:cs typeface="Arial"/>
              </a:rPr>
              <a:t>Hispanics</a:t>
            </a:r>
            <a:r>
              <a:rPr dirty="0"/>
              <a:t>,</a:t>
            </a:r>
            <a:r>
              <a:rPr spc="-30" dirty="0"/>
              <a:t> </a:t>
            </a:r>
            <a:r>
              <a:rPr dirty="0"/>
              <a:t>such</a:t>
            </a:r>
            <a:r>
              <a:rPr spc="-20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acculturation</a:t>
            </a:r>
            <a:r>
              <a:rPr spc="-10" dirty="0"/>
              <a:t> </a:t>
            </a:r>
            <a:r>
              <a:rPr dirty="0"/>
              <a:t>issues,</a:t>
            </a:r>
            <a:r>
              <a:rPr spc="-15" dirty="0"/>
              <a:t> </a:t>
            </a:r>
            <a:r>
              <a:rPr dirty="0"/>
              <a:t>discrimination,</a:t>
            </a:r>
            <a:r>
              <a:rPr spc="-10" dirty="0"/>
              <a:t> </a:t>
            </a:r>
            <a:r>
              <a:rPr dirty="0"/>
              <a:t>fear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deportation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uncertainty</a:t>
            </a:r>
            <a:r>
              <a:rPr spc="-10" dirty="0"/>
              <a:t> </a:t>
            </a:r>
            <a:r>
              <a:rPr dirty="0"/>
              <a:t>about</a:t>
            </a:r>
            <a:r>
              <a:rPr spc="-20" dirty="0"/>
              <a:t> </a:t>
            </a:r>
            <a:r>
              <a:rPr dirty="0"/>
              <a:t>immigration</a:t>
            </a:r>
            <a:r>
              <a:rPr spc="-5" dirty="0"/>
              <a:t> </a:t>
            </a:r>
            <a:r>
              <a:rPr spc="-10" dirty="0"/>
              <a:t>status.</a:t>
            </a:r>
          </a:p>
          <a:p>
            <a:pPr marL="13970">
              <a:lnSpc>
                <a:spcPct val="100000"/>
              </a:lnSpc>
              <a:spcBef>
                <a:spcPts val="35"/>
              </a:spcBef>
              <a:buClr>
                <a:srgbClr val="772583"/>
              </a:buClr>
              <a:buFont typeface="Arial"/>
              <a:buChar char="•"/>
            </a:pPr>
            <a:endParaRPr sz="3100"/>
          </a:p>
          <a:p>
            <a:pPr marL="712470" marR="339725" indent="-229235">
              <a:lnSpc>
                <a:spcPts val="2590"/>
              </a:lnSpc>
              <a:buClr>
                <a:srgbClr val="772583"/>
              </a:buClr>
              <a:buFont typeface="Arial"/>
              <a:buChar char="•"/>
              <a:tabLst>
                <a:tab pos="713105" algn="l"/>
              </a:tabLst>
            </a:pPr>
            <a:r>
              <a:rPr b="1" spc="-10" dirty="0">
                <a:latin typeface="Arial"/>
                <a:cs typeface="Arial"/>
              </a:rPr>
              <a:t>Immigration-</a:t>
            </a:r>
            <a:r>
              <a:rPr b="1" dirty="0">
                <a:latin typeface="Arial"/>
                <a:cs typeface="Arial"/>
              </a:rPr>
              <a:t>related</a:t>
            </a:r>
            <a:r>
              <a:rPr b="1" spc="-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trauma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dirty="0"/>
              <a:t>and how</a:t>
            </a:r>
            <a:r>
              <a:rPr spc="5" dirty="0"/>
              <a:t> </a:t>
            </a:r>
            <a:r>
              <a:rPr dirty="0"/>
              <a:t>families</a:t>
            </a:r>
            <a:r>
              <a:rPr spc="5" dirty="0"/>
              <a:t> </a:t>
            </a:r>
            <a:r>
              <a:rPr dirty="0"/>
              <a:t>can help themselves</a:t>
            </a:r>
            <a:r>
              <a:rPr spc="15" dirty="0"/>
              <a:t> </a:t>
            </a:r>
            <a:r>
              <a:rPr spc="-25" dirty="0"/>
              <a:t>and </a:t>
            </a:r>
            <a:r>
              <a:rPr dirty="0"/>
              <a:t>their</a:t>
            </a:r>
            <a:r>
              <a:rPr spc="-5" dirty="0"/>
              <a:t> </a:t>
            </a:r>
            <a:r>
              <a:rPr dirty="0"/>
              <a:t>loved</a:t>
            </a:r>
            <a:r>
              <a:rPr spc="-10" dirty="0"/>
              <a:t> </a:t>
            </a:r>
            <a:r>
              <a:rPr dirty="0"/>
              <a:t>ones to</a:t>
            </a:r>
            <a:r>
              <a:rPr spc="-25" dirty="0"/>
              <a:t> </a:t>
            </a:r>
            <a:r>
              <a:rPr dirty="0"/>
              <a:t>cope</a:t>
            </a:r>
            <a:r>
              <a:rPr spc="-10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harrowing</a:t>
            </a:r>
            <a:r>
              <a:rPr spc="5" dirty="0"/>
              <a:t> </a:t>
            </a:r>
            <a:r>
              <a:rPr dirty="0"/>
              <a:t>journeys</a:t>
            </a:r>
            <a:r>
              <a:rPr spc="5" dirty="0"/>
              <a:t> </a:t>
            </a:r>
            <a:r>
              <a:rPr dirty="0"/>
              <a:t>when</a:t>
            </a:r>
            <a:r>
              <a:rPr spc="-5" dirty="0"/>
              <a:t> </a:t>
            </a:r>
            <a:r>
              <a:rPr dirty="0"/>
              <a:t>emigrating</a:t>
            </a:r>
            <a:r>
              <a:rPr spc="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5" dirty="0"/>
              <a:t>the </a:t>
            </a:r>
            <a:r>
              <a:rPr dirty="0"/>
              <a:t>United</a:t>
            </a:r>
            <a:r>
              <a:rPr spc="-15" dirty="0"/>
              <a:t> </a:t>
            </a:r>
            <a:r>
              <a:rPr dirty="0"/>
              <a:t>States</a:t>
            </a:r>
            <a:r>
              <a:rPr spc="-30" dirty="0"/>
              <a:t> </a:t>
            </a:r>
            <a:r>
              <a:rPr dirty="0"/>
              <a:t>and,</a:t>
            </a:r>
            <a:r>
              <a:rPr spc="-30" dirty="0"/>
              <a:t> </a:t>
            </a:r>
            <a:r>
              <a:rPr dirty="0"/>
              <a:t>once</a:t>
            </a:r>
            <a:r>
              <a:rPr spc="-20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this</a:t>
            </a:r>
            <a:r>
              <a:rPr spc="-20" dirty="0"/>
              <a:t> </a:t>
            </a:r>
            <a:r>
              <a:rPr spc="-10" dirty="0"/>
              <a:t>country,</a:t>
            </a:r>
            <a:r>
              <a:rPr spc="-30" dirty="0"/>
              <a:t> </a:t>
            </a:r>
            <a:r>
              <a:rPr spc="-10" dirty="0"/>
              <a:t>anti-</a:t>
            </a:r>
            <a:r>
              <a:rPr dirty="0"/>
              <a:t>immigrant</a:t>
            </a:r>
            <a:r>
              <a:rPr spc="-5" dirty="0"/>
              <a:t> </a:t>
            </a:r>
            <a:r>
              <a:rPr dirty="0"/>
              <a:t>policies</a:t>
            </a:r>
            <a:r>
              <a:rPr spc="-10" dirty="0"/>
              <a:t> </a:t>
            </a:r>
            <a:r>
              <a:rPr spc="-25" dirty="0"/>
              <a:t>and </a:t>
            </a:r>
            <a:r>
              <a:rPr dirty="0"/>
              <a:t>structural</a:t>
            </a:r>
            <a:r>
              <a:rPr spc="-30" dirty="0"/>
              <a:t> </a:t>
            </a:r>
            <a:r>
              <a:rPr dirty="0"/>
              <a:t>barriers</a:t>
            </a:r>
            <a:r>
              <a:rPr spc="-10" dirty="0"/>
              <a:t> </a:t>
            </a:r>
            <a:r>
              <a:rPr dirty="0"/>
              <a:t>because</a:t>
            </a:r>
            <a:r>
              <a:rPr spc="-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undocumented</a:t>
            </a:r>
            <a:r>
              <a:rPr spc="-5" dirty="0"/>
              <a:t> </a:t>
            </a:r>
            <a:r>
              <a:rPr spc="-10" dirty="0"/>
              <a:t>status.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20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005" y="369154"/>
            <a:ext cx="9756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0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our</a:t>
            </a:r>
            <a:r>
              <a:rPr spc="-20" dirty="0"/>
              <a:t> </a:t>
            </a:r>
            <a:r>
              <a:rPr dirty="0"/>
              <a:t>articles</a:t>
            </a:r>
            <a:r>
              <a:rPr spc="-15" dirty="0"/>
              <a:t> </a:t>
            </a:r>
            <a:r>
              <a:rPr dirty="0"/>
              <a:t>originally</a:t>
            </a:r>
            <a:r>
              <a:rPr spc="-20" dirty="0"/>
              <a:t> </a:t>
            </a:r>
            <a:r>
              <a:rPr dirty="0"/>
              <a:t>written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Spanish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387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20" dirty="0"/>
              <a:t> </a:t>
            </a:r>
            <a:r>
              <a:rPr dirty="0"/>
              <a:t>recovery</a:t>
            </a:r>
            <a:r>
              <a:rPr spc="-25" dirty="0"/>
              <a:t> </a:t>
            </a:r>
            <a:r>
              <a:rPr dirty="0"/>
              <a:t>page</a:t>
            </a:r>
            <a:r>
              <a:rPr spc="-20" dirty="0"/>
              <a:t> </a:t>
            </a:r>
            <a:r>
              <a:rPr dirty="0"/>
              <a:t>in </a:t>
            </a:r>
            <a:r>
              <a:rPr spc="-10" dirty="0"/>
              <a:t>Spanish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830" y="1098042"/>
            <a:ext cx="9159239" cy="44538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53603" y="1717167"/>
            <a:ext cx="3505200" cy="3477895"/>
          </a:xfrm>
          <a:prstGeom prst="rect">
            <a:avLst/>
          </a:prstGeom>
          <a:solidFill>
            <a:srgbClr val="772483"/>
          </a:solidFill>
          <a:ln w="12953">
            <a:solidFill>
              <a:srgbClr val="2E0934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805" marR="182245">
              <a:lnSpc>
                <a:spcPct val="100000"/>
              </a:lnSpc>
              <a:spcBef>
                <a:spcPts val="2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recovery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Spanish,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include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articles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supporting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loved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ones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journey.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We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articles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self-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stressing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loved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one,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essential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ourselves.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21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5005" y="305272"/>
            <a:ext cx="5362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spc="-30" dirty="0"/>
              <a:t> </a:t>
            </a:r>
            <a:r>
              <a:rPr dirty="0"/>
              <a:t>services</a:t>
            </a:r>
            <a:r>
              <a:rPr spc="-15" dirty="0"/>
              <a:t> </a:t>
            </a:r>
            <a:r>
              <a:rPr dirty="0"/>
              <a:t>in </a:t>
            </a:r>
            <a:r>
              <a:rPr spc="-10" dirty="0"/>
              <a:t>Spanish!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22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005" y="905728"/>
            <a:ext cx="10618470" cy="49282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Personalized</a:t>
            </a:r>
            <a:r>
              <a:rPr sz="2800" b="1" spc="-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Feedback</a:t>
            </a:r>
            <a:r>
              <a:rPr sz="2800" b="1" spc="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brief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survey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followed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individualized feedback</a:t>
            </a:r>
            <a:endParaRPr sz="2800">
              <a:latin typeface="Arial"/>
              <a:cs typeface="Arial"/>
            </a:endParaRPr>
          </a:p>
          <a:p>
            <a:pPr marL="12700" marR="1089025">
              <a:lnSpc>
                <a:spcPts val="3020"/>
              </a:lnSpc>
              <a:spcBef>
                <a:spcPts val="1005"/>
              </a:spcBef>
            </a:pP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Safe</a:t>
            </a:r>
            <a:r>
              <a:rPr sz="2800" b="1" spc="-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Locator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search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engine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where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people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find </a:t>
            </a:r>
            <a:r>
              <a:rPr sz="2800" spc="-10" dirty="0">
                <a:latin typeface="Arial"/>
                <a:cs typeface="Arial"/>
              </a:rPr>
              <a:t>local </a:t>
            </a:r>
            <a:r>
              <a:rPr sz="2800" dirty="0">
                <a:latin typeface="Arial"/>
                <a:cs typeface="Arial"/>
              </a:rPr>
              <a:t>treatment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</a:t>
            </a:r>
            <a:r>
              <a:rPr sz="2800" spc="-10" dirty="0">
                <a:latin typeface="Arial"/>
                <a:cs typeface="Arial"/>
              </a:rPr>
              <a:t> options</a:t>
            </a:r>
            <a:endParaRPr sz="2800">
              <a:latin typeface="Arial"/>
              <a:cs typeface="Arial"/>
            </a:endParaRPr>
          </a:p>
          <a:p>
            <a:pPr marL="12700" marR="821055">
              <a:lnSpc>
                <a:spcPts val="3020"/>
              </a:lnSpc>
              <a:spcBef>
                <a:spcPts val="1010"/>
              </a:spcBef>
            </a:pP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Parenting</a:t>
            </a:r>
            <a:r>
              <a:rPr sz="2800" b="1" spc="-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Skills</a:t>
            </a:r>
            <a:r>
              <a:rPr sz="2800" b="1" spc="-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Course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8 short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videos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focusing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 </a:t>
            </a:r>
            <a:r>
              <a:rPr sz="2800" spc="-10" dirty="0">
                <a:latin typeface="Arial"/>
                <a:cs typeface="Arial"/>
              </a:rPr>
              <a:t>helping </a:t>
            </a:r>
            <a:r>
              <a:rPr sz="2800" dirty="0">
                <a:latin typeface="Arial"/>
                <a:cs typeface="Arial"/>
              </a:rPr>
              <a:t>parents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improve their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communication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their </a:t>
            </a:r>
            <a:r>
              <a:rPr sz="2800" spc="-10" dirty="0">
                <a:latin typeface="Arial"/>
                <a:cs typeface="Arial"/>
              </a:rPr>
              <a:t>children</a:t>
            </a:r>
            <a:endParaRPr sz="2800">
              <a:latin typeface="Arial"/>
              <a:cs typeface="Arial"/>
            </a:endParaRPr>
          </a:p>
          <a:p>
            <a:pPr marL="12700" marR="714375">
              <a:lnSpc>
                <a:spcPts val="3020"/>
              </a:lnSpc>
              <a:spcBef>
                <a:spcPts val="1010"/>
              </a:spcBef>
            </a:pP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Parent</a:t>
            </a:r>
            <a:r>
              <a:rPr sz="2800" b="1" spc="-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Coaches</a:t>
            </a:r>
            <a:r>
              <a:rPr sz="2800" b="1" spc="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parents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lived experience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trained </a:t>
            </a:r>
            <a:r>
              <a:rPr sz="2800" spc="-2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support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parents looking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from 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Partnership.</a:t>
            </a:r>
            <a:endParaRPr sz="2800">
              <a:latin typeface="Arial"/>
              <a:cs typeface="Arial"/>
            </a:endParaRPr>
          </a:p>
          <a:p>
            <a:pPr marL="12700" marR="76835">
              <a:lnSpc>
                <a:spcPts val="3020"/>
              </a:lnSpc>
              <a:spcBef>
                <a:spcPts val="1005"/>
              </a:spcBef>
            </a:pP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Risk</a:t>
            </a:r>
            <a:r>
              <a:rPr sz="2800" b="1" spc="-13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Assessment </a:t>
            </a:r>
            <a:r>
              <a:rPr sz="2800" b="1" spc="-20" dirty="0">
                <a:solidFill>
                  <a:srgbClr val="772483"/>
                </a:solidFill>
                <a:latin typeface="Arial"/>
                <a:cs typeface="Arial"/>
              </a:rPr>
              <a:t>Tool</a:t>
            </a:r>
            <a:r>
              <a:rPr sz="2800" b="1" spc="-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survey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assessing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what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your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child's </a:t>
            </a:r>
            <a:r>
              <a:rPr sz="2800" dirty="0">
                <a:latin typeface="Arial"/>
                <a:cs typeface="Arial"/>
              </a:rPr>
              <a:t>risk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developing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problematic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substance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use.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b="1" spc="-20" dirty="0">
                <a:solidFill>
                  <a:srgbClr val="772483"/>
                </a:solidFill>
                <a:latin typeface="Arial"/>
                <a:cs typeface="Arial"/>
              </a:rPr>
              <a:t>And…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81" y="122681"/>
            <a:ext cx="11946890" cy="6612890"/>
            <a:chOff x="122681" y="122681"/>
            <a:chExt cx="11946890" cy="6612890"/>
          </a:xfrm>
        </p:grpSpPr>
        <p:sp>
          <p:nvSpPr>
            <p:cNvPr id="3" name="object 3"/>
            <p:cNvSpPr/>
            <p:nvPr/>
          </p:nvSpPr>
          <p:spPr>
            <a:xfrm>
              <a:off x="122681" y="122681"/>
              <a:ext cx="11946890" cy="6612890"/>
            </a:xfrm>
            <a:custGeom>
              <a:avLst/>
              <a:gdLst/>
              <a:ahLst/>
              <a:cxnLst/>
              <a:rect l="l" t="t" r="r" b="b"/>
              <a:pathLst>
                <a:path w="11946890" h="6612890">
                  <a:moveTo>
                    <a:pt x="11946636" y="0"/>
                  </a:moveTo>
                  <a:lnTo>
                    <a:pt x="0" y="0"/>
                  </a:lnTo>
                  <a:lnTo>
                    <a:pt x="0" y="6612635"/>
                  </a:lnTo>
                  <a:lnTo>
                    <a:pt x="11946636" y="6612635"/>
                  </a:lnTo>
                  <a:lnTo>
                    <a:pt x="11946636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313944"/>
              <a:ext cx="963167" cy="832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1310" y="6163817"/>
              <a:ext cx="1371599" cy="3787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93686" y="2278824"/>
            <a:ext cx="6945630" cy="11842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 marR="5080" indent="1849755">
              <a:lnSpc>
                <a:spcPts val="4320"/>
              </a:lnSpc>
              <a:spcBef>
                <a:spcPts val="645"/>
              </a:spcBef>
            </a:pP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 Study: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Apoyando</a:t>
            </a:r>
            <a:r>
              <a:rPr sz="4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FFFFFF"/>
                </a:solidFill>
                <a:latin typeface="Arial"/>
                <a:cs typeface="Arial"/>
              </a:rPr>
              <a:t>Nuestras</a:t>
            </a:r>
            <a:r>
              <a:rPr sz="4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Familias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23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87652" y="3590099"/>
            <a:ext cx="1873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Spanish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OSC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70" y="2149004"/>
            <a:ext cx="7738109" cy="347535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Who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we </a:t>
            </a:r>
            <a:r>
              <a:rPr sz="2800" spc="-20" dirty="0">
                <a:latin typeface="Arial"/>
                <a:cs typeface="Arial"/>
              </a:rPr>
              <a:t>are?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Need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Spanish </a:t>
            </a:r>
            <a:r>
              <a:rPr sz="2800" spc="-10" dirty="0">
                <a:latin typeface="Arial"/>
                <a:cs typeface="Arial"/>
              </a:rPr>
              <a:t>services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020"/>
              </a:lnSpc>
              <a:spcBef>
                <a:spcPts val="105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Development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Online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Support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Community </a:t>
            </a:r>
            <a:r>
              <a:rPr sz="2800" dirty="0">
                <a:latin typeface="Arial"/>
                <a:cs typeface="Arial"/>
              </a:rPr>
              <a:t>(OSC)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pilot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Launch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OSC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Assessment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future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Questions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6730" y="0"/>
            <a:ext cx="10596371" cy="61310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24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Creating</a:t>
            </a:r>
            <a:r>
              <a:rPr spc="-30" dirty="0"/>
              <a:t> </a:t>
            </a:r>
            <a:r>
              <a:rPr dirty="0"/>
              <a:t>an</a:t>
            </a:r>
            <a:r>
              <a:rPr spc="-20" dirty="0"/>
              <a:t> </a:t>
            </a:r>
            <a:r>
              <a:rPr dirty="0"/>
              <a:t>Online</a:t>
            </a:r>
            <a:r>
              <a:rPr spc="-25" dirty="0"/>
              <a:t> </a:t>
            </a:r>
            <a:r>
              <a:rPr dirty="0"/>
              <a:t>Support</a:t>
            </a:r>
            <a:r>
              <a:rPr spc="-40" dirty="0"/>
              <a:t> </a:t>
            </a:r>
            <a:r>
              <a:rPr dirty="0"/>
              <a:t>Community</a:t>
            </a:r>
            <a:r>
              <a:rPr spc="-30" dirty="0"/>
              <a:t> </a:t>
            </a:r>
            <a:r>
              <a:rPr dirty="0"/>
              <a:t>group</a:t>
            </a:r>
            <a:r>
              <a:rPr spc="-30" dirty="0"/>
              <a:t> </a:t>
            </a:r>
            <a:r>
              <a:rPr spc="-25" dirty="0"/>
              <a:t>for </a:t>
            </a:r>
            <a:r>
              <a:rPr spc="-10" dirty="0"/>
              <a:t>Spanish-speakers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283" y="1301183"/>
            <a:ext cx="10984230" cy="275399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3840" marR="5080" indent="-231775">
              <a:lnSpc>
                <a:spcPts val="3020"/>
              </a:lnSpc>
              <a:spcBef>
                <a:spcPts val="484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What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elements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 the </a:t>
            </a:r>
            <a:r>
              <a:rPr sz="2800" spc="-10" dirty="0">
                <a:latin typeface="Arial"/>
                <a:cs typeface="Arial"/>
              </a:rPr>
              <a:t>English-</a:t>
            </a:r>
            <a:r>
              <a:rPr sz="2800" dirty="0">
                <a:latin typeface="Arial"/>
                <a:cs typeface="Arial"/>
              </a:rPr>
              <a:t>speaking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OSC will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work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 </a:t>
            </a:r>
            <a:r>
              <a:rPr sz="2800" spc="-10" dirty="0">
                <a:latin typeface="Arial"/>
                <a:cs typeface="Arial"/>
              </a:rPr>
              <a:t>Spanish- </a:t>
            </a:r>
            <a:r>
              <a:rPr sz="2800" dirty="0">
                <a:latin typeface="Arial"/>
                <a:cs typeface="Arial"/>
              </a:rPr>
              <a:t>speaking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family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members?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2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What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elements will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work?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How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 we acculturate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Latinx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families?</a:t>
            </a:r>
            <a:endParaRPr sz="2800">
              <a:latin typeface="Arial"/>
              <a:cs typeface="Arial"/>
            </a:endParaRPr>
          </a:p>
          <a:p>
            <a:pPr marL="3590290" marR="557530" indent="-2983865">
              <a:lnSpc>
                <a:spcPts val="3020"/>
              </a:lnSpc>
              <a:spcBef>
                <a:spcPts val="1050"/>
              </a:spcBef>
              <a:tabLst>
                <a:tab pos="5471160" algn="l"/>
                <a:tab pos="5667375" algn="l"/>
              </a:tabLst>
            </a:pPr>
            <a:r>
              <a:rPr sz="2800" b="1" dirty="0">
                <a:latin typeface="Arial"/>
                <a:cs typeface="Arial"/>
              </a:rPr>
              <a:t>We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are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still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learning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and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discovering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answers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to</a:t>
            </a:r>
            <a:r>
              <a:rPr sz="2800" b="1" spc="-10" dirty="0">
                <a:latin typeface="Arial"/>
                <a:cs typeface="Arial"/>
              </a:rPr>
              <a:t> these questions</a:t>
            </a:r>
            <a:r>
              <a:rPr sz="2800" b="1" dirty="0">
                <a:latin typeface="Arial"/>
                <a:cs typeface="Arial"/>
              </a:rPr>
              <a:t>	̶	it's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 </a:t>
            </a:r>
            <a:r>
              <a:rPr sz="2800" b="1" spc="-10" dirty="0">
                <a:latin typeface="Arial"/>
                <a:cs typeface="Arial"/>
              </a:rPr>
              <a:t>pilot!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8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853" y="4021073"/>
              <a:ext cx="253745" cy="1889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1203" y="0"/>
              <a:ext cx="1781152" cy="27081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953" y="4572"/>
              <a:ext cx="316991" cy="10888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906"/>
              <a:ext cx="698753" cy="46619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045" y="5480303"/>
              <a:ext cx="685799" cy="13731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353" y="4572"/>
              <a:ext cx="514349" cy="17404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881371"/>
              <a:ext cx="590549" cy="1957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4004" y="4572"/>
              <a:ext cx="1085849" cy="40264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8695" y="4867655"/>
              <a:ext cx="1304922" cy="19903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2845" y="9906"/>
              <a:ext cx="1111757" cy="683361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729903" y="375645"/>
            <a:ext cx="5615305" cy="257429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 marR="5080">
              <a:lnSpc>
                <a:spcPts val="9510"/>
              </a:lnSpc>
              <a:spcBef>
                <a:spcPts val="1245"/>
              </a:spcBef>
            </a:pPr>
            <a:r>
              <a:rPr sz="8800" b="1" spc="-10" dirty="0">
                <a:solidFill>
                  <a:srgbClr val="FF9E1B"/>
                </a:solidFill>
                <a:latin typeface="Arial"/>
                <a:cs typeface="Arial"/>
              </a:rPr>
              <a:t>Meditation Minute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83" y="591760"/>
            <a:ext cx="10916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20" dirty="0"/>
              <a:t> </a:t>
            </a:r>
            <a:r>
              <a:rPr dirty="0"/>
              <a:t>does</a:t>
            </a:r>
            <a:r>
              <a:rPr spc="-40" dirty="0"/>
              <a:t> </a:t>
            </a:r>
            <a:r>
              <a:rPr dirty="0"/>
              <a:t>our</a:t>
            </a:r>
            <a:r>
              <a:rPr spc="-25" dirty="0"/>
              <a:t> </a:t>
            </a:r>
            <a:r>
              <a:rPr dirty="0"/>
              <a:t>Spanish</a:t>
            </a:r>
            <a:r>
              <a:rPr spc="-35" dirty="0"/>
              <a:t> </a:t>
            </a:r>
            <a:r>
              <a:rPr dirty="0"/>
              <a:t>OSC</a:t>
            </a:r>
            <a:r>
              <a:rPr spc="-20" dirty="0"/>
              <a:t> </a:t>
            </a:r>
            <a:r>
              <a:rPr dirty="0"/>
              <a:t>differ</a:t>
            </a:r>
            <a:r>
              <a:rPr spc="-30" dirty="0"/>
              <a:t> </a:t>
            </a:r>
            <a:r>
              <a:rPr dirty="0"/>
              <a:t>from</a:t>
            </a:r>
            <a:r>
              <a:rPr spc="-25" dirty="0"/>
              <a:t> </a:t>
            </a:r>
            <a:r>
              <a:rPr dirty="0"/>
              <a:t>English</a:t>
            </a:r>
            <a:r>
              <a:rPr spc="-30" dirty="0"/>
              <a:t> </a:t>
            </a:r>
            <a:r>
              <a:rPr spc="-20" dirty="0"/>
              <a:t>OSC?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283" y="1217670"/>
            <a:ext cx="9721850" cy="30911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76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Evaluation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gaps 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content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A25EB5"/>
                </a:solidFill>
                <a:latin typeface="Arial"/>
                <a:cs typeface="Arial"/>
              </a:rPr>
              <a:t>(STIGMA)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Cultural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humility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Translation and acculturation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our </a:t>
            </a:r>
            <a:r>
              <a:rPr sz="2800" spc="-10" dirty="0">
                <a:latin typeface="Arial"/>
                <a:cs typeface="Arial"/>
              </a:rPr>
              <a:t>lessons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Participant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shared a realization about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A25EB5"/>
                </a:solidFill>
                <a:latin typeface="Arial"/>
                <a:cs typeface="Arial"/>
              </a:rPr>
              <a:t>meditation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spc="-10" dirty="0">
                <a:solidFill>
                  <a:srgbClr val="86339A"/>
                </a:solidFill>
                <a:latin typeface="Arial"/>
                <a:cs typeface="Arial"/>
              </a:rPr>
              <a:t>Vergüenza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Reminding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families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86339A"/>
                </a:solidFill>
                <a:latin typeface="Arial"/>
                <a:cs typeface="Arial"/>
              </a:rPr>
              <a:t>silence</a:t>
            </a:r>
            <a:r>
              <a:rPr sz="2800" spc="-10" dirty="0">
                <a:solidFill>
                  <a:srgbClr val="86339A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also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way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participating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0" dirty="0"/>
              <a:t> </a:t>
            </a:r>
            <a:r>
              <a:rPr dirty="0"/>
              <a:t>are</a:t>
            </a:r>
            <a:r>
              <a:rPr spc="-20" dirty="0"/>
              <a:t>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connecting</a:t>
            </a:r>
            <a:r>
              <a:rPr spc="-35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participants?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283" y="1217670"/>
            <a:ext cx="10928985" cy="347535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Confianza/Trust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Personalismo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Respeto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Facilitators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reviewed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structure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OSC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meetings</a:t>
            </a:r>
            <a:endParaRPr sz="2800">
              <a:latin typeface="Arial"/>
              <a:cs typeface="Arial"/>
            </a:endParaRPr>
          </a:p>
          <a:p>
            <a:pPr marL="240665" marR="5080" indent="-228600">
              <a:lnSpc>
                <a:spcPts val="3020"/>
              </a:lnSpc>
              <a:spcBef>
                <a:spcPts val="104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Facilitators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continue 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 an ongoing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conversation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type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environment/experiences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we hope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provide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our </a:t>
            </a:r>
            <a:r>
              <a:rPr sz="2800" spc="-10" dirty="0">
                <a:latin typeface="Arial"/>
                <a:cs typeface="Arial"/>
              </a:rPr>
              <a:t>participants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Invite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our families 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share </a:t>
            </a:r>
            <a:r>
              <a:rPr sz="2800" spc="-10" dirty="0">
                <a:latin typeface="Arial"/>
                <a:cs typeface="Arial"/>
              </a:rPr>
              <a:t>feedback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3992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Our</a:t>
            </a:r>
            <a:r>
              <a:rPr sz="4000" spc="5" dirty="0"/>
              <a:t> </a:t>
            </a:r>
            <a:r>
              <a:rPr sz="4000" spc="-10" dirty="0"/>
              <a:t>Structure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60283" y="1217669"/>
            <a:ext cx="5109210" cy="309118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76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spc="-10" dirty="0">
                <a:latin typeface="Arial"/>
                <a:cs typeface="Arial"/>
              </a:rPr>
              <a:t>Greeting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Norms-</a:t>
            </a:r>
            <a:r>
              <a:rPr sz="2800" spc="-10" dirty="0">
                <a:latin typeface="Arial"/>
                <a:cs typeface="Arial"/>
              </a:rPr>
              <a:t>Recordatorios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spc="-10" dirty="0">
                <a:latin typeface="Arial"/>
                <a:cs typeface="Arial"/>
              </a:rPr>
              <a:t>Meditation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spc="-40" dirty="0">
                <a:latin typeface="Arial"/>
                <a:cs typeface="Arial"/>
              </a:rPr>
              <a:t>Topic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facilitated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Activity: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open-</a:t>
            </a:r>
            <a:r>
              <a:rPr sz="2800" dirty="0">
                <a:latin typeface="Arial"/>
                <a:cs typeface="Arial"/>
              </a:rPr>
              <a:t>ended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questions</a:t>
            </a:r>
            <a:endParaRPr sz="2800">
              <a:latin typeface="Arial"/>
              <a:cs typeface="Arial"/>
            </a:endParaRPr>
          </a:p>
          <a:p>
            <a:pPr marL="243840" indent="-231775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spc="-10" dirty="0">
                <a:latin typeface="Arial"/>
                <a:cs typeface="Arial"/>
              </a:rPr>
              <a:t>Closing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97346" y="654220"/>
            <a:ext cx="4511040" cy="4773930"/>
            <a:chOff x="6197346" y="654220"/>
            <a:chExt cx="4511040" cy="47739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69836" y="1789938"/>
              <a:ext cx="3638548" cy="3637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7346" y="654220"/>
              <a:ext cx="2310585" cy="23152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418" y="1921102"/>
            <a:ext cx="972248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444444"/>
                </a:solidFill>
                <a:latin typeface="Arial"/>
                <a:cs typeface="Arial"/>
              </a:rPr>
              <a:t>Families 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are </a:t>
            </a:r>
            <a:r>
              <a:rPr sz="2400" spc="-30" dirty="0">
                <a:solidFill>
                  <a:srgbClr val="444444"/>
                </a:solidFill>
                <a:latin typeface="Arial"/>
                <a:cs typeface="Arial"/>
              </a:rPr>
              <a:t>in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70" dirty="0">
                <a:solidFill>
                  <a:srgbClr val="444444"/>
                </a:solidFill>
                <a:latin typeface="Arial"/>
                <a:cs typeface="Arial"/>
              </a:rPr>
              <a:t>urgent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44444"/>
                </a:solidFill>
                <a:latin typeface="Arial"/>
                <a:cs typeface="Arial"/>
              </a:rPr>
              <a:t>need</a:t>
            </a:r>
            <a:r>
              <a:rPr sz="24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44444"/>
                </a:solidFill>
                <a:latin typeface="Arial"/>
                <a:cs typeface="Arial"/>
              </a:rPr>
              <a:t>of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44444"/>
                </a:solidFill>
                <a:latin typeface="Arial"/>
                <a:cs typeface="Arial"/>
              </a:rPr>
              <a:t>help,</a:t>
            </a:r>
            <a:r>
              <a:rPr sz="24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"/>
                <a:cs typeface="Arial"/>
              </a:rPr>
              <a:t>but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444444"/>
                </a:solidFill>
                <a:latin typeface="Arial"/>
                <a:cs typeface="Arial"/>
              </a:rPr>
              <a:t>where</a:t>
            </a:r>
            <a:r>
              <a:rPr sz="2400" spc="-9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444444"/>
                </a:solidFill>
                <a:latin typeface="Arial"/>
                <a:cs typeface="Arial"/>
              </a:rPr>
              <a:t>do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44444"/>
                </a:solidFill>
                <a:latin typeface="Arial"/>
                <a:cs typeface="Arial"/>
              </a:rPr>
              <a:t>they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"/>
                <a:cs typeface="Arial"/>
              </a:rPr>
              <a:t>turn?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Arial"/>
              <a:cs typeface="Arial"/>
            </a:endParaRPr>
          </a:p>
          <a:p>
            <a:pPr marL="12700" marR="51435">
              <a:lnSpc>
                <a:spcPct val="100800"/>
              </a:lnSpc>
              <a:spcBef>
                <a:spcPts val="5"/>
              </a:spcBef>
            </a:pPr>
            <a:r>
              <a:rPr sz="2400" b="1" spc="-170" dirty="0">
                <a:solidFill>
                  <a:srgbClr val="772483"/>
                </a:solidFill>
                <a:latin typeface="Arial"/>
                <a:cs typeface="Arial"/>
              </a:rPr>
              <a:t>Partnership</a:t>
            </a:r>
            <a:r>
              <a:rPr sz="2400" b="1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spc="-80" dirty="0">
                <a:solidFill>
                  <a:srgbClr val="772483"/>
                </a:solidFill>
                <a:latin typeface="Arial"/>
                <a:cs typeface="Arial"/>
              </a:rPr>
              <a:t>to</a:t>
            </a:r>
            <a:r>
              <a:rPr sz="2400" b="1" spc="-10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spc="-275" dirty="0">
                <a:solidFill>
                  <a:srgbClr val="772483"/>
                </a:solidFill>
                <a:latin typeface="Arial"/>
                <a:cs typeface="Arial"/>
              </a:rPr>
              <a:t>End</a:t>
            </a:r>
            <a:r>
              <a:rPr sz="2400" b="1" spc="-1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772483"/>
                </a:solidFill>
                <a:latin typeface="Arial"/>
                <a:cs typeface="Arial"/>
              </a:rPr>
              <a:t>Addiction</a:t>
            </a:r>
            <a:r>
              <a:rPr sz="2400" b="1" spc="-1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444444"/>
                </a:solidFill>
                <a:latin typeface="Arial"/>
                <a:cs typeface="Arial"/>
              </a:rPr>
              <a:t>is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40" dirty="0">
                <a:solidFill>
                  <a:srgbClr val="444444"/>
                </a:solidFill>
                <a:latin typeface="Arial"/>
                <a:cs typeface="Arial"/>
              </a:rPr>
              <a:t>the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44444"/>
                </a:solidFill>
                <a:latin typeface="Arial"/>
                <a:cs typeface="Arial"/>
              </a:rPr>
              <a:t>nation’s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leading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Arial"/>
                <a:cs typeface="Arial"/>
              </a:rPr>
              <a:t>nonprofit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serving</a:t>
            </a:r>
            <a:r>
              <a:rPr sz="24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"/>
                <a:cs typeface="Arial"/>
              </a:rPr>
              <a:t>families </a:t>
            </a:r>
            <a:r>
              <a:rPr sz="2400" spc="-85" dirty="0">
                <a:solidFill>
                  <a:srgbClr val="444444"/>
                </a:solidFill>
                <a:latin typeface="Arial"/>
                <a:cs typeface="Arial"/>
              </a:rPr>
              <a:t>impacted</a:t>
            </a:r>
            <a:r>
              <a:rPr sz="2400" spc="-1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by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444444"/>
                </a:solidFill>
                <a:latin typeface="Arial"/>
                <a:cs typeface="Arial"/>
              </a:rPr>
              <a:t>substance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Arial"/>
                <a:cs typeface="Arial"/>
              </a:rPr>
              <a:t>use.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150" dirty="0">
                <a:solidFill>
                  <a:srgbClr val="444444"/>
                </a:solidFill>
                <a:latin typeface="Arial"/>
                <a:cs typeface="Arial"/>
              </a:rPr>
              <a:t>We</a:t>
            </a:r>
            <a:r>
              <a:rPr sz="2400" spc="-9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are</a:t>
            </a:r>
            <a:r>
              <a:rPr sz="2400" spc="-8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444444"/>
                </a:solidFill>
                <a:latin typeface="Arial"/>
                <a:cs typeface="Arial"/>
              </a:rPr>
              <a:t>dedicated </a:t>
            </a:r>
            <a:r>
              <a:rPr sz="2400" dirty="0">
                <a:solidFill>
                  <a:srgbClr val="444444"/>
                </a:solidFill>
                <a:latin typeface="Arial"/>
                <a:cs typeface="Arial"/>
              </a:rPr>
              <a:t>to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44444"/>
                </a:solidFill>
                <a:latin typeface="Arial"/>
                <a:cs typeface="Arial"/>
              </a:rPr>
              <a:t>helping </a:t>
            </a:r>
            <a:r>
              <a:rPr sz="2400" spc="-80" dirty="0">
                <a:solidFill>
                  <a:srgbClr val="444444"/>
                </a:solidFill>
                <a:latin typeface="Arial"/>
                <a:cs typeface="Arial"/>
              </a:rPr>
              <a:t>families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220" dirty="0">
                <a:solidFill>
                  <a:srgbClr val="444444"/>
                </a:solidFill>
                <a:latin typeface="Arial"/>
                <a:cs typeface="Arial"/>
              </a:rPr>
              <a:t>access</a:t>
            </a:r>
            <a:r>
              <a:rPr sz="2400" spc="-9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444444"/>
                </a:solidFill>
                <a:latin typeface="Arial"/>
                <a:cs typeface="Arial"/>
              </a:rPr>
              <a:t>information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44444"/>
                </a:solidFill>
                <a:latin typeface="Arial"/>
                <a:cs typeface="Arial"/>
              </a:rPr>
              <a:t>and</a:t>
            </a:r>
            <a:r>
              <a:rPr sz="2400" spc="-9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444444"/>
                </a:solidFill>
                <a:latin typeface="Arial"/>
                <a:cs typeface="Arial"/>
              </a:rPr>
              <a:t>resources</a:t>
            </a:r>
            <a:r>
              <a:rPr sz="2400" spc="-8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Arial"/>
                <a:cs typeface="Arial"/>
              </a:rPr>
              <a:t>on </a:t>
            </a:r>
            <a:r>
              <a:rPr sz="2400" spc="-70" dirty="0">
                <a:solidFill>
                  <a:srgbClr val="444444"/>
                </a:solidFill>
                <a:latin typeface="Arial"/>
                <a:cs typeface="Arial"/>
              </a:rPr>
              <a:t>addiction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444444"/>
                </a:solidFill>
                <a:latin typeface="Arial"/>
                <a:cs typeface="Arial"/>
              </a:rPr>
              <a:t>prevention,</a:t>
            </a:r>
            <a:r>
              <a:rPr sz="2400" spc="-8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444444"/>
                </a:solidFill>
                <a:latin typeface="Arial"/>
                <a:cs typeface="Arial"/>
              </a:rPr>
              <a:t>treatment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44444"/>
                </a:solidFill>
                <a:latin typeface="Arial"/>
                <a:cs typeface="Arial"/>
              </a:rPr>
              <a:t>and</a:t>
            </a:r>
            <a:r>
              <a:rPr sz="2400" spc="-9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95" dirty="0">
                <a:solidFill>
                  <a:srgbClr val="444444"/>
                </a:solidFill>
                <a:latin typeface="Arial"/>
                <a:cs typeface="Arial"/>
              </a:rPr>
              <a:t>recovery. </a:t>
            </a:r>
            <a:r>
              <a:rPr sz="2400" spc="-150" dirty="0">
                <a:solidFill>
                  <a:srgbClr val="444444"/>
                </a:solidFill>
                <a:latin typeface="Arial"/>
                <a:cs typeface="Arial"/>
              </a:rPr>
              <a:t>We</a:t>
            </a:r>
            <a:r>
              <a:rPr sz="2400" spc="-9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444444"/>
                </a:solidFill>
                <a:latin typeface="Arial"/>
                <a:cs typeface="Arial"/>
              </a:rPr>
              <a:t>are</a:t>
            </a:r>
            <a:r>
              <a:rPr sz="2400" spc="-9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95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2400" spc="-10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diverse</a:t>
            </a:r>
            <a:r>
              <a:rPr sz="2400" spc="-8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444444"/>
                </a:solidFill>
                <a:latin typeface="Arial"/>
                <a:cs typeface="Arial"/>
              </a:rPr>
              <a:t>community</a:t>
            </a:r>
            <a:r>
              <a:rPr sz="2400" spc="-114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Arial"/>
                <a:cs typeface="Arial"/>
              </a:rPr>
              <a:t>of </a:t>
            </a:r>
            <a:r>
              <a:rPr sz="2400" spc="-125" dirty="0">
                <a:solidFill>
                  <a:srgbClr val="444444"/>
                </a:solidFill>
                <a:latin typeface="Arial"/>
                <a:cs typeface="Arial"/>
              </a:rPr>
              <a:t>researchers,</a:t>
            </a:r>
            <a:r>
              <a:rPr sz="2400" spc="-5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44444"/>
                </a:solidFill>
                <a:latin typeface="Arial"/>
                <a:cs typeface="Arial"/>
              </a:rPr>
              <a:t>advocates,</a:t>
            </a:r>
            <a:r>
              <a:rPr sz="2400" spc="-9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444444"/>
                </a:solidFill>
                <a:latin typeface="Arial"/>
                <a:cs typeface="Arial"/>
              </a:rPr>
              <a:t>clinicians,</a:t>
            </a:r>
            <a:r>
              <a:rPr sz="2400" spc="-9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444444"/>
                </a:solidFill>
                <a:latin typeface="Arial"/>
                <a:cs typeface="Arial"/>
              </a:rPr>
              <a:t>communicators</a:t>
            </a:r>
            <a:r>
              <a:rPr sz="2400" spc="-10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444444"/>
                </a:solidFill>
                <a:latin typeface="Arial"/>
                <a:cs typeface="Arial"/>
              </a:rPr>
              <a:t>and</a:t>
            </a:r>
            <a:r>
              <a:rPr sz="2400" spc="-8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"/>
                <a:cs typeface="Arial"/>
              </a:rPr>
              <a:t>more.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-10" dirty="0"/>
              <a:t> </a:t>
            </a:r>
            <a:r>
              <a:rPr dirty="0"/>
              <a:t>we</a:t>
            </a:r>
            <a:r>
              <a:rPr spc="-10" dirty="0"/>
              <a:t> </a:t>
            </a:r>
            <a:r>
              <a:rPr spc="-20" dirty="0"/>
              <a:t>are?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9311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25" dirty="0"/>
              <a:t> </a:t>
            </a:r>
            <a:r>
              <a:rPr dirty="0"/>
              <a:t>Training</a:t>
            </a:r>
            <a:r>
              <a:rPr spc="-20" dirty="0"/>
              <a:t> </a:t>
            </a:r>
            <a:r>
              <a:rPr dirty="0"/>
              <a:t>Process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Experience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282" y="1312643"/>
            <a:ext cx="5206365" cy="3278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ts val="2735"/>
              </a:lnSpc>
              <a:spcBef>
                <a:spcPts val="100"/>
              </a:spcBef>
              <a:buClr>
                <a:srgbClr val="772583"/>
              </a:buClr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established 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cohort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354965" marR="314960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C17CE1"/>
                </a:solidFill>
                <a:latin typeface="Arial"/>
                <a:cs typeface="Arial"/>
              </a:rPr>
              <a:t>three</a:t>
            </a:r>
            <a:r>
              <a:rPr sz="2400" spc="-15" dirty="0">
                <a:solidFill>
                  <a:srgbClr val="C17CE1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bilingual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helpline </a:t>
            </a:r>
            <a:r>
              <a:rPr sz="2400" spc="-10" dirty="0">
                <a:latin typeface="Arial"/>
                <a:cs typeface="Arial"/>
              </a:rPr>
              <a:t>specialists </a:t>
            </a:r>
            <a:r>
              <a:rPr sz="2400" dirty="0">
                <a:latin typeface="Arial"/>
                <a:cs typeface="Arial"/>
              </a:rPr>
              <a:t>(HLS)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facilitate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groups</a:t>
            </a:r>
            <a:endParaRPr sz="2400">
              <a:latin typeface="Arial"/>
              <a:cs typeface="Arial"/>
            </a:endParaRPr>
          </a:p>
          <a:p>
            <a:pPr marL="245745" marR="5080" indent="-233679">
              <a:lnSpc>
                <a:spcPts val="2590"/>
              </a:lnSpc>
              <a:spcBef>
                <a:spcPts val="1005"/>
              </a:spcBef>
              <a:buClr>
                <a:srgbClr val="772583"/>
              </a:buClr>
              <a:buChar char="•"/>
              <a:tabLst>
                <a:tab pos="246379" algn="l"/>
              </a:tabLst>
            </a:pPr>
            <a:r>
              <a:rPr sz="2400" dirty="0">
                <a:latin typeface="Arial"/>
                <a:cs typeface="Arial"/>
              </a:rPr>
              <a:t>Training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provided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coach </a:t>
            </a:r>
            <a:r>
              <a:rPr sz="2400" dirty="0">
                <a:latin typeface="Arial"/>
                <a:cs typeface="Arial"/>
              </a:rPr>
              <a:t>facilitator(s)/mentor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20" dirty="0">
                <a:latin typeface="Arial"/>
                <a:cs typeface="Arial"/>
              </a:rPr>
              <a:t> also </a:t>
            </a:r>
            <a:r>
              <a:rPr sz="2400" dirty="0">
                <a:latin typeface="Arial"/>
                <a:cs typeface="Arial"/>
              </a:rPr>
              <a:t>parent coaches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10" dirty="0">
                <a:latin typeface="Arial"/>
                <a:cs typeface="Arial"/>
              </a:rPr>
              <a:t>English-speakers</a:t>
            </a:r>
            <a:endParaRPr sz="2400">
              <a:latin typeface="Arial"/>
              <a:cs typeface="Arial"/>
            </a:endParaRPr>
          </a:p>
          <a:p>
            <a:pPr marL="245745" marR="1257935" indent="-233679">
              <a:lnSpc>
                <a:spcPts val="2590"/>
              </a:lnSpc>
              <a:spcBef>
                <a:spcPts val="1000"/>
              </a:spcBef>
              <a:buClr>
                <a:srgbClr val="772583"/>
              </a:buClr>
              <a:buChar char="•"/>
              <a:tabLst>
                <a:tab pos="246379" algn="l"/>
              </a:tabLst>
            </a:pPr>
            <a:r>
              <a:rPr sz="2400" dirty="0">
                <a:latin typeface="Arial"/>
                <a:cs typeface="Arial"/>
              </a:rPr>
              <a:t>HLS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introduced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online group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observed/</a:t>
            </a:r>
            <a:endParaRPr sz="2400">
              <a:latin typeface="Arial"/>
              <a:cs typeface="Arial"/>
            </a:endParaRPr>
          </a:p>
          <a:p>
            <a:pPr marL="245745">
              <a:lnSpc>
                <a:spcPts val="2555"/>
              </a:lnSpc>
            </a:pPr>
            <a:r>
              <a:rPr sz="2400" dirty="0">
                <a:latin typeface="Arial"/>
                <a:cs typeface="Arial"/>
              </a:rPr>
              <a:t>shadowed </a:t>
            </a:r>
            <a:r>
              <a:rPr sz="2400" dirty="0">
                <a:solidFill>
                  <a:srgbClr val="C17CE1"/>
                </a:solidFill>
                <a:latin typeface="Arial"/>
                <a:cs typeface="Arial"/>
              </a:rPr>
              <a:t>four</a:t>
            </a:r>
            <a:r>
              <a:rPr sz="2400" spc="-20" dirty="0">
                <a:solidFill>
                  <a:srgbClr val="C17CE1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OSC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meetings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7237" y="1312643"/>
            <a:ext cx="5005070" cy="2620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5745" marR="274955" indent="-233679">
              <a:lnSpc>
                <a:spcPts val="2590"/>
              </a:lnSpc>
              <a:spcBef>
                <a:spcPts val="425"/>
              </a:spcBef>
              <a:buClr>
                <a:srgbClr val="772583"/>
              </a:buClr>
              <a:buChar char="•"/>
              <a:tabLst>
                <a:tab pos="246379" algn="l"/>
              </a:tabLst>
            </a:pPr>
            <a:r>
              <a:rPr sz="2400" dirty="0">
                <a:latin typeface="Arial"/>
                <a:cs typeface="Arial"/>
              </a:rPr>
              <a:t>During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17CE1"/>
                </a:solidFill>
                <a:latin typeface="Arial"/>
                <a:cs typeface="Arial"/>
              </a:rPr>
              <a:t>six</a:t>
            </a:r>
            <a:r>
              <a:rPr sz="2400" spc="-20" dirty="0">
                <a:solidFill>
                  <a:srgbClr val="C17CE1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subsequent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meetings </a:t>
            </a:r>
            <a:r>
              <a:rPr sz="2400" dirty="0">
                <a:latin typeface="Arial"/>
                <a:cs typeface="Arial"/>
              </a:rPr>
              <a:t>roles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assigned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 </a:t>
            </a:r>
            <a:r>
              <a:rPr sz="2400" spc="-25" dirty="0">
                <a:latin typeface="Arial"/>
                <a:cs typeface="Arial"/>
              </a:rPr>
              <a:t>HLS</a:t>
            </a:r>
            <a:endParaRPr sz="2400">
              <a:latin typeface="Arial"/>
              <a:cs typeface="Arial"/>
            </a:endParaRPr>
          </a:p>
          <a:p>
            <a:pPr marL="245745" marR="5080" indent="-233679">
              <a:lnSpc>
                <a:spcPts val="2590"/>
              </a:lnSpc>
              <a:spcBef>
                <a:spcPts val="1010"/>
              </a:spcBef>
              <a:buClr>
                <a:srgbClr val="772583"/>
              </a:buClr>
              <a:buChar char="•"/>
              <a:tabLst>
                <a:tab pos="246379" algn="l"/>
              </a:tabLst>
            </a:pPr>
            <a:r>
              <a:rPr sz="2400" spc="-10" dirty="0">
                <a:latin typeface="Arial"/>
                <a:cs typeface="Arial"/>
              </a:rPr>
              <a:t>Opening-</a:t>
            </a:r>
            <a:r>
              <a:rPr sz="2400" dirty="0">
                <a:latin typeface="Arial"/>
                <a:cs typeface="Arial"/>
              </a:rPr>
              <a:t>up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communication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20" dirty="0">
                <a:latin typeface="Arial"/>
                <a:cs typeface="Arial"/>
              </a:rPr>
              <a:t>back </a:t>
            </a:r>
            <a:r>
              <a:rPr sz="2400" dirty="0">
                <a:latin typeface="Arial"/>
                <a:cs typeface="Arial"/>
              </a:rPr>
              <a:t>pocket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ideas</a:t>
            </a:r>
            <a:endParaRPr sz="2400">
              <a:latin typeface="Arial"/>
              <a:cs typeface="Arial"/>
            </a:endParaRPr>
          </a:p>
          <a:p>
            <a:pPr marL="245745" marR="836294" indent="-233679">
              <a:lnSpc>
                <a:spcPts val="2590"/>
              </a:lnSpc>
              <a:spcBef>
                <a:spcPts val="1000"/>
              </a:spcBef>
              <a:buClr>
                <a:srgbClr val="772583"/>
              </a:buClr>
              <a:buChar char="•"/>
              <a:tabLst>
                <a:tab pos="246379" algn="l"/>
              </a:tabLst>
            </a:pPr>
            <a:r>
              <a:rPr sz="2400" dirty="0">
                <a:latin typeface="Arial"/>
                <a:cs typeface="Arial"/>
              </a:rPr>
              <a:t>Debrief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after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each</a:t>
            </a:r>
            <a:r>
              <a:rPr sz="2400" spc="-25" dirty="0">
                <a:latin typeface="Arial"/>
                <a:cs typeface="Arial"/>
              </a:rPr>
              <a:t> OSC </a:t>
            </a:r>
            <a:r>
              <a:rPr sz="2400" dirty="0">
                <a:latin typeface="Arial"/>
                <a:cs typeface="Arial"/>
              </a:rPr>
              <a:t>meeting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coach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facilitator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cohort.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83" y="591760"/>
            <a:ext cx="6505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Marketing</a:t>
            </a:r>
            <a:r>
              <a:rPr spc="-110" dirty="0"/>
              <a:t> </a:t>
            </a:r>
            <a:r>
              <a:rPr dirty="0"/>
              <a:t>efforts</a:t>
            </a:r>
            <a:r>
              <a:rPr spc="-114" dirty="0"/>
              <a:t> </a:t>
            </a:r>
            <a:r>
              <a:rPr dirty="0"/>
              <a:t>for</a:t>
            </a:r>
            <a:r>
              <a:rPr spc="-100" dirty="0"/>
              <a:t> </a:t>
            </a:r>
            <a:r>
              <a:rPr dirty="0"/>
              <a:t>OSC</a:t>
            </a:r>
            <a:r>
              <a:rPr spc="-85" dirty="0"/>
              <a:t> </a:t>
            </a:r>
            <a:r>
              <a:rPr spc="-10" dirty="0"/>
              <a:t>group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774" y="1085983"/>
            <a:ext cx="10568305" cy="46431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marR="619760" indent="-228600">
              <a:lnSpc>
                <a:spcPct val="80000"/>
              </a:lnSpc>
              <a:spcBef>
                <a:spcPts val="77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Helpline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specialists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invite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CSO/familia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working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with </a:t>
            </a:r>
            <a:r>
              <a:rPr sz="2800" dirty="0">
                <a:latin typeface="Arial"/>
                <a:cs typeface="Arial"/>
              </a:rPr>
              <a:t>currently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join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ct val="80000"/>
              </a:lnSpc>
              <a:spcBef>
                <a:spcPts val="994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Emails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sent out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 </a:t>
            </a:r>
            <a:r>
              <a:rPr sz="2800" spc="-10" dirty="0">
                <a:latin typeface="Arial"/>
                <a:cs typeface="Arial"/>
              </a:rPr>
              <a:t>Spanish-</a:t>
            </a:r>
            <a:r>
              <a:rPr sz="2800" dirty="0">
                <a:latin typeface="Arial"/>
                <a:cs typeface="Arial"/>
              </a:rPr>
              <a:t>speakers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who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contacted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over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past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Spanish-</a:t>
            </a:r>
            <a:r>
              <a:rPr sz="2800" dirty="0">
                <a:latin typeface="Arial"/>
                <a:cs typeface="Arial"/>
              </a:rPr>
              <a:t>speakers attending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OSC groups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English</a:t>
            </a:r>
            <a:endParaRPr sz="2800">
              <a:latin typeface="Arial"/>
              <a:cs typeface="Arial"/>
            </a:endParaRPr>
          </a:p>
          <a:p>
            <a:pPr marL="241300" marR="454025" indent="-228600">
              <a:lnSpc>
                <a:spcPct val="80000"/>
              </a:lnSpc>
              <a:spcBef>
                <a:spcPts val="100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Collaboration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with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other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agencies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serving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Spanish-</a:t>
            </a:r>
            <a:r>
              <a:rPr sz="2800" dirty="0">
                <a:latin typeface="Arial"/>
                <a:cs typeface="Arial"/>
              </a:rPr>
              <a:t>speakers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promote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group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3329"/>
              </a:lnSpc>
              <a:spcBef>
                <a:spcPts val="3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spc="-10" dirty="0">
                <a:latin typeface="Arial"/>
                <a:cs typeface="Arial"/>
              </a:rPr>
              <a:t>Presentations</a:t>
            </a:r>
            <a:endParaRPr sz="2800">
              <a:latin typeface="Arial"/>
              <a:cs typeface="Arial"/>
            </a:endParaRPr>
          </a:p>
          <a:p>
            <a:pPr marL="698500" lvl="1" indent="-229235">
              <a:lnSpc>
                <a:spcPts val="2850"/>
              </a:lnSpc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June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NYC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faith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presentation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(Spanish</a:t>
            </a:r>
            <a:r>
              <a:rPr sz="2400" spc="-10" dirty="0">
                <a:latin typeface="Arial"/>
                <a:cs typeface="Arial"/>
              </a:rPr>
              <a:t> pastors/chaplains)</a:t>
            </a:r>
            <a:endParaRPr sz="24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31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u="heavy" spc="-10" dirty="0">
                <a:solidFill>
                  <a:srgbClr val="772483"/>
                </a:solidFill>
                <a:uFill>
                  <a:solidFill>
                    <a:srgbClr val="772483"/>
                  </a:solidFill>
                </a:uFill>
                <a:latin typeface="Arial"/>
                <a:cs typeface="Arial"/>
                <a:hlinkClick r:id="rId2"/>
              </a:rPr>
              <a:t>Podcast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Facebook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Live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81" y="122681"/>
            <a:ext cx="11946890" cy="6612890"/>
            <a:chOff x="122681" y="122681"/>
            <a:chExt cx="11946890" cy="6612890"/>
          </a:xfrm>
        </p:grpSpPr>
        <p:sp>
          <p:nvSpPr>
            <p:cNvPr id="3" name="object 3"/>
            <p:cNvSpPr/>
            <p:nvPr/>
          </p:nvSpPr>
          <p:spPr>
            <a:xfrm>
              <a:off x="122681" y="122681"/>
              <a:ext cx="11946890" cy="6612890"/>
            </a:xfrm>
            <a:custGeom>
              <a:avLst/>
              <a:gdLst/>
              <a:ahLst/>
              <a:cxnLst/>
              <a:rect l="l" t="t" r="r" b="b"/>
              <a:pathLst>
                <a:path w="11946890" h="6612890">
                  <a:moveTo>
                    <a:pt x="11946636" y="0"/>
                  </a:moveTo>
                  <a:lnTo>
                    <a:pt x="0" y="0"/>
                  </a:lnTo>
                  <a:lnTo>
                    <a:pt x="0" y="6612635"/>
                  </a:lnTo>
                  <a:lnTo>
                    <a:pt x="11946636" y="6612635"/>
                  </a:lnTo>
                  <a:lnTo>
                    <a:pt x="11946636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313944"/>
              <a:ext cx="963167" cy="8321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1310" y="6163817"/>
              <a:ext cx="1371599" cy="3787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-12700" y="-18795"/>
            <a:ext cx="280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2839" y="2827464"/>
            <a:ext cx="93751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Launch</a:t>
            </a:r>
            <a:r>
              <a:rPr sz="4000" spc="-2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of</a:t>
            </a:r>
            <a:r>
              <a:rPr sz="4000" spc="-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our Online</a:t>
            </a:r>
            <a:r>
              <a:rPr sz="4000" spc="-1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Support</a:t>
            </a:r>
            <a:r>
              <a:rPr sz="4000" spc="-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Community</a:t>
            </a:r>
            <a:endParaRPr sz="4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41" y="6086094"/>
            <a:ext cx="11480165" cy="0"/>
          </a:xfrm>
          <a:custGeom>
            <a:avLst/>
            <a:gdLst/>
            <a:ahLst/>
            <a:cxnLst/>
            <a:rect l="l" t="t" r="r" b="b"/>
            <a:pathLst>
              <a:path w="11480165">
                <a:moveTo>
                  <a:pt x="0" y="0"/>
                </a:moveTo>
                <a:lnTo>
                  <a:pt x="11479580" y="0"/>
                </a:lnTo>
              </a:path>
            </a:pathLst>
          </a:custGeom>
          <a:ln w="28956">
            <a:solidFill>
              <a:srgbClr val="77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0142" y="591760"/>
            <a:ext cx="4879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21865" algn="l"/>
              </a:tabLst>
            </a:pPr>
            <a:r>
              <a:rPr dirty="0">
                <a:solidFill>
                  <a:srgbClr val="FF0000"/>
                </a:solidFill>
              </a:rPr>
              <a:t>Red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Light</a:t>
            </a:r>
            <a:r>
              <a:rPr dirty="0">
                <a:solidFill>
                  <a:srgbClr val="FF0000"/>
                </a:solidFill>
              </a:rPr>
              <a:t>	</a:t>
            </a:r>
            <a:r>
              <a:rPr dirty="0"/>
              <a:t>/</a:t>
            </a:r>
            <a:r>
              <a:rPr spc="-15" dirty="0"/>
              <a:t> </a:t>
            </a:r>
            <a:r>
              <a:rPr dirty="0">
                <a:solidFill>
                  <a:srgbClr val="00B050"/>
                </a:solidFill>
              </a:rPr>
              <a:t>Green</a:t>
            </a:r>
            <a:r>
              <a:rPr spc="-10" dirty="0">
                <a:solidFill>
                  <a:srgbClr val="00B050"/>
                </a:solidFill>
              </a:rPr>
              <a:t> Light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554" y="1485900"/>
            <a:ext cx="4280902" cy="428167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/>
              <a:t>Obstacles</a:t>
            </a:r>
            <a:r>
              <a:rPr spc="-35" dirty="0"/>
              <a:t> </a:t>
            </a:r>
            <a:r>
              <a:rPr spc="-10" dirty="0"/>
              <a:t>Faced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9283" y="1280307"/>
            <a:ext cx="10537190" cy="23393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Families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expressed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interest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signed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OSC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email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invites</a:t>
            </a:r>
            <a:endParaRPr sz="26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195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600" spc="-10" dirty="0">
                <a:latin typeface="Arial"/>
                <a:cs typeface="Arial"/>
              </a:rPr>
              <a:t>However,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DID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NOT</a:t>
            </a:r>
            <a:r>
              <a:rPr sz="2600" spc="-1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translate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participant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attendance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600" spc="-10" dirty="0">
                <a:latin typeface="Arial"/>
                <a:cs typeface="Arial"/>
              </a:rPr>
              <a:t>Availability: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What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time/day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works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families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want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connect?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Potentially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losing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participant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during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live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OSC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meeting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8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Higher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risk</a:t>
            </a:r>
            <a:r>
              <a:rPr sz="2600" spc="-3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for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crisis-</a:t>
            </a:r>
            <a:r>
              <a:rPr sz="2600" spc="-10" dirty="0">
                <a:latin typeface="Arial"/>
                <a:cs typeface="Arial"/>
              </a:rPr>
              <a:t>situation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9311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did</a:t>
            </a:r>
            <a:r>
              <a:rPr spc="-20" dirty="0"/>
              <a:t> </a:t>
            </a:r>
            <a:r>
              <a:rPr dirty="0"/>
              <a:t>we</a:t>
            </a:r>
            <a:r>
              <a:rPr spc="-10" dirty="0"/>
              <a:t> </a:t>
            </a:r>
            <a:r>
              <a:rPr dirty="0"/>
              <a:t>try</a:t>
            </a:r>
            <a:r>
              <a:rPr spc="-15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10" dirty="0"/>
              <a:t>improve?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0593" y="6313192"/>
            <a:ext cx="2806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25" dirty="0">
                <a:solidFill>
                  <a:srgbClr val="772483"/>
                </a:solidFill>
                <a:latin typeface="Arial"/>
                <a:cs typeface="Arial"/>
              </a:rPr>
              <a:t>39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dirty="0"/>
              <a:t>Administrative</a:t>
            </a:r>
            <a:r>
              <a:rPr spc="-15" dirty="0"/>
              <a:t> </a:t>
            </a:r>
            <a:r>
              <a:rPr spc="-10" dirty="0"/>
              <a:t>level</a:t>
            </a:r>
          </a:p>
          <a:p>
            <a:pPr marL="241300" marR="523240" indent="-228600">
              <a:lnSpc>
                <a:spcPts val="3020"/>
              </a:lnSpc>
              <a:spcBef>
                <a:spcPts val="104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dirty="0"/>
              <a:t>Sent</a:t>
            </a:r>
            <a:r>
              <a:rPr spc="-10" dirty="0"/>
              <a:t> </a:t>
            </a:r>
            <a:r>
              <a:rPr dirty="0"/>
              <a:t>out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survey</a:t>
            </a:r>
            <a:r>
              <a:rPr spc="-5" dirty="0"/>
              <a:t> </a:t>
            </a:r>
            <a:r>
              <a:rPr spc="-10" dirty="0"/>
              <a:t>inquiring </a:t>
            </a:r>
            <a:r>
              <a:rPr dirty="0"/>
              <a:t>about preferred</a:t>
            </a:r>
            <a:r>
              <a:rPr spc="10" dirty="0"/>
              <a:t> </a:t>
            </a:r>
            <a:r>
              <a:rPr spc="-10" dirty="0"/>
              <a:t>meeting options</a:t>
            </a: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dirty="0"/>
              <a:t>Adjusted</a:t>
            </a:r>
            <a:r>
              <a:rPr spc="-10" dirty="0"/>
              <a:t> </a:t>
            </a:r>
            <a:r>
              <a:rPr dirty="0"/>
              <a:t>meeting </a:t>
            </a:r>
            <a:r>
              <a:rPr spc="-20" dirty="0"/>
              <a:t>time</a:t>
            </a: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dirty="0"/>
              <a:t>Removed</a:t>
            </a:r>
            <a:r>
              <a:rPr spc="5" dirty="0"/>
              <a:t> </a:t>
            </a:r>
            <a:r>
              <a:rPr dirty="0"/>
              <a:t>registration</a:t>
            </a:r>
            <a:r>
              <a:rPr spc="-5" dirty="0"/>
              <a:t> </a:t>
            </a:r>
            <a:r>
              <a:rPr spc="-10" dirty="0"/>
              <a:t>process</a:t>
            </a:r>
          </a:p>
          <a:p>
            <a:pPr marL="241300" marR="1093470" indent="-228600">
              <a:lnSpc>
                <a:spcPts val="3020"/>
              </a:lnSpc>
              <a:spcBef>
                <a:spcPts val="104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dirty="0"/>
              <a:t>Additional</a:t>
            </a:r>
            <a:r>
              <a:rPr spc="-5" dirty="0"/>
              <a:t> </a:t>
            </a:r>
            <a:r>
              <a:rPr dirty="0"/>
              <a:t>reminders</a:t>
            </a:r>
            <a:r>
              <a:rPr spc="15" dirty="0"/>
              <a:t> </a:t>
            </a:r>
            <a:r>
              <a:rPr spc="-25" dirty="0"/>
              <a:t>of </a:t>
            </a:r>
            <a:r>
              <a:rPr dirty="0"/>
              <a:t>upcoming </a:t>
            </a:r>
            <a:r>
              <a:rPr spc="-10" dirty="0"/>
              <a:t>meetings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07237" y="1221508"/>
            <a:ext cx="4234180" cy="32213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Clinical </a:t>
            </a:r>
            <a:r>
              <a:rPr sz="2800" spc="-10" dirty="0">
                <a:latin typeface="Arial"/>
                <a:cs typeface="Arial"/>
              </a:rPr>
              <a:t>Considerations</a:t>
            </a:r>
            <a:endParaRPr sz="2800">
              <a:latin typeface="Arial"/>
              <a:cs typeface="Arial"/>
            </a:endParaRPr>
          </a:p>
          <a:p>
            <a:pPr marL="240665" marR="5080" indent="-228600">
              <a:lnSpc>
                <a:spcPts val="3020"/>
              </a:lnSpc>
              <a:spcBef>
                <a:spcPts val="104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Held weekly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meetings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facilitators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prepare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dirty="0">
                <a:latin typeface="Arial"/>
                <a:cs typeface="Arial"/>
              </a:rPr>
              <a:t>OSC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meetings</a:t>
            </a:r>
            <a:endParaRPr sz="2800">
              <a:latin typeface="Arial"/>
              <a:cs typeface="Arial"/>
            </a:endParaRPr>
          </a:p>
          <a:p>
            <a:pPr marL="241300" marR="22225" indent="-228600">
              <a:lnSpc>
                <a:spcPts val="3020"/>
              </a:lnSpc>
              <a:spcBef>
                <a:spcPts val="101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Changed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order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lessons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Debriefed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facilitators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41" y="6086094"/>
            <a:ext cx="11480165" cy="0"/>
          </a:xfrm>
          <a:custGeom>
            <a:avLst/>
            <a:gdLst/>
            <a:ahLst/>
            <a:cxnLst/>
            <a:rect l="l" t="t" r="r" b="b"/>
            <a:pathLst>
              <a:path w="11480165">
                <a:moveTo>
                  <a:pt x="0" y="0"/>
                </a:moveTo>
                <a:lnTo>
                  <a:pt x="11479580" y="0"/>
                </a:lnTo>
              </a:path>
            </a:pathLst>
          </a:custGeom>
          <a:ln w="28956">
            <a:solidFill>
              <a:srgbClr val="77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dirty="0"/>
              <a:t>Families</a:t>
            </a:r>
            <a:r>
              <a:rPr spc="-15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spc="-10" dirty="0"/>
              <a:t>saying...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29001" y="1296782"/>
            <a:ext cx="10643870" cy="4568190"/>
            <a:chOff x="929001" y="1296782"/>
            <a:chExt cx="10643870" cy="45681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001" y="1342076"/>
              <a:ext cx="4478727" cy="30209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7595" y="1296782"/>
              <a:ext cx="4544940" cy="31013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9238" y="4382262"/>
              <a:ext cx="4573523" cy="14821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9634" y="119634"/>
            <a:ext cx="11946890" cy="6612255"/>
            <a:chOff x="119634" y="119634"/>
            <a:chExt cx="11946890" cy="6612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4965" y="6289548"/>
              <a:ext cx="1805165" cy="3764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9634" y="119634"/>
              <a:ext cx="11946890" cy="6612255"/>
            </a:xfrm>
            <a:custGeom>
              <a:avLst/>
              <a:gdLst/>
              <a:ahLst/>
              <a:cxnLst/>
              <a:rect l="l" t="t" r="r" b="b"/>
              <a:pathLst>
                <a:path w="11946890" h="6612255">
                  <a:moveTo>
                    <a:pt x="11946636" y="0"/>
                  </a:moveTo>
                  <a:lnTo>
                    <a:pt x="0" y="0"/>
                  </a:lnTo>
                  <a:lnTo>
                    <a:pt x="0" y="6611874"/>
                  </a:lnTo>
                  <a:lnTo>
                    <a:pt x="11946636" y="6611874"/>
                  </a:lnTo>
                  <a:lnTo>
                    <a:pt x="11946636" y="0"/>
                  </a:lnTo>
                  <a:close/>
                </a:path>
              </a:pathLst>
            </a:custGeom>
            <a:solidFill>
              <a:srgbClr val="FF9E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1310" y="6163818"/>
              <a:ext cx="1371599" cy="3787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63" y="313944"/>
              <a:ext cx="963167" cy="83210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20593" y="6333578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0593" y="6629551"/>
            <a:ext cx="1530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2839" y="2827465"/>
            <a:ext cx="53898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Assessment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and</a:t>
            </a:r>
            <a:r>
              <a:rPr sz="4000" spc="-2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Future</a:t>
            </a:r>
            <a:endParaRPr sz="4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9311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15" dirty="0"/>
              <a:t> </a:t>
            </a:r>
            <a:r>
              <a:rPr dirty="0"/>
              <a:t>do</a:t>
            </a:r>
            <a:r>
              <a:rPr spc="-25" dirty="0"/>
              <a:t> </a:t>
            </a:r>
            <a:r>
              <a:rPr dirty="0"/>
              <a:t>we</a:t>
            </a:r>
            <a:r>
              <a:rPr spc="-15" dirty="0"/>
              <a:t> </a:t>
            </a:r>
            <a:r>
              <a:rPr dirty="0"/>
              <a:t>measure</a:t>
            </a:r>
            <a:r>
              <a:rPr spc="-30" dirty="0"/>
              <a:t> </a:t>
            </a:r>
            <a:r>
              <a:rPr spc="-10" dirty="0"/>
              <a:t>success?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002" y="1272463"/>
            <a:ext cx="3945890" cy="205676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Measure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success:</a:t>
            </a:r>
            <a:endParaRPr sz="28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#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interested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(registered)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9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#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served </a:t>
            </a:r>
            <a:r>
              <a:rPr sz="2400" spc="-10" dirty="0">
                <a:latin typeface="Arial"/>
                <a:cs typeface="Arial"/>
              </a:rPr>
              <a:t>(attended)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09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Weekly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survey</a:t>
            </a:r>
            <a:endParaRPr sz="240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09"/>
              </a:spcBef>
              <a:buClr>
                <a:srgbClr val="772583"/>
              </a:buClr>
              <a:buChar char="•"/>
              <a:tabLst>
                <a:tab pos="698500" algn="l"/>
              </a:tabLst>
            </a:pPr>
            <a:r>
              <a:rPr sz="2400" dirty="0">
                <a:latin typeface="Arial"/>
                <a:cs typeface="Arial"/>
              </a:rPr>
              <a:t>Qualitative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feedback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7237" y="1305024"/>
            <a:ext cx="31845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Flexibility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needs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6183" y="2237992"/>
            <a:ext cx="3129915" cy="3129915"/>
            <a:chOff x="7616183" y="2237992"/>
            <a:chExt cx="3129915" cy="31299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6096" y="2247899"/>
              <a:ext cx="3109722" cy="31097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21136" y="2242945"/>
              <a:ext cx="3120390" cy="3120390"/>
            </a:xfrm>
            <a:custGeom>
              <a:avLst/>
              <a:gdLst/>
              <a:ahLst/>
              <a:cxnLst/>
              <a:rect l="l" t="t" r="r" b="b"/>
              <a:pathLst>
                <a:path w="3120390" h="3120390">
                  <a:moveTo>
                    <a:pt x="1559915" y="0"/>
                  </a:moveTo>
                  <a:lnTo>
                    <a:pt x="1640331" y="1993"/>
                  </a:lnTo>
                  <a:lnTo>
                    <a:pt x="1719567" y="7962"/>
                  </a:lnTo>
                  <a:lnTo>
                    <a:pt x="1797608" y="17919"/>
                  </a:lnTo>
                  <a:lnTo>
                    <a:pt x="1874443" y="31851"/>
                  </a:lnTo>
                  <a:lnTo>
                    <a:pt x="1949691" y="48971"/>
                  </a:lnTo>
                  <a:lnTo>
                    <a:pt x="2023757" y="70078"/>
                  </a:lnTo>
                  <a:lnTo>
                    <a:pt x="2096211" y="94754"/>
                  </a:lnTo>
                  <a:lnTo>
                    <a:pt x="2167064" y="122631"/>
                  </a:lnTo>
                  <a:lnTo>
                    <a:pt x="2236355" y="153682"/>
                  </a:lnTo>
                  <a:lnTo>
                    <a:pt x="2303640" y="188328"/>
                  </a:lnTo>
                  <a:lnTo>
                    <a:pt x="2368930" y="225742"/>
                  </a:lnTo>
                  <a:lnTo>
                    <a:pt x="2432253" y="266369"/>
                  </a:lnTo>
                  <a:lnTo>
                    <a:pt x="2493162" y="310159"/>
                  </a:lnTo>
                  <a:lnTo>
                    <a:pt x="2552077" y="356336"/>
                  </a:lnTo>
                  <a:lnTo>
                    <a:pt x="2608618" y="405307"/>
                  </a:lnTo>
                  <a:lnTo>
                    <a:pt x="2663164" y="457060"/>
                  </a:lnTo>
                  <a:lnTo>
                    <a:pt x="2714523" y="511213"/>
                  </a:lnTo>
                  <a:lnTo>
                    <a:pt x="2763481" y="567740"/>
                  </a:lnTo>
                  <a:lnTo>
                    <a:pt x="2810065" y="626668"/>
                  </a:lnTo>
                  <a:lnTo>
                    <a:pt x="2853474" y="687984"/>
                  </a:lnTo>
                  <a:lnTo>
                    <a:pt x="2894076" y="751281"/>
                  </a:lnTo>
                  <a:lnTo>
                    <a:pt x="2931502" y="816584"/>
                  </a:lnTo>
                  <a:lnTo>
                    <a:pt x="2966135" y="883869"/>
                  </a:lnTo>
                  <a:lnTo>
                    <a:pt x="2997199" y="952754"/>
                  </a:lnTo>
                  <a:lnTo>
                    <a:pt x="3025063" y="1023619"/>
                  </a:lnTo>
                  <a:lnTo>
                    <a:pt x="3049752" y="1096073"/>
                  </a:lnTo>
                  <a:lnTo>
                    <a:pt x="3070859" y="1170139"/>
                  </a:lnTo>
                  <a:lnTo>
                    <a:pt x="3087979" y="1245387"/>
                  </a:lnTo>
                  <a:lnTo>
                    <a:pt x="3101911" y="1322222"/>
                  </a:lnTo>
                  <a:lnTo>
                    <a:pt x="3111868" y="1400263"/>
                  </a:lnTo>
                  <a:lnTo>
                    <a:pt x="3117837" y="1479499"/>
                  </a:lnTo>
                  <a:lnTo>
                    <a:pt x="3119831" y="1559915"/>
                  </a:lnTo>
                  <a:lnTo>
                    <a:pt x="3117837" y="1640332"/>
                  </a:lnTo>
                  <a:lnTo>
                    <a:pt x="3111868" y="1719554"/>
                  </a:lnTo>
                  <a:lnTo>
                    <a:pt x="3101911" y="1797596"/>
                  </a:lnTo>
                  <a:lnTo>
                    <a:pt x="3087979" y="1874431"/>
                  </a:lnTo>
                  <a:lnTo>
                    <a:pt x="3070859" y="1949678"/>
                  </a:lnTo>
                  <a:lnTo>
                    <a:pt x="3049752" y="2023745"/>
                  </a:lnTo>
                  <a:lnTo>
                    <a:pt x="3025063" y="2096211"/>
                  </a:lnTo>
                  <a:lnTo>
                    <a:pt x="2997199" y="2167064"/>
                  </a:lnTo>
                  <a:lnTo>
                    <a:pt x="2966148" y="2236343"/>
                  </a:lnTo>
                  <a:lnTo>
                    <a:pt x="2931502" y="2303640"/>
                  </a:lnTo>
                  <a:lnTo>
                    <a:pt x="2894076" y="2368931"/>
                  </a:lnTo>
                  <a:lnTo>
                    <a:pt x="2853461" y="2432240"/>
                  </a:lnTo>
                  <a:lnTo>
                    <a:pt x="2810065" y="2493162"/>
                  </a:lnTo>
                  <a:lnTo>
                    <a:pt x="2763481" y="2552077"/>
                  </a:lnTo>
                  <a:lnTo>
                    <a:pt x="2714523" y="2608605"/>
                  </a:lnTo>
                  <a:lnTo>
                    <a:pt x="2663164" y="2663151"/>
                  </a:lnTo>
                  <a:lnTo>
                    <a:pt x="2608605" y="2714523"/>
                  </a:lnTo>
                  <a:lnTo>
                    <a:pt x="2552090" y="2763481"/>
                  </a:lnTo>
                  <a:lnTo>
                    <a:pt x="2493162" y="2810065"/>
                  </a:lnTo>
                  <a:lnTo>
                    <a:pt x="2432240" y="2853461"/>
                  </a:lnTo>
                  <a:lnTo>
                    <a:pt x="2368930" y="2894076"/>
                  </a:lnTo>
                  <a:lnTo>
                    <a:pt x="2303640" y="2931502"/>
                  </a:lnTo>
                  <a:lnTo>
                    <a:pt x="2236355" y="2966135"/>
                  </a:lnTo>
                  <a:lnTo>
                    <a:pt x="2167064" y="2997200"/>
                  </a:lnTo>
                  <a:lnTo>
                    <a:pt x="2096211" y="3025063"/>
                  </a:lnTo>
                  <a:lnTo>
                    <a:pt x="2023757" y="3049739"/>
                  </a:lnTo>
                  <a:lnTo>
                    <a:pt x="1949691" y="3070847"/>
                  </a:lnTo>
                  <a:lnTo>
                    <a:pt x="1874443" y="3087966"/>
                  </a:lnTo>
                  <a:lnTo>
                    <a:pt x="1797608" y="3101898"/>
                  </a:lnTo>
                  <a:lnTo>
                    <a:pt x="1719567" y="3111855"/>
                  </a:lnTo>
                  <a:lnTo>
                    <a:pt x="1640331" y="3117824"/>
                  </a:lnTo>
                  <a:lnTo>
                    <a:pt x="1559915" y="3119818"/>
                  </a:lnTo>
                  <a:lnTo>
                    <a:pt x="1479499" y="3117824"/>
                  </a:lnTo>
                  <a:lnTo>
                    <a:pt x="1400670" y="3111855"/>
                  </a:lnTo>
                  <a:lnTo>
                    <a:pt x="1322616" y="3101898"/>
                  </a:lnTo>
                  <a:lnTo>
                    <a:pt x="1245793" y="3087966"/>
                  </a:lnTo>
                  <a:lnTo>
                    <a:pt x="1170152" y="3070847"/>
                  </a:lnTo>
                  <a:lnTo>
                    <a:pt x="1096073" y="3049739"/>
                  </a:lnTo>
                  <a:lnTo>
                    <a:pt x="1023619" y="3025063"/>
                  </a:lnTo>
                  <a:lnTo>
                    <a:pt x="952753" y="2997200"/>
                  </a:lnTo>
                  <a:lnTo>
                    <a:pt x="883869" y="2966135"/>
                  </a:lnTo>
                  <a:lnTo>
                    <a:pt x="816584" y="2931502"/>
                  </a:lnTo>
                  <a:lnTo>
                    <a:pt x="751293" y="2894076"/>
                  </a:lnTo>
                  <a:lnTo>
                    <a:pt x="687984" y="2853461"/>
                  </a:lnTo>
                  <a:lnTo>
                    <a:pt x="626668" y="2810065"/>
                  </a:lnTo>
                  <a:lnTo>
                    <a:pt x="567740" y="2763481"/>
                  </a:lnTo>
                  <a:lnTo>
                    <a:pt x="511225" y="2714523"/>
                  </a:lnTo>
                  <a:lnTo>
                    <a:pt x="457072" y="2663151"/>
                  </a:lnTo>
                  <a:lnTo>
                    <a:pt x="405307" y="2608605"/>
                  </a:lnTo>
                  <a:lnTo>
                    <a:pt x="356336" y="2552077"/>
                  </a:lnTo>
                  <a:lnTo>
                    <a:pt x="310159" y="2493162"/>
                  </a:lnTo>
                  <a:lnTo>
                    <a:pt x="266369" y="2432253"/>
                  </a:lnTo>
                  <a:lnTo>
                    <a:pt x="225755" y="2368931"/>
                  </a:lnTo>
                  <a:lnTo>
                    <a:pt x="188328" y="2303640"/>
                  </a:lnTo>
                  <a:lnTo>
                    <a:pt x="153682" y="2236343"/>
                  </a:lnTo>
                  <a:lnTo>
                    <a:pt x="122631" y="2167064"/>
                  </a:lnTo>
                  <a:lnTo>
                    <a:pt x="94767" y="2096211"/>
                  </a:lnTo>
                  <a:lnTo>
                    <a:pt x="70078" y="2023745"/>
                  </a:lnTo>
                  <a:lnTo>
                    <a:pt x="48983" y="1949691"/>
                  </a:lnTo>
                  <a:lnTo>
                    <a:pt x="31457" y="1874431"/>
                  </a:lnTo>
                  <a:lnTo>
                    <a:pt x="17919" y="1797583"/>
                  </a:lnTo>
                  <a:lnTo>
                    <a:pt x="7962" y="1719554"/>
                  </a:lnTo>
                  <a:lnTo>
                    <a:pt x="1993" y="1640332"/>
                  </a:lnTo>
                  <a:lnTo>
                    <a:pt x="0" y="1559915"/>
                  </a:lnTo>
                  <a:lnTo>
                    <a:pt x="1993" y="1479499"/>
                  </a:lnTo>
                  <a:lnTo>
                    <a:pt x="7962" y="1400657"/>
                  </a:lnTo>
                  <a:lnTo>
                    <a:pt x="17919" y="1322616"/>
                  </a:lnTo>
                  <a:lnTo>
                    <a:pt x="31851" y="1245781"/>
                  </a:lnTo>
                  <a:lnTo>
                    <a:pt x="48971" y="1170139"/>
                  </a:lnTo>
                  <a:lnTo>
                    <a:pt x="70078" y="1096073"/>
                  </a:lnTo>
                  <a:lnTo>
                    <a:pt x="94767" y="1023619"/>
                  </a:lnTo>
                  <a:lnTo>
                    <a:pt x="122631" y="952754"/>
                  </a:lnTo>
                  <a:lnTo>
                    <a:pt x="153695" y="883869"/>
                  </a:lnTo>
                  <a:lnTo>
                    <a:pt x="188328" y="816584"/>
                  </a:lnTo>
                  <a:lnTo>
                    <a:pt x="225755" y="751281"/>
                  </a:lnTo>
                  <a:lnTo>
                    <a:pt x="266369" y="687971"/>
                  </a:lnTo>
                  <a:lnTo>
                    <a:pt x="310159" y="626668"/>
                  </a:lnTo>
                  <a:lnTo>
                    <a:pt x="356336" y="567740"/>
                  </a:lnTo>
                  <a:lnTo>
                    <a:pt x="405307" y="511213"/>
                  </a:lnTo>
                  <a:lnTo>
                    <a:pt x="457072" y="457060"/>
                  </a:lnTo>
                  <a:lnTo>
                    <a:pt x="511213" y="405307"/>
                  </a:lnTo>
                  <a:lnTo>
                    <a:pt x="567753" y="356336"/>
                  </a:lnTo>
                  <a:lnTo>
                    <a:pt x="626668" y="310159"/>
                  </a:lnTo>
                  <a:lnTo>
                    <a:pt x="687984" y="266357"/>
                  </a:lnTo>
                  <a:lnTo>
                    <a:pt x="751293" y="225742"/>
                  </a:lnTo>
                  <a:lnTo>
                    <a:pt x="816584" y="188328"/>
                  </a:lnTo>
                  <a:lnTo>
                    <a:pt x="883869" y="153682"/>
                  </a:lnTo>
                  <a:lnTo>
                    <a:pt x="952753" y="122631"/>
                  </a:lnTo>
                  <a:lnTo>
                    <a:pt x="1023619" y="94754"/>
                  </a:lnTo>
                  <a:lnTo>
                    <a:pt x="1096073" y="70078"/>
                  </a:lnTo>
                  <a:lnTo>
                    <a:pt x="1170139" y="48971"/>
                  </a:lnTo>
                  <a:lnTo>
                    <a:pt x="1245387" y="31457"/>
                  </a:lnTo>
                  <a:lnTo>
                    <a:pt x="1322235" y="17919"/>
                  </a:lnTo>
                  <a:lnTo>
                    <a:pt x="1400263" y="7962"/>
                  </a:lnTo>
                  <a:lnTo>
                    <a:pt x="1479499" y="1993"/>
                  </a:lnTo>
                  <a:lnTo>
                    <a:pt x="1559915" y="0"/>
                  </a:lnTo>
                  <a:close/>
                </a:path>
              </a:pathLst>
            </a:custGeom>
            <a:ln w="9906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r>
              <a:rPr spc="-25" dirty="0"/>
              <a:t>42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-5" dirty="0"/>
              <a:t> </a:t>
            </a:r>
            <a:r>
              <a:rPr spc="-10" dirty="0"/>
              <a:t>next?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r>
              <a:rPr spc="-25" dirty="0"/>
              <a:t>43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5005" y="1217670"/>
            <a:ext cx="7088505" cy="206946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Continued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Spanish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OSC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Digital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Peering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Spanish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(recently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launched)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More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Skill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Builder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Spanish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videos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800" dirty="0">
                <a:latin typeface="Arial"/>
                <a:cs typeface="Arial"/>
              </a:rPr>
              <a:t>Risk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Assessment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Tool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7905" y="4632816"/>
            <a:ext cx="54819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Prepare</a:t>
            </a:r>
            <a:r>
              <a:rPr sz="2800" b="1" spc="-2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for</a:t>
            </a:r>
            <a:r>
              <a:rPr sz="2800" b="1" spc="-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the</a:t>
            </a:r>
            <a:r>
              <a:rPr sz="2800" b="1" spc="-1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next</a:t>
            </a:r>
            <a:r>
              <a:rPr sz="2800" b="1" spc="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772483"/>
                </a:solidFill>
                <a:latin typeface="Arial"/>
                <a:cs typeface="Arial"/>
              </a:rPr>
              <a:t>OSC</a:t>
            </a:r>
            <a:r>
              <a:rPr sz="2800" b="1" spc="-2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772483"/>
                </a:solidFill>
                <a:latin typeface="Arial"/>
                <a:cs typeface="Arial"/>
              </a:rPr>
              <a:t>group!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  <p:sp>
        <p:nvSpPr>
          <p:cNvPr id="3" name="object 3"/>
          <p:cNvSpPr/>
          <p:nvPr/>
        </p:nvSpPr>
        <p:spPr>
          <a:xfrm>
            <a:off x="546354" y="2769875"/>
            <a:ext cx="11092180" cy="1932939"/>
          </a:xfrm>
          <a:custGeom>
            <a:avLst/>
            <a:gdLst/>
            <a:ahLst/>
            <a:cxnLst/>
            <a:rect l="l" t="t" r="r" b="b"/>
            <a:pathLst>
              <a:path w="11092180" h="1932939">
                <a:moveTo>
                  <a:pt x="10125456" y="0"/>
                </a:moveTo>
                <a:lnTo>
                  <a:pt x="10125456" y="483108"/>
                </a:lnTo>
                <a:lnTo>
                  <a:pt x="0" y="483108"/>
                </a:lnTo>
                <a:lnTo>
                  <a:pt x="483108" y="966216"/>
                </a:lnTo>
                <a:lnTo>
                  <a:pt x="0" y="1449324"/>
                </a:lnTo>
                <a:lnTo>
                  <a:pt x="10125456" y="1449324"/>
                </a:lnTo>
                <a:lnTo>
                  <a:pt x="10125456" y="1932432"/>
                </a:lnTo>
                <a:lnTo>
                  <a:pt x="11091672" y="966216"/>
                </a:lnTo>
                <a:lnTo>
                  <a:pt x="10125456" y="0"/>
                </a:lnTo>
                <a:close/>
              </a:path>
            </a:pathLst>
          </a:custGeom>
          <a:solidFill>
            <a:srgbClr val="D6C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7184" y="2459771"/>
            <a:ext cx="1403985" cy="6908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algn="ctr">
              <a:lnSpc>
                <a:spcPts val="1660"/>
              </a:lnSpc>
              <a:spcBef>
                <a:spcPts val="375"/>
              </a:spcBef>
            </a:pPr>
            <a:r>
              <a:rPr sz="1600" dirty="0">
                <a:latin typeface="Arial"/>
                <a:cs typeface="Arial"/>
              </a:rPr>
              <a:t>Substance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Use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10" dirty="0">
                <a:latin typeface="Arial"/>
                <a:cs typeface="Arial"/>
              </a:rPr>
              <a:t> Latinx Community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10055" y="3455670"/>
            <a:ext cx="8655050" cy="599440"/>
            <a:chOff x="1210055" y="3455670"/>
            <a:chExt cx="8655050" cy="599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055" y="3455670"/>
              <a:ext cx="598932" cy="5989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7968" y="3494532"/>
              <a:ext cx="483107" cy="4831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4022" y="3455670"/>
              <a:ext cx="598932" cy="5989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1933" y="3494532"/>
              <a:ext cx="483107" cy="4831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7988" y="3455670"/>
              <a:ext cx="598932" cy="5989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5900" y="3494532"/>
              <a:ext cx="483108" cy="4831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1953" y="3455670"/>
              <a:ext cx="598932" cy="5989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9866" y="3494532"/>
              <a:ext cx="483107" cy="4831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5919" y="3455670"/>
              <a:ext cx="598932" cy="5989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23832" y="3494532"/>
              <a:ext cx="483107" cy="48310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82216" y="4284424"/>
            <a:ext cx="1480185" cy="111125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1270" algn="ctr">
              <a:lnSpc>
                <a:spcPts val="1660"/>
              </a:lnSpc>
              <a:spcBef>
                <a:spcPts val="375"/>
              </a:spcBef>
            </a:pPr>
            <a:r>
              <a:rPr sz="1600" dirty="0">
                <a:latin typeface="Arial"/>
                <a:cs typeface="Arial"/>
              </a:rPr>
              <a:t>New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York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State </a:t>
            </a:r>
            <a:r>
              <a:rPr sz="1600" spc="-10" dirty="0">
                <a:latin typeface="Arial"/>
                <a:cs typeface="Arial"/>
              </a:rPr>
              <a:t>Needs Assessment: Implementation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10" dirty="0">
                <a:latin typeface="Arial"/>
                <a:cs typeface="Arial"/>
              </a:rPr>
              <a:t> implications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4</a:t>
            </a:fld>
            <a:endParaRPr spc="-5" dirty="0">
              <a:solidFill>
                <a:srgbClr val="FFFFFF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16933" y="2249459"/>
            <a:ext cx="1640205" cy="9010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635" algn="ctr">
              <a:lnSpc>
                <a:spcPts val="1660"/>
              </a:lnSpc>
              <a:spcBef>
                <a:spcPts val="375"/>
              </a:spcBef>
            </a:pPr>
            <a:r>
              <a:rPr sz="1600" dirty="0">
                <a:latin typeface="Arial"/>
                <a:cs typeface="Arial"/>
              </a:rPr>
              <a:t>A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Case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Study: </a:t>
            </a:r>
            <a:r>
              <a:rPr sz="1600" dirty="0">
                <a:latin typeface="Arial"/>
                <a:cs typeface="Arial"/>
              </a:rPr>
              <a:t>Development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Implementation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Spanish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OSC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14161" y="4284424"/>
            <a:ext cx="1673225" cy="132143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91440" marR="84455" algn="ctr">
              <a:lnSpc>
                <a:spcPts val="1660"/>
              </a:lnSpc>
              <a:spcBef>
                <a:spcPts val="375"/>
              </a:spcBef>
            </a:pPr>
            <a:r>
              <a:rPr sz="1600" dirty="0">
                <a:latin typeface="Arial"/>
                <a:cs typeface="Arial"/>
              </a:rPr>
              <a:t>Lessons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learned </a:t>
            </a:r>
            <a:r>
              <a:rPr sz="1600" spc="-20" dirty="0">
                <a:latin typeface="Arial"/>
                <a:cs typeface="Arial"/>
              </a:rPr>
              <a:t>from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510"/>
              </a:lnSpc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4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2022</a:t>
            </a:r>
            <a:r>
              <a:rPr sz="1600" spc="-10" dirty="0">
                <a:latin typeface="Arial"/>
                <a:cs typeface="Arial"/>
              </a:rPr>
              <a:t> National</a:t>
            </a:r>
            <a:endParaRPr sz="1600">
              <a:latin typeface="Arial"/>
              <a:cs typeface="Arial"/>
            </a:endParaRPr>
          </a:p>
          <a:p>
            <a:pPr marL="57150" marR="50165" algn="ctr">
              <a:lnSpc>
                <a:spcPts val="1660"/>
              </a:lnSpc>
              <a:spcBef>
                <a:spcPts val="140"/>
              </a:spcBef>
            </a:pPr>
            <a:r>
              <a:rPr sz="1600" dirty="0">
                <a:latin typeface="Arial"/>
                <a:cs typeface="Arial"/>
              </a:rPr>
              <a:t>Latinx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Behavioral Health Conference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60162" y="2880395"/>
            <a:ext cx="101028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Arial"/>
                <a:cs typeface="Arial"/>
              </a:rPr>
              <a:t>Discussion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41" y="6086094"/>
            <a:ext cx="11480165" cy="0"/>
          </a:xfrm>
          <a:custGeom>
            <a:avLst/>
            <a:gdLst/>
            <a:ahLst/>
            <a:cxnLst/>
            <a:rect l="l" t="t" r="r" b="b"/>
            <a:pathLst>
              <a:path w="11480165">
                <a:moveTo>
                  <a:pt x="0" y="0"/>
                </a:moveTo>
                <a:lnTo>
                  <a:pt x="11479580" y="0"/>
                </a:lnTo>
              </a:path>
            </a:pathLst>
          </a:custGeom>
          <a:ln w="28956">
            <a:solidFill>
              <a:srgbClr val="77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2133" y="1903390"/>
            <a:ext cx="5434965" cy="129921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695"/>
              </a:spcBef>
            </a:pPr>
            <a:r>
              <a:rPr sz="4400" dirty="0"/>
              <a:t>Questions,</a:t>
            </a:r>
            <a:r>
              <a:rPr sz="4400" spc="-210" dirty="0"/>
              <a:t> </a:t>
            </a:r>
            <a:r>
              <a:rPr sz="4400" spc="-10" dirty="0"/>
              <a:t>comments </a:t>
            </a:r>
            <a:r>
              <a:rPr sz="4400" dirty="0"/>
              <a:t>and/or</a:t>
            </a:r>
            <a:r>
              <a:rPr sz="4400" spc="-120" dirty="0"/>
              <a:t> </a:t>
            </a:r>
            <a:r>
              <a:rPr sz="4400" spc="-10" dirty="0"/>
              <a:t>feedback?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7781" y="1013460"/>
            <a:ext cx="4830317" cy="48310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0593" y="6313192"/>
            <a:ext cx="2806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25" dirty="0">
                <a:solidFill>
                  <a:srgbClr val="772483"/>
                </a:solidFill>
                <a:latin typeface="Arial"/>
                <a:cs typeface="Arial"/>
              </a:rPr>
              <a:t>46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81" y="122681"/>
            <a:ext cx="11946890" cy="6612890"/>
            <a:chOff x="122681" y="122681"/>
            <a:chExt cx="11946890" cy="6612890"/>
          </a:xfrm>
        </p:grpSpPr>
        <p:sp>
          <p:nvSpPr>
            <p:cNvPr id="3" name="object 3"/>
            <p:cNvSpPr/>
            <p:nvPr/>
          </p:nvSpPr>
          <p:spPr>
            <a:xfrm>
              <a:off x="122681" y="122681"/>
              <a:ext cx="11946890" cy="6612890"/>
            </a:xfrm>
            <a:custGeom>
              <a:avLst/>
              <a:gdLst/>
              <a:ahLst/>
              <a:cxnLst/>
              <a:rect l="l" t="t" r="r" b="b"/>
              <a:pathLst>
                <a:path w="11946890" h="6612890">
                  <a:moveTo>
                    <a:pt x="11946636" y="0"/>
                  </a:moveTo>
                  <a:lnTo>
                    <a:pt x="0" y="0"/>
                  </a:lnTo>
                  <a:lnTo>
                    <a:pt x="0" y="6612635"/>
                  </a:lnTo>
                  <a:lnTo>
                    <a:pt x="11946636" y="6612635"/>
                  </a:lnTo>
                  <a:lnTo>
                    <a:pt x="11946636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95522" y="2949702"/>
              <a:ext cx="4600955" cy="95858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444110" y="5760065"/>
            <a:ext cx="330263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Addiction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6582" y="4141722"/>
            <a:ext cx="1271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drugfree.org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18BD11-68B6-2266-AFDA-5CC9165E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30644" y="5586064"/>
            <a:ext cx="3334871" cy="112955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 complete our feedback survey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scanning this QR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go to 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faces.ly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/eval</a:t>
            </a:r>
          </a:p>
        </p:txBody>
      </p:sp>
      <p:sp>
        <p:nvSpPr>
          <p:cNvPr id="3" name="Chevron 2">
            <a:hlinkClick r:id="rId3"/>
            <a:extLst>
              <a:ext uri="{FF2B5EF4-FFF2-40B4-BE49-F238E27FC236}">
                <a16:creationId xmlns:a16="http://schemas.microsoft.com/office/drawing/2014/main" id="{4DD9E8D4-9B3B-A9D2-8893-15A0F9297A93}"/>
              </a:ext>
            </a:extLst>
          </p:cNvPr>
          <p:cNvSpPr/>
          <p:nvPr/>
        </p:nvSpPr>
        <p:spPr>
          <a:xfrm>
            <a:off x="11614068" y="2933205"/>
            <a:ext cx="387927" cy="128847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1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7C104-4F9A-CB06-7E5C-5DA4F2C5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75"/>
          <a:stretch/>
        </p:blipFill>
        <p:spPr>
          <a:xfrm>
            <a:off x="4104443" y="5070920"/>
            <a:ext cx="1629383" cy="164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681" y="122681"/>
            <a:ext cx="11946890" cy="6612890"/>
            <a:chOff x="122681" y="122681"/>
            <a:chExt cx="11946890" cy="6612890"/>
          </a:xfrm>
        </p:grpSpPr>
        <p:sp>
          <p:nvSpPr>
            <p:cNvPr id="3" name="object 3"/>
            <p:cNvSpPr/>
            <p:nvPr/>
          </p:nvSpPr>
          <p:spPr>
            <a:xfrm>
              <a:off x="336041" y="6086093"/>
              <a:ext cx="11480165" cy="0"/>
            </a:xfrm>
            <a:custGeom>
              <a:avLst/>
              <a:gdLst/>
              <a:ahLst/>
              <a:cxnLst/>
              <a:rect l="l" t="t" r="r" b="b"/>
              <a:pathLst>
                <a:path w="11480165">
                  <a:moveTo>
                    <a:pt x="0" y="0"/>
                  </a:moveTo>
                  <a:lnTo>
                    <a:pt x="11479580" y="0"/>
                  </a:lnTo>
                </a:path>
              </a:pathLst>
            </a:custGeom>
            <a:ln w="28956">
              <a:solidFill>
                <a:srgbClr val="7725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2681" y="122681"/>
              <a:ext cx="11946890" cy="6612890"/>
            </a:xfrm>
            <a:custGeom>
              <a:avLst/>
              <a:gdLst/>
              <a:ahLst/>
              <a:cxnLst/>
              <a:rect l="l" t="t" r="r" b="b"/>
              <a:pathLst>
                <a:path w="11946890" h="6612890">
                  <a:moveTo>
                    <a:pt x="11946636" y="0"/>
                  </a:moveTo>
                  <a:lnTo>
                    <a:pt x="0" y="0"/>
                  </a:lnTo>
                  <a:lnTo>
                    <a:pt x="0" y="6612635"/>
                  </a:lnTo>
                  <a:lnTo>
                    <a:pt x="11946636" y="6612635"/>
                  </a:lnTo>
                  <a:lnTo>
                    <a:pt x="11946636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563" y="313944"/>
              <a:ext cx="963167" cy="832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1310" y="6163817"/>
              <a:ext cx="1371599" cy="37871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2839" y="2827464"/>
            <a:ext cx="95135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Substance</a:t>
            </a:r>
            <a:r>
              <a:rPr sz="4000" spc="-4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Use</a:t>
            </a:r>
            <a:r>
              <a:rPr sz="4000" spc="-2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and</a:t>
            </a:r>
            <a:r>
              <a:rPr sz="4000" spc="-15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the</a:t>
            </a:r>
            <a:r>
              <a:rPr sz="4000" spc="-1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Latinx</a:t>
            </a:r>
            <a:r>
              <a:rPr sz="4000" spc="-1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Community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5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64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10" dirty="0"/>
              <a:t> 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010" y="6320507"/>
            <a:ext cx="444690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Source: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Monitoring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Future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(NIDA),</a:t>
            </a:r>
            <a:r>
              <a:rPr sz="1800" spc="-20" dirty="0">
                <a:latin typeface="Arial"/>
                <a:cs typeface="Arial"/>
              </a:rPr>
              <a:t> 2022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5005" y="1268624"/>
            <a:ext cx="9984740" cy="2056764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355"/>
              </a:spcBef>
              <a:buClr>
                <a:srgbClr val="772583"/>
              </a:buClr>
              <a:buChar char="•"/>
              <a:tabLst>
                <a:tab pos="244475" algn="l"/>
              </a:tabLst>
            </a:pPr>
            <a:r>
              <a:rPr sz="2800" dirty="0">
                <a:latin typeface="Arial"/>
                <a:cs typeface="Arial"/>
              </a:rPr>
              <a:t>By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time teens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seniors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 high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school:</a:t>
            </a:r>
            <a:endParaRPr sz="2800">
              <a:latin typeface="Arial"/>
              <a:cs typeface="Arial"/>
            </a:endParaRPr>
          </a:p>
          <a:p>
            <a:pPr marL="701040" lvl="1" indent="-232410">
              <a:lnSpc>
                <a:spcPct val="100000"/>
              </a:lnSpc>
              <a:spcBef>
                <a:spcPts val="220"/>
              </a:spcBef>
              <a:buClr>
                <a:srgbClr val="772583"/>
              </a:buClr>
              <a:buChar char="•"/>
              <a:tabLst>
                <a:tab pos="701675" algn="l"/>
              </a:tabLst>
            </a:pPr>
            <a:r>
              <a:rPr sz="2400" dirty="0">
                <a:latin typeface="Arial"/>
                <a:cs typeface="Arial"/>
              </a:rPr>
              <a:t>61.6%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tried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alcohol</a:t>
            </a:r>
            <a:endParaRPr sz="2400">
              <a:latin typeface="Arial"/>
              <a:cs typeface="Arial"/>
            </a:endParaRPr>
          </a:p>
          <a:p>
            <a:pPr marL="701040" lvl="1" indent="-232410">
              <a:lnSpc>
                <a:spcPct val="100000"/>
              </a:lnSpc>
              <a:spcBef>
                <a:spcPts val="219"/>
              </a:spcBef>
              <a:buClr>
                <a:srgbClr val="772583"/>
              </a:buClr>
              <a:buChar char="•"/>
              <a:tabLst>
                <a:tab pos="701675" algn="l"/>
              </a:tabLst>
            </a:pPr>
            <a:r>
              <a:rPr sz="2400" dirty="0">
                <a:latin typeface="Arial"/>
                <a:cs typeface="Arial"/>
              </a:rPr>
              <a:t>40.7%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tried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vaping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kind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(nicotine, flavoring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marijuana)</a:t>
            </a:r>
            <a:endParaRPr sz="2400">
              <a:latin typeface="Arial"/>
              <a:cs typeface="Arial"/>
            </a:endParaRPr>
          </a:p>
          <a:p>
            <a:pPr marL="701040" lvl="1" indent="-232410">
              <a:lnSpc>
                <a:spcPct val="100000"/>
              </a:lnSpc>
              <a:spcBef>
                <a:spcPts val="209"/>
              </a:spcBef>
              <a:buClr>
                <a:srgbClr val="772583"/>
              </a:buClr>
              <a:buChar char="•"/>
              <a:tabLst>
                <a:tab pos="701675" algn="l"/>
              </a:tabLst>
            </a:pPr>
            <a:r>
              <a:rPr sz="2400" dirty="0">
                <a:latin typeface="Arial"/>
                <a:cs typeface="Arial"/>
              </a:rPr>
              <a:t>38.3%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tried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marijuana</a:t>
            </a:r>
            <a:endParaRPr sz="2400">
              <a:latin typeface="Arial"/>
              <a:cs typeface="Arial"/>
            </a:endParaRPr>
          </a:p>
          <a:p>
            <a:pPr marL="701040" lvl="1" indent="-232410">
              <a:lnSpc>
                <a:spcPct val="100000"/>
              </a:lnSpc>
              <a:spcBef>
                <a:spcPts val="209"/>
              </a:spcBef>
              <a:buClr>
                <a:srgbClr val="772583"/>
              </a:buClr>
              <a:buChar char="•"/>
              <a:tabLst>
                <a:tab pos="701675" algn="l"/>
              </a:tabLst>
            </a:pPr>
            <a:r>
              <a:rPr sz="2400" dirty="0">
                <a:latin typeface="Arial"/>
                <a:cs typeface="Arial"/>
              </a:rPr>
              <a:t>13.2%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tried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illicit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substances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excluding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marijuana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337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dirty="0"/>
              <a:t>Overdose</a:t>
            </a:r>
            <a:r>
              <a:rPr spc="-3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substance</a:t>
            </a:r>
            <a:r>
              <a:rPr spc="-25" dirty="0"/>
              <a:t> </a:t>
            </a:r>
            <a:r>
              <a:rPr dirty="0"/>
              <a:t>use</a:t>
            </a:r>
            <a:r>
              <a:rPr spc="-10" dirty="0"/>
              <a:t> epidemic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734" y="1410842"/>
            <a:ext cx="5249545" cy="720090"/>
          </a:xfrm>
          <a:prstGeom prst="rect">
            <a:avLst/>
          </a:prstGeom>
          <a:solidFill>
            <a:srgbClr val="772483"/>
          </a:solidFill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2500" spc="-10" dirty="0">
                <a:solidFill>
                  <a:srgbClr val="FFFFFF"/>
                </a:solidFill>
                <a:latin typeface="Arial"/>
                <a:cs typeface="Arial"/>
              </a:rPr>
              <a:t>Nationwide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0258" y="2130932"/>
            <a:ext cx="5262880" cy="3917950"/>
          </a:xfrm>
          <a:prstGeom prst="rect">
            <a:avLst/>
          </a:prstGeom>
          <a:solidFill>
            <a:srgbClr val="D6CCD9">
              <a:alpha val="90194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pPr marL="367665" marR="334010" indent="-228600">
              <a:lnSpc>
                <a:spcPct val="86300"/>
              </a:lnSpc>
              <a:spcBef>
                <a:spcPts val="1015"/>
              </a:spcBef>
              <a:buChar char="•"/>
              <a:tabLst>
                <a:tab pos="368300" algn="l"/>
              </a:tabLst>
            </a:pPr>
            <a:r>
              <a:rPr sz="2500" dirty="0">
                <a:latin typeface="Arial"/>
                <a:cs typeface="Arial"/>
              </a:rPr>
              <a:t>Over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one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million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individuals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died </a:t>
            </a:r>
            <a:r>
              <a:rPr sz="2500" dirty="0">
                <a:latin typeface="Arial"/>
                <a:cs typeface="Arial"/>
              </a:rPr>
              <a:t>from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overdoses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between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1999 </a:t>
            </a:r>
            <a:r>
              <a:rPr sz="2500" dirty="0">
                <a:latin typeface="Arial"/>
                <a:cs typeface="Arial"/>
              </a:rPr>
              <a:t>and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2021.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The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majority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of </a:t>
            </a:r>
            <a:r>
              <a:rPr sz="2500" dirty="0">
                <a:latin typeface="Arial"/>
                <a:cs typeface="Arial"/>
              </a:rPr>
              <a:t>overdose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deaths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involved opioids.</a:t>
            </a:r>
            <a:endParaRPr sz="2500">
              <a:latin typeface="Arial"/>
              <a:cs typeface="Arial"/>
            </a:endParaRPr>
          </a:p>
          <a:p>
            <a:pPr marL="367665" marR="385445" indent="-228600">
              <a:lnSpc>
                <a:spcPct val="86300"/>
              </a:lnSpc>
              <a:spcBef>
                <a:spcPts val="425"/>
              </a:spcBef>
              <a:buChar char="•"/>
              <a:tabLst>
                <a:tab pos="368300" algn="l"/>
              </a:tabLst>
            </a:pPr>
            <a:r>
              <a:rPr sz="2500" dirty="0">
                <a:latin typeface="Arial"/>
                <a:cs typeface="Arial"/>
              </a:rPr>
              <a:t>2022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was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the</a:t>
            </a:r>
            <a:r>
              <a:rPr sz="2500" spc="-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third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year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 </a:t>
            </a:r>
            <a:r>
              <a:rPr sz="2500" spc="-25" dirty="0">
                <a:latin typeface="Arial"/>
                <a:cs typeface="Arial"/>
              </a:rPr>
              <a:t>row </a:t>
            </a:r>
            <a:r>
              <a:rPr sz="2500" dirty="0">
                <a:latin typeface="Arial"/>
                <a:cs typeface="Arial"/>
              </a:rPr>
              <a:t>with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record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number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of </a:t>
            </a:r>
            <a:r>
              <a:rPr sz="2500" dirty="0">
                <a:latin typeface="Arial"/>
                <a:cs typeface="Arial"/>
              </a:rPr>
              <a:t>overdose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fatalities,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with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more </a:t>
            </a:r>
            <a:r>
              <a:rPr sz="2500" dirty="0">
                <a:latin typeface="Arial"/>
                <a:cs typeface="Arial"/>
              </a:rPr>
              <a:t>than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107,000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until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last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August. </a:t>
            </a:r>
            <a:r>
              <a:rPr sz="2500" dirty="0">
                <a:latin typeface="Arial"/>
                <a:cs typeface="Arial"/>
              </a:rPr>
              <a:t>That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is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compared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to 106,000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for </a:t>
            </a:r>
            <a:r>
              <a:rPr sz="2500" dirty="0">
                <a:latin typeface="Arial"/>
                <a:cs typeface="Arial"/>
              </a:rPr>
              <a:t>the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whole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10" dirty="0">
                <a:latin typeface="Arial"/>
                <a:cs typeface="Arial"/>
              </a:rPr>
              <a:t> 2021.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22314" y="1331975"/>
            <a:ext cx="5262880" cy="4789170"/>
            <a:chOff x="6322314" y="1331975"/>
            <a:chExt cx="5262880" cy="4789170"/>
          </a:xfrm>
        </p:grpSpPr>
        <p:sp>
          <p:nvSpPr>
            <p:cNvPr id="6" name="object 6"/>
            <p:cNvSpPr/>
            <p:nvPr/>
          </p:nvSpPr>
          <p:spPr>
            <a:xfrm>
              <a:off x="6328791" y="1338452"/>
              <a:ext cx="5249545" cy="691515"/>
            </a:xfrm>
            <a:custGeom>
              <a:avLst/>
              <a:gdLst/>
              <a:ahLst/>
              <a:cxnLst/>
              <a:rect l="l" t="t" r="r" b="b"/>
              <a:pathLst>
                <a:path w="5249545" h="691514">
                  <a:moveTo>
                    <a:pt x="5249418" y="0"/>
                  </a:moveTo>
                  <a:lnTo>
                    <a:pt x="0" y="0"/>
                  </a:lnTo>
                  <a:lnTo>
                    <a:pt x="0" y="691134"/>
                  </a:lnTo>
                  <a:lnTo>
                    <a:pt x="5249418" y="691134"/>
                  </a:lnTo>
                  <a:lnTo>
                    <a:pt x="5249418" y="0"/>
                  </a:lnTo>
                  <a:close/>
                </a:path>
              </a:pathLst>
            </a:custGeom>
            <a:solidFill>
              <a:srgbClr val="7724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28791" y="1338452"/>
              <a:ext cx="5249545" cy="691515"/>
            </a:xfrm>
            <a:custGeom>
              <a:avLst/>
              <a:gdLst/>
              <a:ahLst/>
              <a:cxnLst/>
              <a:rect l="l" t="t" r="r" b="b"/>
              <a:pathLst>
                <a:path w="5249545" h="691514">
                  <a:moveTo>
                    <a:pt x="0" y="0"/>
                  </a:moveTo>
                  <a:lnTo>
                    <a:pt x="5249418" y="0"/>
                  </a:lnTo>
                  <a:lnTo>
                    <a:pt x="5249418" y="691134"/>
                  </a:lnTo>
                  <a:lnTo>
                    <a:pt x="0" y="691134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772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8791" y="2029586"/>
              <a:ext cx="5249545" cy="4085590"/>
            </a:xfrm>
            <a:custGeom>
              <a:avLst/>
              <a:gdLst/>
              <a:ahLst/>
              <a:cxnLst/>
              <a:rect l="l" t="t" r="r" b="b"/>
              <a:pathLst>
                <a:path w="5249545" h="4085590">
                  <a:moveTo>
                    <a:pt x="5249418" y="0"/>
                  </a:moveTo>
                  <a:lnTo>
                    <a:pt x="0" y="0"/>
                  </a:lnTo>
                  <a:lnTo>
                    <a:pt x="0" y="4085082"/>
                  </a:lnTo>
                  <a:lnTo>
                    <a:pt x="5249418" y="4085082"/>
                  </a:lnTo>
                  <a:lnTo>
                    <a:pt x="5249418" y="0"/>
                  </a:lnTo>
                  <a:close/>
                </a:path>
              </a:pathLst>
            </a:custGeom>
            <a:solidFill>
              <a:srgbClr val="D6CCD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8791" y="2029586"/>
              <a:ext cx="5249545" cy="4085590"/>
            </a:xfrm>
            <a:custGeom>
              <a:avLst/>
              <a:gdLst/>
              <a:ahLst/>
              <a:cxnLst/>
              <a:rect l="l" t="t" r="r" b="b"/>
              <a:pathLst>
                <a:path w="5249545" h="4085590">
                  <a:moveTo>
                    <a:pt x="0" y="0"/>
                  </a:moveTo>
                  <a:lnTo>
                    <a:pt x="5249418" y="0"/>
                  </a:lnTo>
                  <a:lnTo>
                    <a:pt x="5249418" y="4085082"/>
                  </a:lnTo>
                  <a:lnTo>
                    <a:pt x="0" y="4085082"/>
                  </a:lnTo>
                  <a:lnTo>
                    <a:pt x="0" y="0"/>
                  </a:lnTo>
                  <a:close/>
                </a:path>
              </a:pathLst>
            </a:custGeom>
            <a:ln w="12954">
              <a:solidFill>
                <a:srgbClr val="D6CC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algn="ctr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Hispanics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/>
          </a:p>
          <a:p>
            <a:pPr marL="241300" marR="207645" indent="-228600">
              <a:lnSpc>
                <a:spcPts val="2480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From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2019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2020,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overdose </a:t>
            </a:r>
            <a:r>
              <a:rPr dirty="0">
                <a:solidFill>
                  <a:srgbClr val="000000"/>
                </a:solidFill>
              </a:rPr>
              <a:t>death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rates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(number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0" dirty="0">
                <a:solidFill>
                  <a:srgbClr val="000000"/>
                </a:solidFill>
              </a:rPr>
              <a:t> drug </a:t>
            </a:r>
            <a:r>
              <a:rPr dirty="0">
                <a:solidFill>
                  <a:srgbClr val="000000"/>
                </a:solidFill>
              </a:rPr>
              <a:t>overdose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deaths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per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100,000 </a:t>
            </a:r>
            <a:r>
              <a:rPr dirty="0">
                <a:solidFill>
                  <a:srgbClr val="000000"/>
                </a:solidFill>
              </a:rPr>
              <a:t>people)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increased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by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23</a:t>
            </a:r>
            <a:r>
              <a:rPr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r>
              <a:rPr b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25" dirty="0">
                <a:solidFill>
                  <a:srgbClr val="000000"/>
                </a:solidFill>
              </a:rPr>
              <a:t>for </a:t>
            </a:r>
            <a:r>
              <a:rPr spc="-10" dirty="0">
                <a:solidFill>
                  <a:srgbClr val="000000"/>
                </a:solidFill>
              </a:rPr>
              <a:t>Hispanics.</a:t>
            </a:r>
          </a:p>
          <a:p>
            <a:pPr marL="241300" marR="5080" indent="-228600">
              <a:lnSpc>
                <a:spcPct val="86200"/>
              </a:lnSpc>
              <a:spcBef>
                <a:spcPts val="409"/>
              </a:spcBef>
              <a:buChar char="•"/>
              <a:tabLst>
                <a:tab pos="241300" algn="l"/>
              </a:tabLst>
            </a:pPr>
            <a:r>
              <a:rPr dirty="0">
                <a:solidFill>
                  <a:srgbClr val="000000"/>
                </a:solidFill>
              </a:rPr>
              <a:t>Most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people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who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died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by</a:t>
            </a:r>
            <a:r>
              <a:rPr spc="-10" dirty="0">
                <a:solidFill>
                  <a:srgbClr val="000000"/>
                </a:solidFill>
              </a:rPr>
              <a:t> overdose </a:t>
            </a:r>
            <a:r>
              <a:rPr dirty="0">
                <a:solidFill>
                  <a:srgbClr val="000000"/>
                </a:solidFill>
              </a:rPr>
              <a:t>had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no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evidence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substance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use </a:t>
            </a:r>
            <a:r>
              <a:rPr dirty="0">
                <a:solidFill>
                  <a:srgbClr val="000000"/>
                </a:solidFill>
              </a:rPr>
              <a:t>treatment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before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their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deaths.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In </a:t>
            </a:r>
            <a:r>
              <a:rPr dirty="0">
                <a:solidFill>
                  <a:srgbClr val="000000"/>
                </a:solidFill>
              </a:rPr>
              <a:t>fact,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lower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proportion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0" dirty="0">
                <a:solidFill>
                  <a:srgbClr val="000000"/>
                </a:solidFill>
              </a:rPr>
              <a:t> people </a:t>
            </a:r>
            <a:r>
              <a:rPr dirty="0">
                <a:solidFill>
                  <a:srgbClr val="000000"/>
                </a:solidFill>
              </a:rPr>
              <a:t>from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racial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ethnic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minority </a:t>
            </a:r>
            <a:r>
              <a:rPr dirty="0">
                <a:solidFill>
                  <a:srgbClr val="000000"/>
                </a:solidFill>
              </a:rPr>
              <a:t>groups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received</a:t>
            </a:r>
            <a:r>
              <a:rPr spc="-10" dirty="0">
                <a:solidFill>
                  <a:srgbClr val="000000"/>
                </a:solidFill>
              </a:rPr>
              <a:t> treatment </a:t>
            </a:r>
            <a:r>
              <a:rPr dirty="0">
                <a:solidFill>
                  <a:srgbClr val="000000"/>
                </a:solidFill>
              </a:rPr>
              <a:t>compared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with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White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people.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9958" y="6337720"/>
            <a:ext cx="5488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6</a:t>
            </a:r>
            <a:r>
              <a:rPr sz="1800" spc="-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Source: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Centers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Disease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Control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Prevention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938" y="439032"/>
            <a:ext cx="1008697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Disparities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prevention</a:t>
            </a:r>
            <a:r>
              <a:rPr spc="-4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intervention</a:t>
            </a:r>
            <a:r>
              <a:rPr spc="-40" dirty="0"/>
              <a:t> </a:t>
            </a:r>
            <a:r>
              <a:rPr spc="-10" dirty="0"/>
              <a:t>services </a:t>
            </a:r>
            <a:r>
              <a:rPr dirty="0"/>
              <a:t>among</a:t>
            </a:r>
            <a:r>
              <a:rPr spc="-15" dirty="0"/>
              <a:t> </a:t>
            </a:r>
            <a:r>
              <a:rPr spc="-10" dirty="0"/>
              <a:t>Latinxs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536" y="1785366"/>
            <a:ext cx="2506345" cy="4112260"/>
          </a:xfrm>
          <a:prstGeom prst="rect">
            <a:avLst/>
          </a:prstGeom>
          <a:solidFill>
            <a:srgbClr val="FF9E1B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4850">
              <a:latin typeface="Times New Roman"/>
              <a:cs typeface="Times New Roman"/>
            </a:endParaRPr>
          </a:p>
          <a:p>
            <a:pPr marL="1165860">
              <a:lnSpc>
                <a:spcPct val="100000"/>
              </a:lnSpc>
            </a:pPr>
            <a:r>
              <a:rPr sz="5400" b="1" spc="-25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  <a:r>
              <a:rPr sz="3975" b="1" spc="-37" baseline="38784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3975" baseline="38784">
              <a:latin typeface="Arial"/>
              <a:cs typeface="Arial"/>
            </a:endParaRPr>
          </a:p>
          <a:p>
            <a:pPr marL="350520" marR="267970" indent="920750" algn="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772483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72483"/>
                </a:solidFill>
                <a:latin typeface="Arial"/>
                <a:cs typeface="Arial"/>
              </a:rPr>
              <a:t>Latinx </a:t>
            </a:r>
            <a:r>
              <a:rPr sz="2000" dirty="0">
                <a:solidFill>
                  <a:srgbClr val="772483"/>
                </a:solidFill>
                <a:latin typeface="Arial"/>
                <a:cs typeface="Arial"/>
              </a:rPr>
              <a:t>individuals</a:t>
            </a:r>
            <a:r>
              <a:rPr sz="2000" spc="-5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2483"/>
                </a:solidFill>
                <a:latin typeface="Arial"/>
                <a:cs typeface="Arial"/>
              </a:rPr>
              <a:t>in</a:t>
            </a:r>
            <a:r>
              <a:rPr sz="2000" spc="-6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772483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772483"/>
                </a:solidFill>
                <a:latin typeface="Arial"/>
                <a:cs typeface="Arial"/>
              </a:rPr>
              <a:t>United</a:t>
            </a:r>
            <a:r>
              <a:rPr sz="2000" spc="-7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72483"/>
                </a:solidFill>
                <a:latin typeface="Arial"/>
                <a:cs typeface="Arial"/>
              </a:rPr>
              <a:t>States </a:t>
            </a:r>
            <a:r>
              <a:rPr sz="2000" dirty="0">
                <a:solidFill>
                  <a:srgbClr val="772483"/>
                </a:solidFill>
                <a:latin typeface="Arial"/>
                <a:cs typeface="Arial"/>
              </a:rPr>
              <a:t>who</a:t>
            </a:r>
            <a:r>
              <a:rPr sz="2000" spc="-5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72483"/>
                </a:solidFill>
                <a:latin typeface="Arial"/>
                <a:cs typeface="Arial"/>
              </a:rPr>
              <a:t>need</a:t>
            </a:r>
            <a:r>
              <a:rPr sz="2000" spc="-50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772483"/>
                </a:solidFill>
                <a:latin typeface="Arial"/>
                <a:cs typeface="Arial"/>
              </a:rPr>
              <a:t>SUD </a:t>
            </a:r>
            <a:r>
              <a:rPr sz="2000" dirty="0">
                <a:solidFill>
                  <a:srgbClr val="772483"/>
                </a:solidFill>
                <a:latin typeface="Arial"/>
                <a:cs typeface="Arial"/>
              </a:rPr>
              <a:t>services</a:t>
            </a:r>
            <a:r>
              <a:rPr sz="2000" spc="-6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receive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593" y="6291538"/>
            <a:ext cx="5945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7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National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Survey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Drug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(NSDUH),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2685" y="1785366"/>
            <a:ext cx="8785860" cy="0"/>
          </a:xfrm>
          <a:custGeom>
            <a:avLst/>
            <a:gdLst/>
            <a:ahLst/>
            <a:cxnLst/>
            <a:rect l="l" t="t" r="r" b="b"/>
            <a:pathLst>
              <a:path w="8785860">
                <a:moveTo>
                  <a:pt x="0" y="0"/>
                </a:moveTo>
                <a:lnTo>
                  <a:pt x="8785860" y="0"/>
                </a:lnTo>
              </a:path>
            </a:pathLst>
          </a:custGeom>
          <a:ln w="6096">
            <a:solidFill>
              <a:srgbClr val="7724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88977" y="1814154"/>
            <a:ext cx="1658620" cy="383921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525"/>
              </a:spcBef>
            </a:pPr>
            <a:r>
              <a:rPr sz="2600" spc="-10" dirty="0">
                <a:latin typeface="Arial"/>
                <a:cs typeface="Arial"/>
              </a:rPr>
              <a:t>Diminished </a:t>
            </a:r>
            <a:r>
              <a:rPr sz="2600" dirty="0">
                <a:latin typeface="Arial"/>
                <a:cs typeface="Arial"/>
              </a:rPr>
              <a:t>access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 and </a:t>
            </a:r>
            <a:r>
              <a:rPr sz="2600" spc="-10" dirty="0">
                <a:latin typeface="Arial"/>
                <a:cs typeface="Arial"/>
              </a:rPr>
              <a:t>utilization </a:t>
            </a:r>
            <a:r>
              <a:rPr sz="2600" dirty="0">
                <a:latin typeface="Arial"/>
                <a:cs typeface="Arial"/>
              </a:rPr>
              <a:t>of</a:t>
            </a:r>
            <a:r>
              <a:rPr sz="2600" spc="-25" dirty="0">
                <a:latin typeface="Arial"/>
                <a:cs typeface="Arial"/>
              </a:rPr>
              <a:t> SUD </a:t>
            </a:r>
            <a:r>
              <a:rPr sz="2600" spc="-10" dirty="0">
                <a:latin typeface="Arial"/>
                <a:cs typeface="Arial"/>
              </a:rPr>
              <a:t>treatment among Latinx individuals </a:t>
            </a:r>
            <a:r>
              <a:rPr sz="2600" dirty="0">
                <a:latin typeface="Arial"/>
                <a:cs typeface="Arial"/>
              </a:rPr>
              <a:t>is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present across: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3493" y="1894288"/>
            <a:ext cx="5600065" cy="6216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170"/>
              </a:lnSpc>
              <a:spcBef>
                <a:spcPts val="459"/>
              </a:spcBef>
            </a:pPr>
            <a:r>
              <a:rPr sz="2100" dirty="0">
                <a:latin typeface="Arial"/>
                <a:cs typeface="Arial"/>
              </a:rPr>
              <a:t>Modality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treatment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(i.e.,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medication-based</a:t>
            </a:r>
            <a:r>
              <a:rPr sz="2100" spc="-25" dirty="0">
                <a:latin typeface="Arial"/>
                <a:cs typeface="Arial"/>
              </a:rPr>
              <a:t> or </a:t>
            </a:r>
            <a:r>
              <a:rPr sz="2100" spc="-10" dirty="0">
                <a:latin typeface="Arial"/>
                <a:cs typeface="Arial"/>
              </a:rPr>
              <a:t>psychotherapeutic)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56632" y="2874264"/>
            <a:ext cx="6925945" cy="0"/>
          </a:xfrm>
          <a:custGeom>
            <a:avLst/>
            <a:gdLst/>
            <a:ahLst/>
            <a:cxnLst/>
            <a:rect l="l" t="t" r="r" b="b"/>
            <a:pathLst>
              <a:path w="6925945">
                <a:moveTo>
                  <a:pt x="0" y="0"/>
                </a:moveTo>
                <a:lnTo>
                  <a:pt x="6925818" y="0"/>
                </a:lnTo>
              </a:path>
            </a:pathLst>
          </a:custGeom>
          <a:ln w="6096">
            <a:solidFill>
              <a:srgbClr val="CAB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53493" y="2982738"/>
            <a:ext cx="6651625" cy="6216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170"/>
              </a:lnSpc>
              <a:spcBef>
                <a:spcPts val="459"/>
              </a:spcBef>
            </a:pPr>
            <a:r>
              <a:rPr sz="2100" dirty="0">
                <a:latin typeface="Arial"/>
                <a:cs typeface="Arial"/>
              </a:rPr>
              <a:t>SUD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diagnosis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(i.e.,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alcohol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use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disorder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opioid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use </a:t>
            </a:r>
            <a:r>
              <a:rPr sz="2100" spc="-10" dirty="0">
                <a:latin typeface="Arial"/>
                <a:cs typeface="Arial"/>
              </a:rPr>
              <a:t>disorder),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6632" y="4077461"/>
            <a:ext cx="6925945" cy="0"/>
          </a:xfrm>
          <a:custGeom>
            <a:avLst/>
            <a:gdLst/>
            <a:ahLst/>
            <a:cxnLst/>
            <a:rect l="l" t="t" r="r" b="b"/>
            <a:pathLst>
              <a:path w="6925945">
                <a:moveTo>
                  <a:pt x="0" y="0"/>
                </a:moveTo>
                <a:lnTo>
                  <a:pt x="6925818" y="0"/>
                </a:lnTo>
              </a:path>
            </a:pathLst>
          </a:custGeom>
          <a:ln w="6096">
            <a:solidFill>
              <a:srgbClr val="CAB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53493" y="4186260"/>
            <a:ext cx="46520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Lifespan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from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youth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to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older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adulthood.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56632" y="4666488"/>
            <a:ext cx="6925945" cy="0"/>
          </a:xfrm>
          <a:custGeom>
            <a:avLst/>
            <a:gdLst/>
            <a:ahLst/>
            <a:cxnLst/>
            <a:rect l="l" t="t" r="r" b="b"/>
            <a:pathLst>
              <a:path w="6925945">
                <a:moveTo>
                  <a:pt x="0" y="0"/>
                </a:moveTo>
                <a:lnTo>
                  <a:pt x="6925818" y="0"/>
                </a:lnTo>
              </a:path>
            </a:pathLst>
          </a:custGeom>
          <a:ln w="6096">
            <a:solidFill>
              <a:srgbClr val="CAB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59988" y="4779540"/>
            <a:ext cx="6400165" cy="8972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170"/>
              </a:lnSpc>
              <a:spcBef>
                <a:spcPts val="459"/>
              </a:spcBef>
              <a:tabLst>
                <a:tab pos="3954779" algn="l"/>
              </a:tabLst>
            </a:pPr>
            <a:r>
              <a:rPr sz="2100" dirty="0">
                <a:latin typeface="Arial"/>
                <a:cs typeface="Arial"/>
              </a:rPr>
              <a:t>Latinx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patients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co-morbid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SUDs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other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mental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behavioral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health</a:t>
            </a:r>
            <a:r>
              <a:rPr sz="2100" spc="-10" dirty="0">
                <a:latin typeface="Arial"/>
                <a:cs typeface="Arial"/>
              </a:rPr>
              <a:t> disorders,</a:t>
            </a:r>
            <a:r>
              <a:rPr sz="2100" dirty="0">
                <a:latin typeface="Arial"/>
                <a:cs typeface="Arial"/>
              </a:rPr>
              <a:t>	as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well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patients </a:t>
            </a:r>
            <a:r>
              <a:rPr sz="2100" dirty="0">
                <a:latin typeface="Arial"/>
                <a:cs typeface="Arial"/>
              </a:rPr>
              <a:t>with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intellectual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disabilities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serious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mental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illness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56632" y="5951982"/>
            <a:ext cx="6925945" cy="0"/>
          </a:xfrm>
          <a:custGeom>
            <a:avLst/>
            <a:gdLst/>
            <a:ahLst/>
            <a:cxnLst/>
            <a:rect l="l" t="t" r="r" b="b"/>
            <a:pathLst>
              <a:path w="6925945">
                <a:moveTo>
                  <a:pt x="0" y="0"/>
                </a:moveTo>
                <a:lnTo>
                  <a:pt x="6925818" y="0"/>
                </a:lnTo>
              </a:path>
            </a:pathLst>
          </a:custGeom>
          <a:ln w="6096">
            <a:solidFill>
              <a:srgbClr val="CAB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041" y="6086094"/>
            <a:ext cx="11480165" cy="0"/>
          </a:xfrm>
          <a:custGeom>
            <a:avLst/>
            <a:gdLst/>
            <a:ahLst/>
            <a:cxnLst/>
            <a:rect l="l" t="t" r="r" b="b"/>
            <a:pathLst>
              <a:path w="11480165">
                <a:moveTo>
                  <a:pt x="0" y="0"/>
                </a:moveTo>
                <a:lnTo>
                  <a:pt x="11479580" y="0"/>
                </a:lnTo>
              </a:path>
            </a:pathLst>
          </a:custGeom>
          <a:ln w="28956">
            <a:solidFill>
              <a:srgbClr val="7725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0365" y="6169859"/>
            <a:ext cx="950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72483"/>
                </a:solidFill>
                <a:latin typeface="Arial"/>
                <a:cs typeface="Arial"/>
              </a:rPr>
              <a:t>8</a:t>
            </a:r>
            <a:r>
              <a:rPr sz="1800" spc="15" dirty="0">
                <a:solidFill>
                  <a:srgbClr val="772483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Source: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Saloner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B,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Lê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Cook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B.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Blacks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and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Hispanics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are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less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likely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than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whites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complete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addiction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treatment,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largely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due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socioeconomic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factors.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i="1" spc="-75" dirty="0">
                <a:latin typeface="Arial"/>
                <a:cs typeface="Arial"/>
              </a:rPr>
              <a:t>Health</a:t>
            </a:r>
            <a:r>
              <a:rPr sz="1800" i="1" spc="-40" dirty="0">
                <a:latin typeface="Arial"/>
                <a:cs typeface="Arial"/>
              </a:rPr>
              <a:t> </a:t>
            </a:r>
            <a:r>
              <a:rPr sz="1800" i="1" spc="-25" dirty="0">
                <a:latin typeface="Arial"/>
                <a:cs typeface="Arial"/>
              </a:rPr>
              <a:t>Aff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40" dirty="0">
                <a:latin typeface="Arial"/>
                <a:cs typeface="Arial"/>
              </a:rPr>
              <a:t>(Millwood)</a:t>
            </a:r>
            <a:r>
              <a:rPr sz="1800" spc="-40" dirty="0">
                <a:latin typeface="Arial"/>
                <a:cs typeface="Arial"/>
              </a:rPr>
              <a:t>. </a:t>
            </a:r>
            <a:r>
              <a:rPr sz="1800" spc="-85" dirty="0">
                <a:latin typeface="Arial"/>
                <a:cs typeface="Arial"/>
              </a:rPr>
              <a:t>2013;32(1):135-</a:t>
            </a:r>
            <a:r>
              <a:rPr sz="1800" spc="-20" dirty="0">
                <a:latin typeface="Arial"/>
                <a:cs typeface="Arial"/>
              </a:rPr>
              <a:t>145.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3402" y="1405501"/>
            <a:ext cx="617029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5080" indent="-228600">
              <a:lnSpc>
                <a:spcPts val="2590"/>
              </a:lnSpc>
              <a:spcBef>
                <a:spcPts val="4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They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less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likely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individuals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to </a:t>
            </a:r>
            <a:r>
              <a:rPr sz="2400" b="1" dirty="0">
                <a:latin typeface="Arial"/>
                <a:cs typeface="Arial"/>
              </a:rPr>
              <a:t>complete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across</a:t>
            </a:r>
            <a:r>
              <a:rPr sz="2400" spc="-20" dirty="0">
                <a:latin typeface="Arial"/>
                <a:cs typeface="Arial"/>
              </a:rPr>
              <a:t> both </a:t>
            </a:r>
            <a:r>
              <a:rPr sz="2400" spc="-10" dirty="0">
                <a:latin typeface="Arial"/>
                <a:cs typeface="Arial"/>
              </a:rPr>
              <a:t>medication-</a:t>
            </a:r>
            <a:r>
              <a:rPr sz="2400" dirty="0">
                <a:latin typeface="Arial"/>
                <a:cs typeface="Arial"/>
              </a:rPr>
              <a:t>based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psychotherapeutic modalities.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13098" y="3178827"/>
            <a:ext cx="588200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>
              <a:lnSpc>
                <a:spcPts val="2590"/>
              </a:lnSpc>
              <a:spcBef>
                <a:spcPts val="425"/>
              </a:spcBef>
              <a:buClr>
                <a:srgbClr val="772583"/>
              </a:buClr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During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COVID-</a:t>
            </a:r>
            <a:r>
              <a:rPr sz="2400" dirty="0">
                <a:latin typeface="Arial"/>
                <a:cs typeface="Arial"/>
              </a:rPr>
              <a:t>19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pandemic,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Latinx </a:t>
            </a:r>
            <a:r>
              <a:rPr sz="2400" dirty="0">
                <a:latin typeface="Arial"/>
                <a:cs typeface="Arial"/>
              </a:rPr>
              <a:t>individuals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were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more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likely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experience </a:t>
            </a:r>
            <a:r>
              <a:rPr sz="2400" b="1" dirty="0">
                <a:latin typeface="Arial"/>
                <a:cs typeface="Arial"/>
              </a:rPr>
              <a:t>disruptions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treatment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harm </a:t>
            </a:r>
            <a:r>
              <a:rPr sz="2400" dirty="0">
                <a:latin typeface="Arial"/>
                <a:cs typeface="Arial"/>
              </a:rPr>
              <a:t>reduction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services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individuals.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665" y="878586"/>
            <a:ext cx="4451350" cy="3434715"/>
          </a:xfrm>
          <a:custGeom>
            <a:avLst/>
            <a:gdLst/>
            <a:ahLst/>
            <a:cxnLst/>
            <a:rect l="l" t="t" r="r" b="b"/>
            <a:pathLst>
              <a:path w="4451350" h="3434715">
                <a:moveTo>
                  <a:pt x="4450789" y="0"/>
                </a:moveTo>
                <a:lnTo>
                  <a:pt x="675612" y="0"/>
                </a:lnTo>
                <a:lnTo>
                  <a:pt x="604920" y="82"/>
                </a:lnTo>
                <a:lnTo>
                  <a:pt x="541198" y="629"/>
                </a:lnTo>
                <a:lnTo>
                  <a:pt x="483981" y="2089"/>
                </a:lnTo>
                <a:lnTo>
                  <a:pt x="432803" y="4911"/>
                </a:lnTo>
                <a:lnTo>
                  <a:pt x="387197" y="9544"/>
                </a:lnTo>
                <a:lnTo>
                  <a:pt x="346698" y="16437"/>
                </a:lnTo>
                <a:lnTo>
                  <a:pt x="279157" y="38798"/>
                </a:lnTo>
                <a:lnTo>
                  <a:pt x="237466" y="59572"/>
                </a:lnTo>
                <a:lnTo>
                  <a:pt x="198352" y="85309"/>
                </a:lnTo>
                <a:lnTo>
                  <a:pt x="162093" y="115678"/>
                </a:lnTo>
                <a:lnTo>
                  <a:pt x="128966" y="150350"/>
                </a:lnTo>
                <a:lnTo>
                  <a:pt x="99249" y="188994"/>
                </a:lnTo>
                <a:lnTo>
                  <a:pt x="73220" y="231281"/>
                </a:lnTo>
                <a:lnTo>
                  <a:pt x="51156" y="276880"/>
                </a:lnTo>
                <a:lnTo>
                  <a:pt x="33335" y="325462"/>
                </a:lnTo>
                <a:lnTo>
                  <a:pt x="15738" y="394409"/>
                </a:lnTo>
                <a:lnTo>
                  <a:pt x="9930" y="434972"/>
                </a:lnTo>
                <a:lnTo>
                  <a:pt x="5756" y="480101"/>
                </a:lnTo>
                <a:lnTo>
                  <a:pt x="2945" y="530175"/>
                </a:lnTo>
                <a:lnTo>
                  <a:pt x="1229" y="585573"/>
                </a:lnTo>
                <a:lnTo>
                  <a:pt x="337" y="646677"/>
                </a:lnTo>
                <a:lnTo>
                  <a:pt x="0" y="713863"/>
                </a:lnTo>
                <a:lnTo>
                  <a:pt x="0" y="2720470"/>
                </a:lnTo>
                <a:lnTo>
                  <a:pt x="337" y="2787656"/>
                </a:lnTo>
                <a:lnTo>
                  <a:pt x="1229" y="2848760"/>
                </a:lnTo>
                <a:lnTo>
                  <a:pt x="2945" y="2904158"/>
                </a:lnTo>
                <a:lnTo>
                  <a:pt x="5756" y="2954232"/>
                </a:lnTo>
                <a:lnTo>
                  <a:pt x="9930" y="2999361"/>
                </a:lnTo>
                <a:lnTo>
                  <a:pt x="15738" y="3039924"/>
                </a:lnTo>
                <a:lnTo>
                  <a:pt x="33335" y="3108871"/>
                </a:lnTo>
                <a:lnTo>
                  <a:pt x="51156" y="3157453"/>
                </a:lnTo>
                <a:lnTo>
                  <a:pt x="73220" y="3203052"/>
                </a:lnTo>
                <a:lnTo>
                  <a:pt x="99249" y="3245339"/>
                </a:lnTo>
                <a:lnTo>
                  <a:pt x="128966" y="3283983"/>
                </a:lnTo>
                <a:lnTo>
                  <a:pt x="162093" y="3318655"/>
                </a:lnTo>
                <a:lnTo>
                  <a:pt x="198352" y="3349024"/>
                </a:lnTo>
                <a:lnTo>
                  <a:pt x="237466" y="3374761"/>
                </a:lnTo>
                <a:lnTo>
                  <a:pt x="279157" y="3395535"/>
                </a:lnTo>
                <a:lnTo>
                  <a:pt x="346698" y="3417896"/>
                </a:lnTo>
                <a:lnTo>
                  <a:pt x="387197" y="3424789"/>
                </a:lnTo>
                <a:lnTo>
                  <a:pt x="432803" y="3429422"/>
                </a:lnTo>
                <a:lnTo>
                  <a:pt x="483981" y="3432244"/>
                </a:lnTo>
                <a:lnTo>
                  <a:pt x="541198" y="3433704"/>
                </a:lnTo>
                <a:lnTo>
                  <a:pt x="604920" y="3434251"/>
                </a:lnTo>
                <a:lnTo>
                  <a:pt x="4450789" y="3434334"/>
                </a:lnTo>
                <a:lnTo>
                  <a:pt x="4450789" y="0"/>
                </a:lnTo>
                <a:close/>
              </a:path>
            </a:pathLst>
          </a:custGeom>
          <a:solidFill>
            <a:srgbClr val="6D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51337" y="1846023"/>
            <a:ext cx="305435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9E1B"/>
                </a:solidFill>
                <a:latin typeface="Arial"/>
                <a:cs typeface="Arial"/>
              </a:rPr>
              <a:t>What</a:t>
            </a:r>
            <a:r>
              <a:rPr sz="2800" spc="-10" dirty="0">
                <a:solidFill>
                  <a:srgbClr val="FF9E1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9E1B"/>
                </a:solidFill>
                <a:latin typeface="Arial"/>
                <a:cs typeface="Arial"/>
              </a:rPr>
              <a:t>about the</a:t>
            </a:r>
            <a:r>
              <a:rPr sz="2800" spc="-5" dirty="0">
                <a:solidFill>
                  <a:srgbClr val="FF9E1B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9E1B"/>
                </a:solidFill>
                <a:latin typeface="Arial"/>
                <a:cs typeface="Arial"/>
              </a:rPr>
              <a:t>9% </a:t>
            </a:r>
            <a:r>
              <a:rPr sz="2800" dirty="0">
                <a:solidFill>
                  <a:srgbClr val="FF9E1B"/>
                </a:solidFill>
                <a:latin typeface="Arial"/>
                <a:cs typeface="Arial"/>
              </a:rPr>
              <a:t>who</a:t>
            </a:r>
            <a:r>
              <a:rPr sz="2800" spc="5" dirty="0">
                <a:solidFill>
                  <a:srgbClr val="FF9E1B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9E1B"/>
                </a:solidFill>
                <a:latin typeface="Arial"/>
                <a:cs typeface="Arial"/>
              </a:rPr>
              <a:t>access</a:t>
            </a:r>
            <a:r>
              <a:rPr sz="2800" spc="-15" dirty="0">
                <a:solidFill>
                  <a:srgbClr val="FF9E1B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9E1B"/>
                </a:solidFill>
                <a:latin typeface="Arial"/>
                <a:cs typeface="Arial"/>
              </a:rPr>
              <a:t>health services?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76700" y="4037838"/>
            <a:ext cx="1111885" cy="1428115"/>
          </a:xfrm>
          <a:custGeom>
            <a:avLst/>
            <a:gdLst/>
            <a:ahLst/>
            <a:cxnLst/>
            <a:rect l="l" t="t" r="r" b="b"/>
            <a:pathLst>
              <a:path w="1111885" h="1428114">
                <a:moveTo>
                  <a:pt x="1111758" y="0"/>
                </a:moveTo>
                <a:lnTo>
                  <a:pt x="0" y="0"/>
                </a:lnTo>
                <a:lnTo>
                  <a:pt x="1111758" y="1427988"/>
                </a:lnTo>
                <a:lnTo>
                  <a:pt x="1111758" y="0"/>
                </a:lnTo>
                <a:close/>
              </a:path>
            </a:pathLst>
          </a:custGeom>
          <a:solidFill>
            <a:srgbClr val="6D2A7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7248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LS">
  <a:themeElements>
    <a:clrScheme name="RLS Slide Deck">
      <a:dk1>
        <a:srgbClr val="00416B"/>
      </a:dk1>
      <a:lt1>
        <a:srgbClr val="FFFFFF"/>
      </a:lt1>
      <a:dk2>
        <a:srgbClr val="000000"/>
      </a:dk2>
      <a:lt2>
        <a:srgbClr val="4196CB"/>
      </a:lt2>
      <a:accent1>
        <a:srgbClr val="0075A9"/>
      </a:accent1>
      <a:accent2>
        <a:srgbClr val="005487"/>
      </a:accent2>
      <a:accent3>
        <a:srgbClr val="70C3C3"/>
      </a:accent3>
      <a:accent4>
        <a:srgbClr val="7E5DA7"/>
      </a:accent4>
      <a:accent5>
        <a:srgbClr val="D93F49"/>
      </a:accent5>
      <a:accent6>
        <a:srgbClr val="FBAD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LS" id="{5BBE472C-514B-294D-ABE8-13B0DFC84CFE}" vid="{4E0EAB25-DD37-904B-BBE0-DDE300E874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90E4D7AFC14E98965610088EB58A" ma:contentTypeVersion="16" ma:contentTypeDescription="Create a new document." ma:contentTypeScope="" ma:versionID="fd2c75defd56830777d77b489ec63708">
  <xsd:schema xmlns:xsd="http://www.w3.org/2001/XMLSchema" xmlns:xs="http://www.w3.org/2001/XMLSchema" xmlns:p="http://schemas.microsoft.com/office/2006/metadata/properties" xmlns:ns2="02ed1d5f-b16f-4bdf-9f06-23d39fdf3545" xmlns:ns3="3c32135c-34d0-4cd6-90fe-2e397e7fb3db" targetNamespace="http://schemas.microsoft.com/office/2006/metadata/properties" ma:root="true" ma:fieldsID="8dd1c7c7458a66764253068e3b15a54d" ns2:_="" ns3:_="">
    <xsd:import namespace="02ed1d5f-b16f-4bdf-9f06-23d39fdf3545"/>
    <xsd:import namespace="3c32135c-34d0-4cd6-90fe-2e397e7fb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1d5f-b16f-4bdf-9f06-23d39fdf3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32135c-34d0-4cd6-90fe-2e397e7fb3db" xsi:nil="true"/>
    <lcf76f155ced4ddcb4097134ff3c332f xmlns="02ed1d5f-b16f-4bdf-9f06-23d39fdf35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D59A1F-9CA3-4F92-8889-0636E1641618}"/>
</file>

<file path=customXml/itemProps2.xml><?xml version="1.0" encoding="utf-8"?>
<ds:datastoreItem xmlns:ds="http://schemas.openxmlformats.org/officeDocument/2006/customXml" ds:itemID="{1684F525-A716-4635-966D-08112321E7A4}"/>
</file>

<file path=customXml/itemProps3.xml><?xml version="1.0" encoding="utf-8"?>
<ds:datastoreItem xmlns:ds="http://schemas.openxmlformats.org/officeDocument/2006/customXml" ds:itemID="{1BBC05A5-F13E-479E-A7AD-74BC4E6010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1871</Words>
  <Application>Microsoft Macintosh PowerPoint</Application>
  <PresentationFormat>Widescreen</PresentationFormat>
  <Paragraphs>264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Open Sans</vt:lpstr>
      <vt:lpstr>Open Sans Light</vt:lpstr>
      <vt:lpstr>Open Sans Semibold</vt:lpstr>
      <vt:lpstr>Times New Roman</vt:lpstr>
      <vt:lpstr>Wingdings 3</vt:lpstr>
      <vt:lpstr>Office Theme</vt:lpstr>
      <vt:lpstr>1_Office Theme</vt:lpstr>
      <vt:lpstr>RLS</vt:lpstr>
      <vt:lpstr>WELCOME</vt:lpstr>
      <vt:lpstr>PowerPoint Presentation</vt:lpstr>
      <vt:lpstr>Who we are?</vt:lpstr>
      <vt:lpstr>Objectives</vt:lpstr>
      <vt:lpstr>Substance Use and the Latinx Community</vt:lpstr>
      <vt:lpstr>The problem</vt:lpstr>
      <vt:lpstr>Overdose and substance use epidemic</vt:lpstr>
      <vt:lpstr>Disparities in prevention and intervention services among Latinxs</vt:lpstr>
      <vt:lpstr>PowerPoint Presentation</vt:lpstr>
      <vt:lpstr>What is the need?</vt:lpstr>
      <vt:lpstr>Current Project founded by</vt:lpstr>
      <vt:lpstr>Needs assessment methodology</vt:lpstr>
      <vt:lpstr>Family survey – loved one’s need state</vt:lpstr>
      <vt:lpstr>Was there ever a time when you thought your   should receive substance misuse services, but they didn’t?</vt:lpstr>
      <vt:lpstr>Was there ever a time when you thought you should receive substance misuse services to help you address your  ’s substance use behaviors, but you didn’t?</vt:lpstr>
      <vt:lpstr>Barriers to accessing care</vt:lpstr>
      <vt:lpstr>Barriers to accessing care</vt:lpstr>
      <vt:lpstr>What are we doing at The Partnership?</vt:lpstr>
      <vt:lpstr>What are we doing at Partnership?</vt:lpstr>
      <vt:lpstr>Some of our articles originally written in Spanish</vt:lpstr>
      <vt:lpstr>Our recovery page in Spanish</vt:lpstr>
      <vt:lpstr>Other services in Spanish!</vt:lpstr>
      <vt:lpstr>PowerPoint Presentation</vt:lpstr>
      <vt:lpstr>Agenda</vt:lpstr>
      <vt:lpstr>Creating an Online Support Community group for Spanish-speakers</vt:lpstr>
      <vt:lpstr>Meditation Minute</vt:lpstr>
      <vt:lpstr>How does our Spanish OSC differ from English OSC?</vt:lpstr>
      <vt:lpstr>How are we connecting with our participants?</vt:lpstr>
      <vt:lpstr>Our Structure</vt:lpstr>
      <vt:lpstr>Our Training Process and Experience</vt:lpstr>
      <vt:lpstr>Marketing efforts for OSC group</vt:lpstr>
      <vt:lpstr>Launch of our Online Support Community</vt:lpstr>
      <vt:lpstr>Red Light / Green Light</vt:lpstr>
      <vt:lpstr>Obstacles Faced</vt:lpstr>
      <vt:lpstr>How did we try to improve?</vt:lpstr>
      <vt:lpstr>Families are saying...</vt:lpstr>
      <vt:lpstr>Assessment and Future</vt:lpstr>
      <vt:lpstr>How do we measure success?</vt:lpstr>
      <vt:lpstr>What is next?</vt:lpstr>
      <vt:lpstr>Questions, comments and/or feedback?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Mithra Salmassi</dc:creator>
  <cp:lastModifiedBy>Oliver Books</cp:lastModifiedBy>
  <cp:revision>1</cp:revision>
  <dcterms:created xsi:type="dcterms:W3CDTF">2023-06-02T22:59:04Z</dcterms:created>
  <dcterms:modified xsi:type="dcterms:W3CDTF">2023-06-02T23:01:54Z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0x0101004BB190E4D7AFC14E98965610088EB58A</vt:lpwstr>
  </property>
  <property fmtid="{D5CDD505-2E9C-101B-9397-08002B2CF9AE}" pid="3" name="Created">
    <vt:filetime>2023-05-30T00:00:00Z</vt:filetime>
  </property>
  <property fmtid="{D5CDD505-2E9C-101B-9397-08002B2CF9AE}" pid="4" name="Creator">
    <vt:lpwstr>Acrobat PDFMaker 15 for PowerPoint</vt:lpwstr>
  </property>
  <property fmtid="{D5CDD505-2E9C-101B-9397-08002B2CF9AE}" pid="5" name="LastSaved">
    <vt:filetime>2023-06-02T00:00:00Z</vt:filetime>
  </property>
  <property fmtid="{D5CDD505-2E9C-101B-9397-08002B2CF9AE}" pid="6" name="Producer">
    <vt:lpwstr>Adobe PDF Library 15.0</vt:lpwstr>
  </property>
</Properties>
</file>