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1" r:id="rId4"/>
    <p:sldMasterId id="2147483673" r:id="rId5"/>
    <p:sldMasterId id="2147483685" r:id="rId6"/>
    <p:sldMasterId id="2147483698" r:id="rId7"/>
  </p:sldMasterIdLst>
  <p:notesMasterIdLst>
    <p:notesMasterId r:id="rId47"/>
  </p:notesMasterIdLst>
  <p:sldIdLst>
    <p:sldId id="394" r:id="rId8"/>
    <p:sldId id="257" r:id="rId9"/>
    <p:sldId id="258" r:id="rId10"/>
    <p:sldId id="259" r:id="rId11"/>
    <p:sldId id="260" r:id="rId12"/>
    <p:sldId id="261" r:id="rId13"/>
    <p:sldId id="262" r:id="rId14"/>
    <p:sldId id="264" r:id="rId15"/>
    <p:sldId id="266" r:id="rId16"/>
    <p:sldId id="267" r:id="rId17"/>
    <p:sldId id="268" r:id="rId18"/>
    <p:sldId id="281" r:id="rId19"/>
    <p:sldId id="282" r:id="rId20"/>
    <p:sldId id="283" r:id="rId21"/>
    <p:sldId id="284" r:id="rId22"/>
    <p:sldId id="278" r:id="rId23"/>
    <p:sldId id="279" r:id="rId24"/>
    <p:sldId id="286" r:id="rId25"/>
    <p:sldId id="287" r:id="rId26"/>
    <p:sldId id="285" r:id="rId27"/>
    <p:sldId id="288" r:id="rId28"/>
    <p:sldId id="289" r:id="rId29"/>
    <p:sldId id="290" r:id="rId30"/>
    <p:sldId id="291" r:id="rId31"/>
    <p:sldId id="292" r:id="rId32"/>
    <p:sldId id="298" r:id="rId33"/>
    <p:sldId id="299" r:id="rId34"/>
    <p:sldId id="295" r:id="rId35"/>
    <p:sldId id="296" r:id="rId36"/>
    <p:sldId id="297" r:id="rId37"/>
    <p:sldId id="301" r:id="rId38"/>
    <p:sldId id="302" r:id="rId39"/>
    <p:sldId id="386" r:id="rId40"/>
    <p:sldId id="387" r:id="rId41"/>
    <p:sldId id="388" r:id="rId42"/>
    <p:sldId id="392" r:id="rId43"/>
    <p:sldId id="393" r:id="rId44"/>
    <p:sldId id="391" r:id="rId45"/>
    <p:sldId id="3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C01E8-0F1A-A34A-A79B-92E2AEBFB1FE}" v="3" dt="2023-06-02T22:43:55.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17" d="100"/>
          <a:sy n="117" d="100"/>
        </p:scale>
        <p:origin x="8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9A3B0-F117-4B60-AA55-2AD9DB6C43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5C54E9E-AF18-4C32-8B70-E8F24EC01FF5}">
      <dgm:prSet/>
      <dgm:spPr/>
      <dgm:t>
        <a:bodyPr/>
        <a:lstStyle/>
        <a:p>
          <a:r>
            <a:rPr lang="en-US" b="1" i="0" baseline="0" dirty="0"/>
            <a:t>Established by Chinese migrants, opium dens in US sprung up in San Francisco's Chinatown during 1840s </a:t>
          </a:r>
          <a:endParaRPr lang="en-US" dirty="0"/>
        </a:p>
      </dgm:t>
    </dgm:pt>
    <dgm:pt modelId="{028DEAE8-2A2D-4BF0-9140-13FAAC79C98F}" type="parTrans" cxnId="{AEFF1337-4381-4001-B906-4C9890C68A91}">
      <dgm:prSet/>
      <dgm:spPr/>
      <dgm:t>
        <a:bodyPr/>
        <a:lstStyle/>
        <a:p>
          <a:endParaRPr lang="en-US"/>
        </a:p>
      </dgm:t>
    </dgm:pt>
    <dgm:pt modelId="{A45F957A-5169-440E-AC46-F76A6B095689}" type="sibTrans" cxnId="{AEFF1337-4381-4001-B906-4C9890C68A91}">
      <dgm:prSet/>
      <dgm:spPr/>
      <dgm:t>
        <a:bodyPr/>
        <a:lstStyle/>
        <a:p>
          <a:endParaRPr lang="en-US"/>
        </a:p>
      </dgm:t>
    </dgm:pt>
    <dgm:pt modelId="{04ECBCA8-A108-46AB-B041-C263F0F1A344}">
      <dgm:prSet/>
      <dgm:spPr/>
      <dgm:t>
        <a:bodyPr/>
        <a:lstStyle/>
        <a:p>
          <a:r>
            <a:rPr lang="en-US" b="1" i="0" baseline="0"/>
            <a:t>In 1840 New Englanders also brought 24,000 pounds of opium into the US, catching the attention of Customs which promptly put a duty fee on the import </a:t>
          </a:r>
          <a:endParaRPr lang="en-US"/>
        </a:p>
      </dgm:t>
    </dgm:pt>
    <dgm:pt modelId="{099DDABA-F410-478B-B5BA-0474C2DAA725}" type="parTrans" cxnId="{B841A74F-6746-45BB-B58F-86E6168ECFBA}">
      <dgm:prSet/>
      <dgm:spPr/>
      <dgm:t>
        <a:bodyPr/>
        <a:lstStyle/>
        <a:p>
          <a:endParaRPr lang="en-US"/>
        </a:p>
      </dgm:t>
    </dgm:pt>
    <dgm:pt modelId="{8E5568DC-DBFF-4E86-AF6E-34A1BD43A1D8}" type="sibTrans" cxnId="{B841A74F-6746-45BB-B58F-86E6168ECFBA}">
      <dgm:prSet/>
      <dgm:spPr/>
      <dgm:t>
        <a:bodyPr/>
        <a:lstStyle/>
        <a:p>
          <a:endParaRPr lang="en-US"/>
        </a:p>
      </dgm:t>
    </dgm:pt>
    <dgm:pt modelId="{D8300A0E-CE33-464D-B335-2AF1E3365430}">
      <dgm:prSet/>
      <dgm:spPr/>
      <dgm:t>
        <a:bodyPr/>
        <a:lstStyle/>
        <a:p>
          <a:r>
            <a:rPr lang="en-US" b="1" i="0" baseline="0"/>
            <a:t>Drug could be bought in five-ounce tins for eight dollars and opium dens had bunks to relax on while smoking</a:t>
          </a:r>
          <a:endParaRPr lang="en-US"/>
        </a:p>
      </dgm:t>
    </dgm:pt>
    <dgm:pt modelId="{8AC8DD35-151F-4050-8332-F6E6A36A054B}" type="parTrans" cxnId="{8D48F97A-F371-49D1-B5B2-FE7C85598B68}">
      <dgm:prSet/>
      <dgm:spPr/>
      <dgm:t>
        <a:bodyPr/>
        <a:lstStyle/>
        <a:p>
          <a:endParaRPr lang="en-US"/>
        </a:p>
      </dgm:t>
    </dgm:pt>
    <dgm:pt modelId="{813701C3-81D3-48AB-AB8F-2BA013878721}" type="sibTrans" cxnId="{8D48F97A-F371-49D1-B5B2-FE7C85598B68}">
      <dgm:prSet/>
      <dgm:spPr/>
      <dgm:t>
        <a:bodyPr/>
        <a:lstStyle/>
        <a:p>
          <a:endParaRPr lang="en-US"/>
        </a:p>
      </dgm:t>
    </dgm:pt>
    <dgm:pt modelId="{54F130FB-B55B-46EF-8B71-CD01894D95A5}">
      <dgm:prSet/>
      <dgm:spPr/>
      <dgm:t>
        <a:bodyPr/>
        <a:lstStyle/>
        <a:p>
          <a:r>
            <a:rPr lang="en-US" b="1" i="0" baseline="0"/>
            <a:t>In 1909 the Smoking Opium Exclusion Act banned the importation of opiates used purely for recreational use</a:t>
          </a:r>
          <a:endParaRPr lang="en-US"/>
        </a:p>
      </dgm:t>
    </dgm:pt>
    <dgm:pt modelId="{8BE0D7F5-832C-4785-8BB4-706C674ACC34}" type="parTrans" cxnId="{75D079AC-484E-40E6-84EF-5C80902C44F1}">
      <dgm:prSet/>
      <dgm:spPr/>
      <dgm:t>
        <a:bodyPr/>
        <a:lstStyle/>
        <a:p>
          <a:endParaRPr lang="en-US"/>
        </a:p>
      </dgm:t>
    </dgm:pt>
    <dgm:pt modelId="{B7B81394-9753-412A-8565-67C9D1886478}" type="sibTrans" cxnId="{75D079AC-484E-40E6-84EF-5C80902C44F1}">
      <dgm:prSet/>
      <dgm:spPr/>
      <dgm:t>
        <a:bodyPr/>
        <a:lstStyle/>
        <a:p>
          <a:endParaRPr lang="en-US"/>
        </a:p>
      </dgm:t>
    </dgm:pt>
    <dgm:pt modelId="{21635B87-9890-4EB4-9F18-E29BFC7EED38}">
      <dgm:prSet/>
      <dgm:spPr/>
      <dgm:t>
        <a:bodyPr/>
        <a:lstStyle/>
        <a:p>
          <a:r>
            <a:rPr lang="en-US" b="1" i="0" baseline="0"/>
            <a:t>Our government feared that white woman were being turned into sex slaves by the Chinese</a:t>
          </a:r>
          <a:br>
            <a:rPr lang="en-US" b="0" i="0" baseline="0"/>
          </a:br>
          <a:endParaRPr lang="en-US"/>
        </a:p>
      </dgm:t>
    </dgm:pt>
    <dgm:pt modelId="{5E182199-0513-46CF-A539-F10AD185DAE5}" type="parTrans" cxnId="{EC6CF2E0-81E8-4F4F-85DB-DB02F5BBD2AD}">
      <dgm:prSet/>
      <dgm:spPr/>
      <dgm:t>
        <a:bodyPr/>
        <a:lstStyle/>
        <a:p>
          <a:endParaRPr lang="en-US"/>
        </a:p>
      </dgm:t>
    </dgm:pt>
    <dgm:pt modelId="{FD7ABA37-CCCE-47CA-936D-E760C79665A8}" type="sibTrans" cxnId="{EC6CF2E0-81E8-4F4F-85DB-DB02F5BBD2AD}">
      <dgm:prSet/>
      <dgm:spPr/>
      <dgm:t>
        <a:bodyPr/>
        <a:lstStyle/>
        <a:p>
          <a:endParaRPr lang="en-US"/>
        </a:p>
      </dgm:t>
    </dgm:pt>
    <dgm:pt modelId="{EEF74232-9DEB-4B9B-8BB7-E3010F2D7742}" type="pres">
      <dgm:prSet presAssocID="{1E79A3B0-F117-4B60-AA55-2AD9DB6C43D5}" presName="vert0" presStyleCnt="0">
        <dgm:presLayoutVars>
          <dgm:dir/>
          <dgm:animOne val="branch"/>
          <dgm:animLvl val="lvl"/>
        </dgm:presLayoutVars>
      </dgm:prSet>
      <dgm:spPr/>
    </dgm:pt>
    <dgm:pt modelId="{BB81EECA-CCA6-4E61-890B-8469BC029E26}" type="pres">
      <dgm:prSet presAssocID="{F5C54E9E-AF18-4C32-8B70-E8F24EC01FF5}" presName="thickLine" presStyleLbl="alignNode1" presStyleIdx="0" presStyleCnt="5"/>
      <dgm:spPr/>
    </dgm:pt>
    <dgm:pt modelId="{6F051EA9-88B2-48FF-89FE-AC421CC8EE87}" type="pres">
      <dgm:prSet presAssocID="{F5C54E9E-AF18-4C32-8B70-E8F24EC01FF5}" presName="horz1" presStyleCnt="0"/>
      <dgm:spPr/>
    </dgm:pt>
    <dgm:pt modelId="{42087C11-B523-4741-BB06-68C7BF37C3DC}" type="pres">
      <dgm:prSet presAssocID="{F5C54E9E-AF18-4C32-8B70-E8F24EC01FF5}" presName="tx1" presStyleLbl="revTx" presStyleIdx="0" presStyleCnt="5"/>
      <dgm:spPr/>
    </dgm:pt>
    <dgm:pt modelId="{15943B37-E9EE-4B00-8B33-9AE65E6BC34A}" type="pres">
      <dgm:prSet presAssocID="{F5C54E9E-AF18-4C32-8B70-E8F24EC01FF5}" presName="vert1" presStyleCnt="0"/>
      <dgm:spPr/>
    </dgm:pt>
    <dgm:pt modelId="{F06AA591-2E88-4934-867A-AD937A04A159}" type="pres">
      <dgm:prSet presAssocID="{04ECBCA8-A108-46AB-B041-C263F0F1A344}" presName="thickLine" presStyleLbl="alignNode1" presStyleIdx="1" presStyleCnt="5"/>
      <dgm:spPr/>
    </dgm:pt>
    <dgm:pt modelId="{8E69F627-CB42-4DDA-BC2C-BA7E178F608D}" type="pres">
      <dgm:prSet presAssocID="{04ECBCA8-A108-46AB-B041-C263F0F1A344}" presName="horz1" presStyleCnt="0"/>
      <dgm:spPr/>
    </dgm:pt>
    <dgm:pt modelId="{DC01B2F4-10AA-4153-8096-51E931B4C0DA}" type="pres">
      <dgm:prSet presAssocID="{04ECBCA8-A108-46AB-B041-C263F0F1A344}" presName="tx1" presStyleLbl="revTx" presStyleIdx="1" presStyleCnt="5"/>
      <dgm:spPr/>
    </dgm:pt>
    <dgm:pt modelId="{9CAB1F7E-1ACE-470E-8960-D57E8CBE2DBB}" type="pres">
      <dgm:prSet presAssocID="{04ECBCA8-A108-46AB-B041-C263F0F1A344}" presName="vert1" presStyleCnt="0"/>
      <dgm:spPr/>
    </dgm:pt>
    <dgm:pt modelId="{8B1D133E-79A5-4138-9D6F-C1E511149258}" type="pres">
      <dgm:prSet presAssocID="{D8300A0E-CE33-464D-B335-2AF1E3365430}" presName="thickLine" presStyleLbl="alignNode1" presStyleIdx="2" presStyleCnt="5"/>
      <dgm:spPr/>
    </dgm:pt>
    <dgm:pt modelId="{F31626EB-6B01-4BF6-8838-1AD8AD20F1A7}" type="pres">
      <dgm:prSet presAssocID="{D8300A0E-CE33-464D-B335-2AF1E3365430}" presName="horz1" presStyleCnt="0"/>
      <dgm:spPr/>
    </dgm:pt>
    <dgm:pt modelId="{3A4033EB-6751-479B-BE48-4F6C964F6EC5}" type="pres">
      <dgm:prSet presAssocID="{D8300A0E-CE33-464D-B335-2AF1E3365430}" presName="tx1" presStyleLbl="revTx" presStyleIdx="2" presStyleCnt="5"/>
      <dgm:spPr/>
    </dgm:pt>
    <dgm:pt modelId="{5497F069-782B-4C32-92A2-058AF448DDF9}" type="pres">
      <dgm:prSet presAssocID="{D8300A0E-CE33-464D-B335-2AF1E3365430}" presName="vert1" presStyleCnt="0"/>
      <dgm:spPr/>
    </dgm:pt>
    <dgm:pt modelId="{9F0A10FD-3628-4258-BF22-19AE5626DD5F}" type="pres">
      <dgm:prSet presAssocID="{54F130FB-B55B-46EF-8B71-CD01894D95A5}" presName="thickLine" presStyleLbl="alignNode1" presStyleIdx="3" presStyleCnt="5"/>
      <dgm:spPr/>
    </dgm:pt>
    <dgm:pt modelId="{3B645362-625E-46C4-BCB5-A6B4838E3711}" type="pres">
      <dgm:prSet presAssocID="{54F130FB-B55B-46EF-8B71-CD01894D95A5}" presName="horz1" presStyleCnt="0"/>
      <dgm:spPr/>
    </dgm:pt>
    <dgm:pt modelId="{ABE48DCF-7C3A-4780-AF55-52A90C1038FF}" type="pres">
      <dgm:prSet presAssocID="{54F130FB-B55B-46EF-8B71-CD01894D95A5}" presName="tx1" presStyleLbl="revTx" presStyleIdx="3" presStyleCnt="5"/>
      <dgm:spPr/>
    </dgm:pt>
    <dgm:pt modelId="{5FDF90D6-9FD7-410A-93B6-FD1AE6E0284A}" type="pres">
      <dgm:prSet presAssocID="{54F130FB-B55B-46EF-8B71-CD01894D95A5}" presName="vert1" presStyleCnt="0"/>
      <dgm:spPr/>
    </dgm:pt>
    <dgm:pt modelId="{EF7961DD-9F66-4D47-B3A2-F899B6021362}" type="pres">
      <dgm:prSet presAssocID="{21635B87-9890-4EB4-9F18-E29BFC7EED38}" presName="thickLine" presStyleLbl="alignNode1" presStyleIdx="4" presStyleCnt="5"/>
      <dgm:spPr/>
    </dgm:pt>
    <dgm:pt modelId="{5EB8F300-7495-4AF4-B9F3-8E1D7BD9456B}" type="pres">
      <dgm:prSet presAssocID="{21635B87-9890-4EB4-9F18-E29BFC7EED38}" presName="horz1" presStyleCnt="0"/>
      <dgm:spPr/>
    </dgm:pt>
    <dgm:pt modelId="{FB1190AD-CC3A-40D6-AD39-A3208D2BED6A}" type="pres">
      <dgm:prSet presAssocID="{21635B87-9890-4EB4-9F18-E29BFC7EED38}" presName="tx1" presStyleLbl="revTx" presStyleIdx="4" presStyleCnt="5"/>
      <dgm:spPr/>
    </dgm:pt>
    <dgm:pt modelId="{69B81604-103F-421E-9BD4-19F8EE63D8BA}" type="pres">
      <dgm:prSet presAssocID="{21635B87-9890-4EB4-9F18-E29BFC7EED38}" presName="vert1" presStyleCnt="0"/>
      <dgm:spPr/>
    </dgm:pt>
  </dgm:ptLst>
  <dgm:cxnLst>
    <dgm:cxn modelId="{AEFF1337-4381-4001-B906-4C9890C68A91}" srcId="{1E79A3B0-F117-4B60-AA55-2AD9DB6C43D5}" destId="{F5C54E9E-AF18-4C32-8B70-E8F24EC01FF5}" srcOrd="0" destOrd="0" parTransId="{028DEAE8-2A2D-4BF0-9140-13FAAC79C98F}" sibTransId="{A45F957A-5169-440E-AC46-F76A6B095689}"/>
    <dgm:cxn modelId="{B841A74F-6746-45BB-B58F-86E6168ECFBA}" srcId="{1E79A3B0-F117-4B60-AA55-2AD9DB6C43D5}" destId="{04ECBCA8-A108-46AB-B041-C263F0F1A344}" srcOrd="1" destOrd="0" parTransId="{099DDABA-F410-478B-B5BA-0474C2DAA725}" sibTransId="{8E5568DC-DBFF-4E86-AF6E-34A1BD43A1D8}"/>
    <dgm:cxn modelId="{8D48F97A-F371-49D1-B5B2-FE7C85598B68}" srcId="{1E79A3B0-F117-4B60-AA55-2AD9DB6C43D5}" destId="{D8300A0E-CE33-464D-B335-2AF1E3365430}" srcOrd="2" destOrd="0" parTransId="{8AC8DD35-151F-4050-8332-F6E6A36A054B}" sibTransId="{813701C3-81D3-48AB-AB8F-2BA013878721}"/>
    <dgm:cxn modelId="{F5851292-5F35-474B-8B00-EF456D44B83F}" type="presOf" srcId="{F5C54E9E-AF18-4C32-8B70-E8F24EC01FF5}" destId="{42087C11-B523-4741-BB06-68C7BF37C3DC}" srcOrd="0" destOrd="0" presId="urn:microsoft.com/office/officeart/2008/layout/LinedList"/>
    <dgm:cxn modelId="{75D079AC-484E-40E6-84EF-5C80902C44F1}" srcId="{1E79A3B0-F117-4B60-AA55-2AD9DB6C43D5}" destId="{54F130FB-B55B-46EF-8B71-CD01894D95A5}" srcOrd="3" destOrd="0" parTransId="{8BE0D7F5-832C-4785-8BB4-706C674ACC34}" sibTransId="{B7B81394-9753-412A-8565-67C9D1886478}"/>
    <dgm:cxn modelId="{07C0CDB9-3EAF-49FF-854D-48BB37864945}" type="presOf" srcId="{D8300A0E-CE33-464D-B335-2AF1E3365430}" destId="{3A4033EB-6751-479B-BE48-4F6C964F6EC5}" srcOrd="0" destOrd="0" presId="urn:microsoft.com/office/officeart/2008/layout/LinedList"/>
    <dgm:cxn modelId="{DE846BDF-1799-4789-B29B-A970C2327C7D}" type="presOf" srcId="{21635B87-9890-4EB4-9F18-E29BFC7EED38}" destId="{FB1190AD-CC3A-40D6-AD39-A3208D2BED6A}" srcOrd="0" destOrd="0" presId="urn:microsoft.com/office/officeart/2008/layout/LinedList"/>
    <dgm:cxn modelId="{EC6CF2E0-81E8-4F4F-85DB-DB02F5BBD2AD}" srcId="{1E79A3B0-F117-4B60-AA55-2AD9DB6C43D5}" destId="{21635B87-9890-4EB4-9F18-E29BFC7EED38}" srcOrd="4" destOrd="0" parTransId="{5E182199-0513-46CF-A539-F10AD185DAE5}" sibTransId="{FD7ABA37-CCCE-47CA-936D-E760C79665A8}"/>
    <dgm:cxn modelId="{AD7038E9-F72A-43DE-AB15-3C35EE6B95F8}" type="presOf" srcId="{54F130FB-B55B-46EF-8B71-CD01894D95A5}" destId="{ABE48DCF-7C3A-4780-AF55-52A90C1038FF}" srcOrd="0" destOrd="0" presId="urn:microsoft.com/office/officeart/2008/layout/LinedList"/>
    <dgm:cxn modelId="{A8911CEC-1D67-4BB9-B5FA-EE30D1F920A7}" type="presOf" srcId="{04ECBCA8-A108-46AB-B041-C263F0F1A344}" destId="{DC01B2F4-10AA-4153-8096-51E931B4C0DA}" srcOrd="0" destOrd="0" presId="urn:microsoft.com/office/officeart/2008/layout/LinedList"/>
    <dgm:cxn modelId="{CDCC62FA-F13E-4F38-AF92-6E2C5D13F88B}" type="presOf" srcId="{1E79A3B0-F117-4B60-AA55-2AD9DB6C43D5}" destId="{EEF74232-9DEB-4B9B-8BB7-E3010F2D7742}" srcOrd="0" destOrd="0" presId="urn:microsoft.com/office/officeart/2008/layout/LinedList"/>
    <dgm:cxn modelId="{4480048A-FFDC-40DF-A2C2-75DBDFFD4F14}" type="presParOf" srcId="{EEF74232-9DEB-4B9B-8BB7-E3010F2D7742}" destId="{BB81EECA-CCA6-4E61-890B-8469BC029E26}" srcOrd="0" destOrd="0" presId="urn:microsoft.com/office/officeart/2008/layout/LinedList"/>
    <dgm:cxn modelId="{60A0BEB6-E123-4574-A7A9-9A473A3F66FF}" type="presParOf" srcId="{EEF74232-9DEB-4B9B-8BB7-E3010F2D7742}" destId="{6F051EA9-88B2-48FF-89FE-AC421CC8EE87}" srcOrd="1" destOrd="0" presId="urn:microsoft.com/office/officeart/2008/layout/LinedList"/>
    <dgm:cxn modelId="{BA1A97A2-B7E1-4BE6-87FC-CA4F78CE87CD}" type="presParOf" srcId="{6F051EA9-88B2-48FF-89FE-AC421CC8EE87}" destId="{42087C11-B523-4741-BB06-68C7BF37C3DC}" srcOrd="0" destOrd="0" presId="urn:microsoft.com/office/officeart/2008/layout/LinedList"/>
    <dgm:cxn modelId="{A6903523-23D0-4E4F-AE81-AA87B297BB5A}" type="presParOf" srcId="{6F051EA9-88B2-48FF-89FE-AC421CC8EE87}" destId="{15943B37-E9EE-4B00-8B33-9AE65E6BC34A}" srcOrd="1" destOrd="0" presId="urn:microsoft.com/office/officeart/2008/layout/LinedList"/>
    <dgm:cxn modelId="{84CCEA95-F1A5-43BA-8D26-B728AED1E6B3}" type="presParOf" srcId="{EEF74232-9DEB-4B9B-8BB7-E3010F2D7742}" destId="{F06AA591-2E88-4934-867A-AD937A04A159}" srcOrd="2" destOrd="0" presId="urn:microsoft.com/office/officeart/2008/layout/LinedList"/>
    <dgm:cxn modelId="{282984CC-5F7C-416D-8932-A7C6B6BAEEBB}" type="presParOf" srcId="{EEF74232-9DEB-4B9B-8BB7-E3010F2D7742}" destId="{8E69F627-CB42-4DDA-BC2C-BA7E178F608D}" srcOrd="3" destOrd="0" presId="urn:microsoft.com/office/officeart/2008/layout/LinedList"/>
    <dgm:cxn modelId="{9E326ACF-12B4-4E7B-B155-B81790786900}" type="presParOf" srcId="{8E69F627-CB42-4DDA-BC2C-BA7E178F608D}" destId="{DC01B2F4-10AA-4153-8096-51E931B4C0DA}" srcOrd="0" destOrd="0" presId="urn:microsoft.com/office/officeart/2008/layout/LinedList"/>
    <dgm:cxn modelId="{3A38FDF1-0ECF-49BD-ACC1-59B0A493FB61}" type="presParOf" srcId="{8E69F627-CB42-4DDA-BC2C-BA7E178F608D}" destId="{9CAB1F7E-1ACE-470E-8960-D57E8CBE2DBB}" srcOrd="1" destOrd="0" presId="urn:microsoft.com/office/officeart/2008/layout/LinedList"/>
    <dgm:cxn modelId="{2343D88A-7977-4F6E-A4A6-6E27A6B9D10E}" type="presParOf" srcId="{EEF74232-9DEB-4B9B-8BB7-E3010F2D7742}" destId="{8B1D133E-79A5-4138-9D6F-C1E511149258}" srcOrd="4" destOrd="0" presId="urn:microsoft.com/office/officeart/2008/layout/LinedList"/>
    <dgm:cxn modelId="{DE814576-9ADD-4C06-AF50-C7CBE2C09D47}" type="presParOf" srcId="{EEF74232-9DEB-4B9B-8BB7-E3010F2D7742}" destId="{F31626EB-6B01-4BF6-8838-1AD8AD20F1A7}" srcOrd="5" destOrd="0" presId="urn:microsoft.com/office/officeart/2008/layout/LinedList"/>
    <dgm:cxn modelId="{9A40A8DF-5714-49E0-BF6B-4CF2DD7A6C4F}" type="presParOf" srcId="{F31626EB-6B01-4BF6-8838-1AD8AD20F1A7}" destId="{3A4033EB-6751-479B-BE48-4F6C964F6EC5}" srcOrd="0" destOrd="0" presId="urn:microsoft.com/office/officeart/2008/layout/LinedList"/>
    <dgm:cxn modelId="{A2661BD0-6A08-4716-9C2B-FB57C0B61A7B}" type="presParOf" srcId="{F31626EB-6B01-4BF6-8838-1AD8AD20F1A7}" destId="{5497F069-782B-4C32-92A2-058AF448DDF9}" srcOrd="1" destOrd="0" presId="urn:microsoft.com/office/officeart/2008/layout/LinedList"/>
    <dgm:cxn modelId="{72DD839B-2657-4833-93CC-5B275BEA3657}" type="presParOf" srcId="{EEF74232-9DEB-4B9B-8BB7-E3010F2D7742}" destId="{9F0A10FD-3628-4258-BF22-19AE5626DD5F}" srcOrd="6" destOrd="0" presId="urn:microsoft.com/office/officeart/2008/layout/LinedList"/>
    <dgm:cxn modelId="{7535A0AA-F603-40E9-9700-EF7209CAFC51}" type="presParOf" srcId="{EEF74232-9DEB-4B9B-8BB7-E3010F2D7742}" destId="{3B645362-625E-46C4-BCB5-A6B4838E3711}" srcOrd="7" destOrd="0" presId="urn:microsoft.com/office/officeart/2008/layout/LinedList"/>
    <dgm:cxn modelId="{4092154F-6BE5-4925-86DC-5B556FB93D8E}" type="presParOf" srcId="{3B645362-625E-46C4-BCB5-A6B4838E3711}" destId="{ABE48DCF-7C3A-4780-AF55-52A90C1038FF}" srcOrd="0" destOrd="0" presId="urn:microsoft.com/office/officeart/2008/layout/LinedList"/>
    <dgm:cxn modelId="{A2FDC487-E430-4D3D-9064-6A8411FA1400}" type="presParOf" srcId="{3B645362-625E-46C4-BCB5-A6B4838E3711}" destId="{5FDF90D6-9FD7-410A-93B6-FD1AE6E0284A}" srcOrd="1" destOrd="0" presId="urn:microsoft.com/office/officeart/2008/layout/LinedList"/>
    <dgm:cxn modelId="{279A83C7-1316-4D3C-AA89-AD45B0C7C30F}" type="presParOf" srcId="{EEF74232-9DEB-4B9B-8BB7-E3010F2D7742}" destId="{EF7961DD-9F66-4D47-B3A2-F899B6021362}" srcOrd="8" destOrd="0" presId="urn:microsoft.com/office/officeart/2008/layout/LinedList"/>
    <dgm:cxn modelId="{0539E786-38D8-4380-9137-7103CA2E094F}" type="presParOf" srcId="{EEF74232-9DEB-4B9B-8BB7-E3010F2D7742}" destId="{5EB8F300-7495-4AF4-B9F3-8E1D7BD9456B}" srcOrd="9" destOrd="0" presId="urn:microsoft.com/office/officeart/2008/layout/LinedList"/>
    <dgm:cxn modelId="{DF31FF9E-316C-4267-8554-92FDF82DAD60}" type="presParOf" srcId="{5EB8F300-7495-4AF4-B9F3-8E1D7BD9456B}" destId="{FB1190AD-CC3A-40D6-AD39-A3208D2BED6A}" srcOrd="0" destOrd="0" presId="urn:microsoft.com/office/officeart/2008/layout/LinedList"/>
    <dgm:cxn modelId="{A57332F8-F3C6-465D-9FF7-B77DF2EEADC5}" type="presParOf" srcId="{5EB8F300-7495-4AF4-B9F3-8E1D7BD9456B}" destId="{69B81604-103F-421E-9BD4-19F8EE63D8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35895-9B6B-4F00-BA73-EC1C7BFAF56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C58109A-795F-40CB-82C9-44955AC88DA7}">
      <dgm:prSet/>
      <dgm:spPr/>
      <dgm:t>
        <a:bodyPr/>
        <a:lstStyle/>
        <a:p>
          <a:r>
            <a:rPr lang="en-US"/>
            <a:t>June 17th, 1971 – Richard Nixon declared THE WAR ON DRUGS</a:t>
          </a:r>
        </a:p>
      </dgm:t>
    </dgm:pt>
    <dgm:pt modelId="{9994C26A-71A0-44F5-AF4E-98247B3CC7F8}" type="parTrans" cxnId="{E257ED44-74C7-47A3-AA13-710B0CE88F93}">
      <dgm:prSet/>
      <dgm:spPr/>
      <dgm:t>
        <a:bodyPr/>
        <a:lstStyle/>
        <a:p>
          <a:endParaRPr lang="en-US"/>
        </a:p>
      </dgm:t>
    </dgm:pt>
    <dgm:pt modelId="{C32D2D0F-A5FE-4F41-B030-F77C52CB4EE6}" type="sibTrans" cxnId="{E257ED44-74C7-47A3-AA13-710B0CE88F93}">
      <dgm:prSet/>
      <dgm:spPr/>
      <dgm:t>
        <a:bodyPr/>
        <a:lstStyle/>
        <a:p>
          <a:endParaRPr lang="en-US"/>
        </a:p>
      </dgm:t>
    </dgm:pt>
    <dgm:pt modelId="{2F1734B3-8138-4D44-9A29-415E47F04D88}">
      <dgm:prSet/>
      <dgm:spPr/>
      <dgm:t>
        <a:bodyPr/>
        <a:lstStyle/>
        <a:p>
          <a:r>
            <a:rPr lang="en-US"/>
            <a:t>Make mistake this was a well intentional design to implement what we now call the New Jim Crow</a:t>
          </a:r>
        </a:p>
      </dgm:t>
    </dgm:pt>
    <dgm:pt modelId="{1C5E78CE-BA2A-4A26-A561-2BA52E1AC30E}" type="parTrans" cxnId="{EF846216-6659-45A8-93D9-D154B9FFC794}">
      <dgm:prSet/>
      <dgm:spPr/>
      <dgm:t>
        <a:bodyPr/>
        <a:lstStyle/>
        <a:p>
          <a:endParaRPr lang="en-US"/>
        </a:p>
      </dgm:t>
    </dgm:pt>
    <dgm:pt modelId="{E3492F77-4FFB-456D-914F-88254C12C56D}" type="sibTrans" cxnId="{EF846216-6659-45A8-93D9-D154B9FFC794}">
      <dgm:prSet/>
      <dgm:spPr/>
      <dgm:t>
        <a:bodyPr/>
        <a:lstStyle/>
        <a:p>
          <a:endParaRPr lang="en-US"/>
        </a:p>
      </dgm:t>
    </dgm:pt>
    <dgm:pt modelId="{7E17739D-9D1F-4476-BE93-771819C99DDD}">
      <dgm:prSet/>
      <dgm:spPr/>
      <dgm:t>
        <a:bodyPr/>
        <a:lstStyle/>
        <a:p>
          <a:r>
            <a:rPr lang="en-US"/>
            <a:t>The architecture and design was formulated long before Nixon he just happened to be the President when it was time. Honestly, could we ask for a better scapegoat?</a:t>
          </a:r>
        </a:p>
      </dgm:t>
    </dgm:pt>
    <dgm:pt modelId="{827466F9-8291-4DD7-B437-FCA5187B180A}" type="parTrans" cxnId="{429829C0-1B98-42E4-BB55-7A8ADAC8E0BE}">
      <dgm:prSet/>
      <dgm:spPr/>
      <dgm:t>
        <a:bodyPr/>
        <a:lstStyle/>
        <a:p>
          <a:endParaRPr lang="en-US"/>
        </a:p>
      </dgm:t>
    </dgm:pt>
    <dgm:pt modelId="{E6BF656E-EDD2-491A-A8B8-ED34D7C7794D}" type="sibTrans" cxnId="{429829C0-1B98-42E4-BB55-7A8ADAC8E0BE}">
      <dgm:prSet/>
      <dgm:spPr/>
      <dgm:t>
        <a:bodyPr/>
        <a:lstStyle/>
        <a:p>
          <a:endParaRPr lang="en-US"/>
        </a:p>
      </dgm:t>
    </dgm:pt>
    <dgm:pt modelId="{C130B112-A0DB-418D-835C-F360893C6945}" type="pres">
      <dgm:prSet presAssocID="{F2335895-9B6B-4F00-BA73-EC1C7BFAF567}" presName="vert0" presStyleCnt="0">
        <dgm:presLayoutVars>
          <dgm:dir/>
          <dgm:animOne val="branch"/>
          <dgm:animLvl val="lvl"/>
        </dgm:presLayoutVars>
      </dgm:prSet>
      <dgm:spPr/>
    </dgm:pt>
    <dgm:pt modelId="{7ED3B34A-56BE-443B-BAF7-91030723F61F}" type="pres">
      <dgm:prSet presAssocID="{FC58109A-795F-40CB-82C9-44955AC88DA7}" presName="thickLine" presStyleLbl="alignNode1" presStyleIdx="0" presStyleCnt="3"/>
      <dgm:spPr/>
    </dgm:pt>
    <dgm:pt modelId="{AB1B2E1D-9B9A-4079-857B-7829F6039D9B}" type="pres">
      <dgm:prSet presAssocID="{FC58109A-795F-40CB-82C9-44955AC88DA7}" presName="horz1" presStyleCnt="0"/>
      <dgm:spPr/>
    </dgm:pt>
    <dgm:pt modelId="{7929BD74-E188-4CEA-97A9-41F4ACDF8B73}" type="pres">
      <dgm:prSet presAssocID="{FC58109A-795F-40CB-82C9-44955AC88DA7}" presName="tx1" presStyleLbl="revTx" presStyleIdx="0" presStyleCnt="3"/>
      <dgm:spPr/>
    </dgm:pt>
    <dgm:pt modelId="{EA314869-D12B-46FD-B40E-3F65F17A0EF4}" type="pres">
      <dgm:prSet presAssocID="{FC58109A-795F-40CB-82C9-44955AC88DA7}" presName="vert1" presStyleCnt="0"/>
      <dgm:spPr/>
    </dgm:pt>
    <dgm:pt modelId="{C78618F4-3351-46C5-AA49-31A2A8F3B751}" type="pres">
      <dgm:prSet presAssocID="{2F1734B3-8138-4D44-9A29-415E47F04D88}" presName="thickLine" presStyleLbl="alignNode1" presStyleIdx="1" presStyleCnt="3"/>
      <dgm:spPr/>
    </dgm:pt>
    <dgm:pt modelId="{8B1F8853-1EC4-415A-B164-3AE6BA5F251E}" type="pres">
      <dgm:prSet presAssocID="{2F1734B3-8138-4D44-9A29-415E47F04D88}" presName="horz1" presStyleCnt="0"/>
      <dgm:spPr/>
    </dgm:pt>
    <dgm:pt modelId="{F8A50E64-3818-4F89-AB18-B7C288BA8DC1}" type="pres">
      <dgm:prSet presAssocID="{2F1734B3-8138-4D44-9A29-415E47F04D88}" presName="tx1" presStyleLbl="revTx" presStyleIdx="1" presStyleCnt="3"/>
      <dgm:spPr/>
    </dgm:pt>
    <dgm:pt modelId="{D1B408FE-29DE-48BC-A572-87BE5C040B38}" type="pres">
      <dgm:prSet presAssocID="{2F1734B3-8138-4D44-9A29-415E47F04D88}" presName="vert1" presStyleCnt="0"/>
      <dgm:spPr/>
    </dgm:pt>
    <dgm:pt modelId="{3A16FFCC-9DD3-42A7-B7BB-18AE45D58E04}" type="pres">
      <dgm:prSet presAssocID="{7E17739D-9D1F-4476-BE93-771819C99DDD}" presName="thickLine" presStyleLbl="alignNode1" presStyleIdx="2" presStyleCnt="3"/>
      <dgm:spPr/>
    </dgm:pt>
    <dgm:pt modelId="{1CA74BEC-906D-4022-A808-C082AF0A265D}" type="pres">
      <dgm:prSet presAssocID="{7E17739D-9D1F-4476-BE93-771819C99DDD}" presName="horz1" presStyleCnt="0"/>
      <dgm:spPr/>
    </dgm:pt>
    <dgm:pt modelId="{6747856B-2D93-45CB-955F-559004B46772}" type="pres">
      <dgm:prSet presAssocID="{7E17739D-9D1F-4476-BE93-771819C99DDD}" presName="tx1" presStyleLbl="revTx" presStyleIdx="2" presStyleCnt="3"/>
      <dgm:spPr/>
    </dgm:pt>
    <dgm:pt modelId="{173B4088-47ED-42B8-8657-F0760D1B3F33}" type="pres">
      <dgm:prSet presAssocID="{7E17739D-9D1F-4476-BE93-771819C99DDD}" presName="vert1" presStyleCnt="0"/>
      <dgm:spPr/>
    </dgm:pt>
  </dgm:ptLst>
  <dgm:cxnLst>
    <dgm:cxn modelId="{EF846216-6659-45A8-93D9-D154B9FFC794}" srcId="{F2335895-9B6B-4F00-BA73-EC1C7BFAF567}" destId="{2F1734B3-8138-4D44-9A29-415E47F04D88}" srcOrd="1" destOrd="0" parTransId="{1C5E78CE-BA2A-4A26-A561-2BA52E1AC30E}" sibTransId="{E3492F77-4FFB-456D-914F-88254C12C56D}"/>
    <dgm:cxn modelId="{E257ED44-74C7-47A3-AA13-710B0CE88F93}" srcId="{F2335895-9B6B-4F00-BA73-EC1C7BFAF567}" destId="{FC58109A-795F-40CB-82C9-44955AC88DA7}" srcOrd="0" destOrd="0" parTransId="{9994C26A-71A0-44F5-AF4E-98247B3CC7F8}" sibTransId="{C32D2D0F-A5FE-4F41-B030-F77C52CB4EE6}"/>
    <dgm:cxn modelId="{F6DA818A-3BD0-41AC-860B-DE399271B5FB}" type="presOf" srcId="{7E17739D-9D1F-4476-BE93-771819C99DDD}" destId="{6747856B-2D93-45CB-955F-559004B46772}" srcOrd="0" destOrd="0" presId="urn:microsoft.com/office/officeart/2008/layout/LinedList"/>
    <dgm:cxn modelId="{31D895B5-9EBC-4C11-8A80-6A72CC266FB1}" type="presOf" srcId="{F2335895-9B6B-4F00-BA73-EC1C7BFAF567}" destId="{C130B112-A0DB-418D-835C-F360893C6945}" srcOrd="0" destOrd="0" presId="urn:microsoft.com/office/officeart/2008/layout/LinedList"/>
    <dgm:cxn modelId="{429829C0-1B98-42E4-BB55-7A8ADAC8E0BE}" srcId="{F2335895-9B6B-4F00-BA73-EC1C7BFAF567}" destId="{7E17739D-9D1F-4476-BE93-771819C99DDD}" srcOrd="2" destOrd="0" parTransId="{827466F9-8291-4DD7-B437-FCA5187B180A}" sibTransId="{E6BF656E-EDD2-491A-A8B8-ED34D7C7794D}"/>
    <dgm:cxn modelId="{5A2965D9-BAD0-42BF-9CA2-E4A07030DB30}" type="presOf" srcId="{FC58109A-795F-40CB-82C9-44955AC88DA7}" destId="{7929BD74-E188-4CEA-97A9-41F4ACDF8B73}" srcOrd="0" destOrd="0" presId="urn:microsoft.com/office/officeart/2008/layout/LinedList"/>
    <dgm:cxn modelId="{8010E6F5-AADC-4295-AFB6-3FE8E11BAA69}" type="presOf" srcId="{2F1734B3-8138-4D44-9A29-415E47F04D88}" destId="{F8A50E64-3818-4F89-AB18-B7C288BA8DC1}" srcOrd="0" destOrd="0" presId="urn:microsoft.com/office/officeart/2008/layout/LinedList"/>
    <dgm:cxn modelId="{218856DA-A98A-4177-BF89-5E291B9B5E98}" type="presParOf" srcId="{C130B112-A0DB-418D-835C-F360893C6945}" destId="{7ED3B34A-56BE-443B-BAF7-91030723F61F}" srcOrd="0" destOrd="0" presId="urn:microsoft.com/office/officeart/2008/layout/LinedList"/>
    <dgm:cxn modelId="{9813EB06-EFA6-43C4-9E9C-B323D373BC2D}" type="presParOf" srcId="{C130B112-A0DB-418D-835C-F360893C6945}" destId="{AB1B2E1D-9B9A-4079-857B-7829F6039D9B}" srcOrd="1" destOrd="0" presId="urn:microsoft.com/office/officeart/2008/layout/LinedList"/>
    <dgm:cxn modelId="{33A0903D-0D66-4A08-9BC4-27FA1B858801}" type="presParOf" srcId="{AB1B2E1D-9B9A-4079-857B-7829F6039D9B}" destId="{7929BD74-E188-4CEA-97A9-41F4ACDF8B73}" srcOrd="0" destOrd="0" presId="urn:microsoft.com/office/officeart/2008/layout/LinedList"/>
    <dgm:cxn modelId="{A94F76CF-71B5-455A-AA58-E306A782F13A}" type="presParOf" srcId="{AB1B2E1D-9B9A-4079-857B-7829F6039D9B}" destId="{EA314869-D12B-46FD-B40E-3F65F17A0EF4}" srcOrd="1" destOrd="0" presId="urn:microsoft.com/office/officeart/2008/layout/LinedList"/>
    <dgm:cxn modelId="{7AC3504F-CE97-42E6-B84A-3D4DB25B7176}" type="presParOf" srcId="{C130B112-A0DB-418D-835C-F360893C6945}" destId="{C78618F4-3351-46C5-AA49-31A2A8F3B751}" srcOrd="2" destOrd="0" presId="urn:microsoft.com/office/officeart/2008/layout/LinedList"/>
    <dgm:cxn modelId="{D23A4553-E773-4A39-B9F5-97261B371AF2}" type="presParOf" srcId="{C130B112-A0DB-418D-835C-F360893C6945}" destId="{8B1F8853-1EC4-415A-B164-3AE6BA5F251E}" srcOrd="3" destOrd="0" presId="urn:microsoft.com/office/officeart/2008/layout/LinedList"/>
    <dgm:cxn modelId="{72D70E59-4C65-4751-AEE5-B92CCF971D97}" type="presParOf" srcId="{8B1F8853-1EC4-415A-B164-3AE6BA5F251E}" destId="{F8A50E64-3818-4F89-AB18-B7C288BA8DC1}" srcOrd="0" destOrd="0" presId="urn:microsoft.com/office/officeart/2008/layout/LinedList"/>
    <dgm:cxn modelId="{6AEBF420-1DC6-4D42-8FEF-7E0A37850036}" type="presParOf" srcId="{8B1F8853-1EC4-415A-B164-3AE6BA5F251E}" destId="{D1B408FE-29DE-48BC-A572-87BE5C040B38}" srcOrd="1" destOrd="0" presId="urn:microsoft.com/office/officeart/2008/layout/LinedList"/>
    <dgm:cxn modelId="{96E03D87-A925-40F6-A4C5-75C56BE9E4CF}" type="presParOf" srcId="{C130B112-A0DB-418D-835C-F360893C6945}" destId="{3A16FFCC-9DD3-42A7-B7BB-18AE45D58E04}" srcOrd="4" destOrd="0" presId="urn:microsoft.com/office/officeart/2008/layout/LinedList"/>
    <dgm:cxn modelId="{8D03967E-FF50-4438-8D26-BF4030B510DC}" type="presParOf" srcId="{C130B112-A0DB-418D-835C-F360893C6945}" destId="{1CA74BEC-906D-4022-A808-C082AF0A265D}" srcOrd="5" destOrd="0" presId="urn:microsoft.com/office/officeart/2008/layout/LinedList"/>
    <dgm:cxn modelId="{110503B5-86C0-4749-B0A7-63603C0FD0F7}" type="presParOf" srcId="{1CA74BEC-906D-4022-A808-C082AF0A265D}" destId="{6747856B-2D93-45CB-955F-559004B46772}" srcOrd="0" destOrd="0" presId="urn:microsoft.com/office/officeart/2008/layout/LinedList"/>
    <dgm:cxn modelId="{8D114FD0-E1FF-4D1C-897A-1C0DBFC5757A}" type="presParOf" srcId="{1CA74BEC-906D-4022-A808-C082AF0A265D}" destId="{173B4088-47ED-42B8-8657-F0760D1B3F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10912-AB36-4DE6-86A1-DB3779D1C382}"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7179C49A-5107-4F43-BD8E-A73E55257D4B}">
      <dgm:prSet/>
      <dgm:spPr/>
      <dgm:t>
        <a:bodyPr/>
        <a:lstStyle/>
        <a:p>
          <a:r>
            <a:rPr lang="en-US"/>
            <a:t>Freeway Rick Ross</a:t>
          </a:r>
        </a:p>
      </dgm:t>
    </dgm:pt>
    <dgm:pt modelId="{5E099EAA-6F39-4A62-8236-A2EBD5D34A48}" type="parTrans" cxnId="{E5C92A95-8673-486D-B464-9329D9E7F162}">
      <dgm:prSet/>
      <dgm:spPr/>
      <dgm:t>
        <a:bodyPr/>
        <a:lstStyle/>
        <a:p>
          <a:endParaRPr lang="en-US"/>
        </a:p>
      </dgm:t>
    </dgm:pt>
    <dgm:pt modelId="{1A758DAE-F750-47F6-A3F5-B83CDB510607}" type="sibTrans" cxnId="{E5C92A95-8673-486D-B464-9329D9E7F162}">
      <dgm:prSet/>
      <dgm:spPr/>
      <dgm:t>
        <a:bodyPr/>
        <a:lstStyle/>
        <a:p>
          <a:endParaRPr lang="en-US"/>
        </a:p>
      </dgm:t>
    </dgm:pt>
    <dgm:pt modelId="{D312A190-BB6C-44B6-BD6E-1643ADAC2218}">
      <dgm:prSet/>
      <dgm:spPr/>
      <dgm:t>
        <a:bodyPr/>
        <a:lstStyle/>
        <a:p>
          <a:r>
            <a:rPr lang="en-US"/>
            <a:t>Iran Contras</a:t>
          </a:r>
        </a:p>
      </dgm:t>
    </dgm:pt>
    <dgm:pt modelId="{81C6C8CC-6BA4-43E8-8F23-A03EDA0BD978}" type="parTrans" cxnId="{ADF1EC6A-DB79-421C-B77F-F346FE9CE117}">
      <dgm:prSet/>
      <dgm:spPr/>
      <dgm:t>
        <a:bodyPr/>
        <a:lstStyle/>
        <a:p>
          <a:endParaRPr lang="en-US"/>
        </a:p>
      </dgm:t>
    </dgm:pt>
    <dgm:pt modelId="{E8B84194-DE7B-4894-A794-8AC7337EC6AC}" type="sibTrans" cxnId="{ADF1EC6A-DB79-421C-B77F-F346FE9CE117}">
      <dgm:prSet/>
      <dgm:spPr/>
      <dgm:t>
        <a:bodyPr/>
        <a:lstStyle/>
        <a:p>
          <a:endParaRPr lang="en-US"/>
        </a:p>
      </dgm:t>
    </dgm:pt>
    <dgm:pt modelId="{94A76B1A-1A6C-4284-9BAA-3D51C16BE323}">
      <dgm:prSet/>
      <dgm:spPr/>
      <dgm:t>
        <a:bodyPr/>
        <a:lstStyle/>
        <a:p>
          <a:r>
            <a:rPr lang="en-US"/>
            <a:t>Dark Alliance</a:t>
          </a:r>
        </a:p>
      </dgm:t>
    </dgm:pt>
    <dgm:pt modelId="{B6221645-89EE-44BE-8134-3D1D389008D7}" type="parTrans" cxnId="{63C42EEC-E0E3-4691-BDE6-441A9D93A390}">
      <dgm:prSet/>
      <dgm:spPr/>
      <dgm:t>
        <a:bodyPr/>
        <a:lstStyle/>
        <a:p>
          <a:endParaRPr lang="en-US"/>
        </a:p>
      </dgm:t>
    </dgm:pt>
    <dgm:pt modelId="{AEEEB393-17E2-4E7F-B5E2-79AB47E22735}" type="sibTrans" cxnId="{63C42EEC-E0E3-4691-BDE6-441A9D93A390}">
      <dgm:prSet/>
      <dgm:spPr/>
      <dgm:t>
        <a:bodyPr/>
        <a:lstStyle/>
        <a:p>
          <a:endParaRPr lang="en-US"/>
        </a:p>
      </dgm:t>
    </dgm:pt>
    <dgm:pt modelId="{33A7828A-C454-4261-A95A-D0ED9B2B307C}">
      <dgm:prSet/>
      <dgm:spPr/>
      <dgm:t>
        <a:bodyPr/>
        <a:lstStyle/>
        <a:p>
          <a:r>
            <a:rPr lang="en-US"/>
            <a:t>Anti-Drug Abuse Act of 1986 (100 -1 disparity between crack and powder of cocaine)</a:t>
          </a:r>
        </a:p>
      </dgm:t>
    </dgm:pt>
    <dgm:pt modelId="{34B6CA81-4FF8-49FD-88D3-3CFD466818B1}" type="parTrans" cxnId="{AF8F79B3-300C-46D6-9DA5-61E69DA32DB2}">
      <dgm:prSet/>
      <dgm:spPr/>
      <dgm:t>
        <a:bodyPr/>
        <a:lstStyle/>
        <a:p>
          <a:endParaRPr lang="en-US"/>
        </a:p>
      </dgm:t>
    </dgm:pt>
    <dgm:pt modelId="{ED5E35E7-2E02-4EDD-9BF4-DBF99B6EF809}" type="sibTrans" cxnId="{AF8F79B3-300C-46D6-9DA5-61E69DA32DB2}">
      <dgm:prSet/>
      <dgm:spPr/>
      <dgm:t>
        <a:bodyPr/>
        <a:lstStyle/>
        <a:p>
          <a:endParaRPr lang="en-US"/>
        </a:p>
      </dgm:t>
    </dgm:pt>
    <dgm:pt modelId="{5BE57830-4B77-40A2-97AE-CECAFD42BEF3}">
      <dgm:prSet/>
      <dgm:spPr/>
      <dgm:t>
        <a:bodyPr/>
        <a:lstStyle/>
        <a:p>
          <a:endParaRPr lang="en-US" dirty="0"/>
        </a:p>
      </dgm:t>
    </dgm:pt>
    <dgm:pt modelId="{91D903D4-9E5A-4C8C-8394-BDA86C51DE7C}" type="parTrans" cxnId="{0EFB3FB0-810C-4B31-AC47-00C245918439}">
      <dgm:prSet/>
      <dgm:spPr/>
      <dgm:t>
        <a:bodyPr/>
        <a:lstStyle/>
        <a:p>
          <a:endParaRPr lang="en-US"/>
        </a:p>
      </dgm:t>
    </dgm:pt>
    <dgm:pt modelId="{811DEE41-0151-4856-966E-F0789EE98A48}" type="sibTrans" cxnId="{0EFB3FB0-810C-4B31-AC47-00C245918439}">
      <dgm:prSet/>
      <dgm:spPr/>
      <dgm:t>
        <a:bodyPr/>
        <a:lstStyle/>
        <a:p>
          <a:endParaRPr lang="en-US"/>
        </a:p>
      </dgm:t>
    </dgm:pt>
    <dgm:pt modelId="{8D19097D-1232-4855-AF7A-2C450EB64F39}" type="pres">
      <dgm:prSet presAssocID="{40310912-AB36-4DE6-86A1-DB3779D1C382}" presName="vert0" presStyleCnt="0">
        <dgm:presLayoutVars>
          <dgm:dir/>
          <dgm:animOne val="branch"/>
          <dgm:animLvl val="lvl"/>
        </dgm:presLayoutVars>
      </dgm:prSet>
      <dgm:spPr/>
    </dgm:pt>
    <dgm:pt modelId="{AC1BB9E1-C618-4F75-870F-4F538768B00E}" type="pres">
      <dgm:prSet presAssocID="{7179C49A-5107-4F43-BD8E-A73E55257D4B}" presName="thickLine" presStyleLbl="alignNode1" presStyleIdx="0" presStyleCnt="5"/>
      <dgm:spPr/>
    </dgm:pt>
    <dgm:pt modelId="{52D4348F-1C43-48C1-8DBE-F5B411F6061F}" type="pres">
      <dgm:prSet presAssocID="{7179C49A-5107-4F43-BD8E-A73E55257D4B}" presName="horz1" presStyleCnt="0"/>
      <dgm:spPr/>
    </dgm:pt>
    <dgm:pt modelId="{28C74C02-7ED3-44C0-8119-663C85184447}" type="pres">
      <dgm:prSet presAssocID="{7179C49A-5107-4F43-BD8E-A73E55257D4B}" presName="tx1" presStyleLbl="revTx" presStyleIdx="0" presStyleCnt="5"/>
      <dgm:spPr/>
    </dgm:pt>
    <dgm:pt modelId="{6107FE82-8961-4F8A-8B13-4EECD393663C}" type="pres">
      <dgm:prSet presAssocID="{7179C49A-5107-4F43-BD8E-A73E55257D4B}" presName="vert1" presStyleCnt="0"/>
      <dgm:spPr/>
    </dgm:pt>
    <dgm:pt modelId="{5E187A79-0187-4125-94EF-FB44FC3487B7}" type="pres">
      <dgm:prSet presAssocID="{D312A190-BB6C-44B6-BD6E-1643ADAC2218}" presName="thickLine" presStyleLbl="alignNode1" presStyleIdx="1" presStyleCnt="5"/>
      <dgm:spPr/>
    </dgm:pt>
    <dgm:pt modelId="{67E6CD04-68AC-4173-928B-2D5E1E670E1F}" type="pres">
      <dgm:prSet presAssocID="{D312A190-BB6C-44B6-BD6E-1643ADAC2218}" presName="horz1" presStyleCnt="0"/>
      <dgm:spPr/>
    </dgm:pt>
    <dgm:pt modelId="{BA7E4D0C-74D5-4248-A549-EC18FA9EF41C}" type="pres">
      <dgm:prSet presAssocID="{D312A190-BB6C-44B6-BD6E-1643ADAC2218}" presName="tx1" presStyleLbl="revTx" presStyleIdx="1" presStyleCnt="5"/>
      <dgm:spPr/>
    </dgm:pt>
    <dgm:pt modelId="{E5DDE4DD-EFD9-41D7-BFBC-59E741E07035}" type="pres">
      <dgm:prSet presAssocID="{D312A190-BB6C-44B6-BD6E-1643ADAC2218}" presName="vert1" presStyleCnt="0"/>
      <dgm:spPr/>
    </dgm:pt>
    <dgm:pt modelId="{1D57BD60-57A8-444F-8CDA-C59E18F85CAE}" type="pres">
      <dgm:prSet presAssocID="{94A76B1A-1A6C-4284-9BAA-3D51C16BE323}" presName="thickLine" presStyleLbl="alignNode1" presStyleIdx="2" presStyleCnt="5"/>
      <dgm:spPr/>
    </dgm:pt>
    <dgm:pt modelId="{3B316A3C-E178-49EB-9132-6ADBD4F68667}" type="pres">
      <dgm:prSet presAssocID="{94A76B1A-1A6C-4284-9BAA-3D51C16BE323}" presName="horz1" presStyleCnt="0"/>
      <dgm:spPr/>
    </dgm:pt>
    <dgm:pt modelId="{64BF7A21-14E6-44F8-A3A8-AF80C0B61A6A}" type="pres">
      <dgm:prSet presAssocID="{94A76B1A-1A6C-4284-9BAA-3D51C16BE323}" presName="tx1" presStyleLbl="revTx" presStyleIdx="2" presStyleCnt="5"/>
      <dgm:spPr/>
    </dgm:pt>
    <dgm:pt modelId="{A771B764-0C4E-4A7D-9855-2E9418865792}" type="pres">
      <dgm:prSet presAssocID="{94A76B1A-1A6C-4284-9BAA-3D51C16BE323}" presName="vert1" presStyleCnt="0"/>
      <dgm:spPr/>
    </dgm:pt>
    <dgm:pt modelId="{1EF60BAD-9299-407F-B2B6-A08EB3B5C1BC}" type="pres">
      <dgm:prSet presAssocID="{33A7828A-C454-4261-A95A-D0ED9B2B307C}" presName="thickLine" presStyleLbl="alignNode1" presStyleIdx="3" presStyleCnt="5"/>
      <dgm:spPr/>
    </dgm:pt>
    <dgm:pt modelId="{369BFE89-425D-4878-85B4-9A974B94F274}" type="pres">
      <dgm:prSet presAssocID="{33A7828A-C454-4261-A95A-D0ED9B2B307C}" presName="horz1" presStyleCnt="0"/>
      <dgm:spPr/>
    </dgm:pt>
    <dgm:pt modelId="{C4471821-E7F7-40BA-AB18-A21E527CA925}" type="pres">
      <dgm:prSet presAssocID="{33A7828A-C454-4261-A95A-D0ED9B2B307C}" presName="tx1" presStyleLbl="revTx" presStyleIdx="3" presStyleCnt="5"/>
      <dgm:spPr/>
    </dgm:pt>
    <dgm:pt modelId="{5C776F45-31E4-44DD-B003-28A72C9F8AA9}" type="pres">
      <dgm:prSet presAssocID="{33A7828A-C454-4261-A95A-D0ED9B2B307C}" presName="vert1" presStyleCnt="0"/>
      <dgm:spPr/>
    </dgm:pt>
    <dgm:pt modelId="{13B9A2EF-54FD-4A78-B4DA-0C4DCCB29B8C}" type="pres">
      <dgm:prSet presAssocID="{5BE57830-4B77-40A2-97AE-CECAFD42BEF3}" presName="thickLine" presStyleLbl="alignNode1" presStyleIdx="4" presStyleCnt="5"/>
      <dgm:spPr/>
    </dgm:pt>
    <dgm:pt modelId="{2339BBF2-DD7C-4F05-A197-2EB1818A3FB0}" type="pres">
      <dgm:prSet presAssocID="{5BE57830-4B77-40A2-97AE-CECAFD42BEF3}" presName="horz1" presStyleCnt="0"/>
      <dgm:spPr/>
    </dgm:pt>
    <dgm:pt modelId="{C702BA13-5381-495A-BC46-0B02DE845423}" type="pres">
      <dgm:prSet presAssocID="{5BE57830-4B77-40A2-97AE-CECAFD42BEF3}" presName="tx1" presStyleLbl="revTx" presStyleIdx="4" presStyleCnt="5"/>
      <dgm:spPr/>
    </dgm:pt>
    <dgm:pt modelId="{618FBEE7-520B-4CF7-ABB7-49F8075A430B}" type="pres">
      <dgm:prSet presAssocID="{5BE57830-4B77-40A2-97AE-CECAFD42BEF3}" presName="vert1" presStyleCnt="0"/>
      <dgm:spPr/>
    </dgm:pt>
  </dgm:ptLst>
  <dgm:cxnLst>
    <dgm:cxn modelId="{6DB4650F-ED35-432D-A5EF-4E22A8B8CD17}" type="presOf" srcId="{40310912-AB36-4DE6-86A1-DB3779D1C382}" destId="{8D19097D-1232-4855-AF7A-2C450EB64F39}" srcOrd="0" destOrd="0" presId="urn:microsoft.com/office/officeart/2008/layout/LinedList"/>
    <dgm:cxn modelId="{99569935-1E59-4BD0-BADD-0E1EC534F78F}" type="presOf" srcId="{33A7828A-C454-4261-A95A-D0ED9B2B307C}" destId="{C4471821-E7F7-40BA-AB18-A21E527CA925}" srcOrd="0" destOrd="0" presId="urn:microsoft.com/office/officeart/2008/layout/LinedList"/>
    <dgm:cxn modelId="{ADF1EC6A-DB79-421C-B77F-F346FE9CE117}" srcId="{40310912-AB36-4DE6-86A1-DB3779D1C382}" destId="{D312A190-BB6C-44B6-BD6E-1643ADAC2218}" srcOrd="1" destOrd="0" parTransId="{81C6C8CC-6BA4-43E8-8F23-A03EDA0BD978}" sibTransId="{E8B84194-DE7B-4894-A794-8AC7337EC6AC}"/>
    <dgm:cxn modelId="{E5C92A95-8673-486D-B464-9329D9E7F162}" srcId="{40310912-AB36-4DE6-86A1-DB3779D1C382}" destId="{7179C49A-5107-4F43-BD8E-A73E55257D4B}" srcOrd="0" destOrd="0" parTransId="{5E099EAA-6F39-4A62-8236-A2EBD5D34A48}" sibTransId="{1A758DAE-F750-47F6-A3F5-B83CDB510607}"/>
    <dgm:cxn modelId="{30A0409F-0DDF-4FFC-95B2-7033D8ED5D5B}" type="presOf" srcId="{94A76B1A-1A6C-4284-9BAA-3D51C16BE323}" destId="{64BF7A21-14E6-44F8-A3A8-AF80C0B61A6A}" srcOrd="0" destOrd="0" presId="urn:microsoft.com/office/officeart/2008/layout/LinedList"/>
    <dgm:cxn modelId="{DAE1DBA7-67D3-4043-B2A6-9EE119D5CC1C}" type="presOf" srcId="{7179C49A-5107-4F43-BD8E-A73E55257D4B}" destId="{28C74C02-7ED3-44C0-8119-663C85184447}" srcOrd="0" destOrd="0" presId="urn:microsoft.com/office/officeart/2008/layout/LinedList"/>
    <dgm:cxn modelId="{0EFB3FB0-810C-4B31-AC47-00C245918439}" srcId="{40310912-AB36-4DE6-86A1-DB3779D1C382}" destId="{5BE57830-4B77-40A2-97AE-CECAFD42BEF3}" srcOrd="4" destOrd="0" parTransId="{91D903D4-9E5A-4C8C-8394-BDA86C51DE7C}" sibTransId="{811DEE41-0151-4856-966E-F0789EE98A48}"/>
    <dgm:cxn modelId="{AF8F79B3-300C-46D6-9DA5-61E69DA32DB2}" srcId="{40310912-AB36-4DE6-86A1-DB3779D1C382}" destId="{33A7828A-C454-4261-A95A-D0ED9B2B307C}" srcOrd="3" destOrd="0" parTransId="{34B6CA81-4FF8-49FD-88D3-3CFD466818B1}" sibTransId="{ED5E35E7-2E02-4EDD-9BF4-DBF99B6EF809}"/>
    <dgm:cxn modelId="{F04BACC9-1AFC-4FF9-8B28-6BACE61D371C}" type="presOf" srcId="{D312A190-BB6C-44B6-BD6E-1643ADAC2218}" destId="{BA7E4D0C-74D5-4248-A549-EC18FA9EF41C}" srcOrd="0" destOrd="0" presId="urn:microsoft.com/office/officeart/2008/layout/LinedList"/>
    <dgm:cxn modelId="{59170CDF-DD3E-4CE7-9268-46AE8214B66C}" type="presOf" srcId="{5BE57830-4B77-40A2-97AE-CECAFD42BEF3}" destId="{C702BA13-5381-495A-BC46-0B02DE845423}" srcOrd="0" destOrd="0" presId="urn:microsoft.com/office/officeart/2008/layout/LinedList"/>
    <dgm:cxn modelId="{63C42EEC-E0E3-4691-BDE6-441A9D93A390}" srcId="{40310912-AB36-4DE6-86A1-DB3779D1C382}" destId="{94A76B1A-1A6C-4284-9BAA-3D51C16BE323}" srcOrd="2" destOrd="0" parTransId="{B6221645-89EE-44BE-8134-3D1D389008D7}" sibTransId="{AEEEB393-17E2-4E7F-B5E2-79AB47E22735}"/>
    <dgm:cxn modelId="{7A2DFDF4-FFE0-41C2-B3B8-5B38C31BF20E}" type="presParOf" srcId="{8D19097D-1232-4855-AF7A-2C450EB64F39}" destId="{AC1BB9E1-C618-4F75-870F-4F538768B00E}" srcOrd="0" destOrd="0" presId="urn:microsoft.com/office/officeart/2008/layout/LinedList"/>
    <dgm:cxn modelId="{137EB326-B182-45E9-A6FF-84F6E5F0EDF4}" type="presParOf" srcId="{8D19097D-1232-4855-AF7A-2C450EB64F39}" destId="{52D4348F-1C43-48C1-8DBE-F5B411F6061F}" srcOrd="1" destOrd="0" presId="urn:microsoft.com/office/officeart/2008/layout/LinedList"/>
    <dgm:cxn modelId="{12A1F733-7B33-4F1E-A989-EC312F4C0403}" type="presParOf" srcId="{52D4348F-1C43-48C1-8DBE-F5B411F6061F}" destId="{28C74C02-7ED3-44C0-8119-663C85184447}" srcOrd="0" destOrd="0" presId="urn:microsoft.com/office/officeart/2008/layout/LinedList"/>
    <dgm:cxn modelId="{DE221677-7E92-47D0-BB85-4E201CE41640}" type="presParOf" srcId="{52D4348F-1C43-48C1-8DBE-F5B411F6061F}" destId="{6107FE82-8961-4F8A-8B13-4EECD393663C}" srcOrd="1" destOrd="0" presId="urn:microsoft.com/office/officeart/2008/layout/LinedList"/>
    <dgm:cxn modelId="{6760E01D-42C0-448D-B8FB-C045283A8120}" type="presParOf" srcId="{8D19097D-1232-4855-AF7A-2C450EB64F39}" destId="{5E187A79-0187-4125-94EF-FB44FC3487B7}" srcOrd="2" destOrd="0" presId="urn:microsoft.com/office/officeart/2008/layout/LinedList"/>
    <dgm:cxn modelId="{34135EB9-16C8-4AA0-B2B1-835292F03218}" type="presParOf" srcId="{8D19097D-1232-4855-AF7A-2C450EB64F39}" destId="{67E6CD04-68AC-4173-928B-2D5E1E670E1F}" srcOrd="3" destOrd="0" presId="urn:microsoft.com/office/officeart/2008/layout/LinedList"/>
    <dgm:cxn modelId="{F29D7DFE-421E-455D-97BA-E85F1B01BF8B}" type="presParOf" srcId="{67E6CD04-68AC-4173-928B-2D5E1E670E1F}" destId="{BA7E4D0C-74D5-4248-A549-EC18FA9EF41C}" srcOrd="0" destOrd="0" presId="urn:microsoft.com/office/officeart/2008/layout/LinedList"/>
    <dgm:cxn modelId="{11F3E6EE-25D4-4282-B4F0-5794B0E3DB4B}" type="presParOf" srcId="{67E6CD04-68AC-4173-928B-2D5E1E670E1F}" destId="{E5DDE4DD-EFD9-41D7-BFBC-59E741E07035}" srcOrd="1" destOrd="0" presId="urn:microsoft.com/office/officeart/2008/layout/LinedList"/>
    <dgm:cxn modelId="{56A0916B-B9EF-47F3-894C-3007AE11F4FC}" type="presParOf" srcId="{8D19097D-1232-4855-AF7A-2C450EB64F39}" destId="{1D57BD60-57A8-444F-8CDA-C59E18F85CAE}" srcOrd="4" destOrd="0" presId="urn:microsoft.com/office/officeart/2008/layout/LinedList"/>
    <dgm:cxn modelId="{8B41E287-1DA0-44CF-9455-97413F05360A}" type="presParOf" srcId="{8D19097D-1232-4855-AF7A-2C450EB64F39}" destId="{3B316A3C-E178-49EB-9132-6ADBD4F68667}" srcOrd="5" destOrd="0" presId="urn:microsoft.com/office/officeart/2008/layout/LinedList"/>
    <dgm:cxn modelId="{137035E7-70F4-4164-8024-5CB974DE749C}" type="presParOf" srcId="{3B316A3C-E178-49EB-9132-6ADBD4F68667}" destId="{64BF7A21-14E6-44F8-A3A8-AF80C0B61A6A}" srcOrd="0" destOrd="0" presId="urn:microsoft.com/office/officeart/2008/layout/LinedList"/>
    <dgm:cxn modelId="{6781E9FF-D844-40F4-B9A4-D8147CFF4961}" type="presParOf" srcId="{3B316A3C-E178-49EB-9132-6ADBD4F68667}" destId="{A771B764-0C4E-4A7D-9855-2E9418865792}" srcOrd="1" destOrd="0" presId="urn:microsoft.com/office/officeart/2008/layout/LinedList"/>
    <dgm:cxn modelId="{3DB04C92-8D1C-4D41-ABB9-E957A3EDA79C}" type="presParOf" srcId="{8D19097D-1232-4855-AF7A-2C450EB64F39}" destId="{1EF60BAD-9299-407F-B2B6-A08EB3B5C1BC}" srcOrd="6" destOrd="0" presId="urn:microsoft.com/office/officeart/2008/layout/LinedList"/>
    <dgm:cxn modelId="{47F578D2-7033-4D77-9FDD-46ED18425C1C}" type="presParOf" srcId="{8D19097D-1232-4855-AF7A-2C450EB64F39}" destId="{369BFE89-425D-4878-85B4-9A974B94F274}" srcOrd="7" destOrd="0" presId="urn:microsoft.com/office/officeart/2008/layout/LinedList"/>
    <dgm:cxn modelId="{4DD7BAA5-0788-4DE9-8BB7-BB53BA15A758}" type="presParOf" srcId="{369BFE89-425D-4878-85B4-9A974B94F274}" destId="{C4471821-E7F7-40BA-AB18-A21E527CA925}" srcOrd="0" destOrd="0" presId="urn:microsoft.com/office/officeart/2008/layout/LinedList"/>
    <dgm:cxn modelId="{153A8756-E5FA-4700-A742-160217C97EC3}" type="presParOf" srcId="{369BFE89-425D-4878-85B4-9A974B94F274}" destId="{5C776F45-31E4-44DD-B003-28A72C9F8AA9}" srcOrd="1" destOrd="0" presId="urn:microsoft.com/office/officeart/2008/layout/LinedList"/>
    <dgm:cxn modelId="{409CFCA2-BE27-44E0-AE1B-F4C925CB5D82}" type="presParOf" srcId="{8D19097D-1232-4855-AF7A-2C450EB64F39}" destId="{13B9A2EF-54FD-4A78-B4DA-0C4DCCB29B8C}" srcOrd="8" destOrd="0" presId="urn:microsoft.com/office/officeart/2008/layout/LinedList"/>
    <dgm:cxn modelId="{A3834625-5EEA-4352-9044-DC4D2C68C05D}" type="presParOf" srcId="{8D19097D-1232-4855-AF7A-2C450EB64F39}" destId="{2339BBF2-DD7C-4F05-A197-2EB1818A3FB0}" srcOrd="9" destOrd="0" presId="urn:microsoft.com/office/officeart/2008/layout/LinedList"/>
    <dgm:cxn modelId="{B85B0648-6EB6-469F-A039-CAA54B5AFE6D}" type="presParOf" srcId="{2339BBF2-DD7C-4F05-A197-2EB1818A3FB0}" destId="{C702BA13-5381-495A-BC46-0B02DE845423}" srcOrd="0" destOrd="0" presId="urn:microsoft.com/office/officeart/2008/layout/LinedList"/>
    <dgm:cxn modelId="{6D654EB3-D426-48DB-959C-DC990C81FDC8}" type="presParOf" srcId="{2339BBF2-DD7C-4F05-A197-2EB1818A3FB0}" destId="{618FBEE7-520B-4CF7-ABB7-49F8075A43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1EECA-CCA6-4E61-890B-8469BC029E2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87C11-B523-4741-BB06-68C7BF37C3D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dirty="0"/>
            <a:t>Established by Chinese migrants, opium dens in US sprung up in San Francisco's Chinatown during 1840s </a:t>
          </a:r>
          <a:endParaRPr lang="en-US" sz="2100" kern="1200" dirty="0"/>
        </a:p>
      </dsp:txBody>
      <dsp:txXfrm>
        <a:off x="0" y="531"/>
        <a:ext cx="10515600" cy="870055"/>
      </dsp:txXfrm>
    </dsp:sp>
    <dsp:sp modelId="{F06AA591-2E88-4934-867A-AD937A04A159}">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1B2F4-10AA-4153-8096-51E931B4C0DA}">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a:t>In 1840 New Englanders also brought 24,000 pounds of opium into the US, catching the attention of Customs which promptly put a duty fee on the import </a:t>
          </a:r>
          <a:endParaRPr lang="en-US" sz="2100" kern="1200"/>
        </a:p>
      </dsp:txBody>
      <dsp:txXfrm>
        <a:off x="0" y="870586"/>
        <a:ext cx="10515600" cy="870055"/>
      </dsp:txXfrm>
    </dsp:sp>
    <dsp:sp modelId="{8B1D133E-79A5-4138-9D6F-C1E511149258}">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033EB-6751-479B-BE48-4F6C964F6EC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a:t>Drug could be bought in five-ounce tins for eight dollars and opium dens had bunks to relax on while smoking</a:t>
          </a:r>
          <a:endParaRPr lang="en-US" sz="2100" kern="1200"/>
        </a:p>
      </dsp:txBody>
      <dsp:txXfrm>
        <a:off x="0" y="1740641"/>
        <a:ext cx="10515600" cy="870055"/>
      </dsp:txXfrm>
    </dsp:sp>
    <dsp:sp modelId="{9F0A10FD-3628-4258-BF22-19AE5626DD5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48DCF-7C3A-4780-AF55-52A90C1038F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a:t>In 1909 the Smoking Opium Exclusion Act banned the importation of opiates used purely for recreational use</a:t>
          </a:r>
          <a:endParaRPr lang="en-US" sz="2100" kern="1200"/>
        </a:p>
      </dsp:txBody>
      <dsp:txXfrm>
        <a:off x="0" y="2610696"/>
        <a:ext cx="10515600" cy="870055"/>
      </dsp:txXfrm>
    </dsp:sp>
    <dsp:sp modelId="{EF7961DD-9F66-4D47-B3A2-F899B6021362}">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190AD-CC3A-40D6-AD39-A3208D2BED6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0"/>
            <a:t>Our government feared that white woman were being turned into sex slaves by the Chinese</a:t>
          </a:r>
          <a:br>
            <a:rPr lang="en-US" sz="2100" b="0" i="0" kern="1200" baseline="0"/>
          </a:br>
          <a:endParaRPr lang="en-US" sz="2100" kern="1200"/>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3B34A-56BE-443B-BAF7-91030723F61F}">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9BD74-E188-4CEA-97A9-41F4ACDF8B7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June 17th, 1971 – Richard Nixon declared THE WAR ON DRUGS</a:t>
          </a:r>
        </a:p>
      </dsp:txBody>
      <dsp:txXfrm>
        <a:off x="0" y="2124"/>
        <a:ext cx="10515600" cy="1449029"/>
      </dsp:txXfrm>
    </dsp:sp>
    <dsp:sp modelId="{C78618F4-3351-46C5-AA49-31A2A8F3B751}">
      <dsp:nvSpPr>
        <dsp:cNvPr id="0" name=""/>
        <dsp:cNvSpPr/>
      </dsp:nvSpPr>
      <dsp:spPr>
        <a:xfrm>
          <a:off x="0" y="1451154"/>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50E64-3818-4F89-AB18-B7C288BA8DC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Make mistake this was a well intentional design to implement what we now call the New Jim Crow</a:t>
          </a:r>
        </a:p>
      </dsp:txBody>
      <dsp:txXfrm>
        <a:off x="0" y="1451154"/>
        <a:ext cx="10515600" cy="1449029"/>
      </dsp:txXfrm>
    </dsp:sp>
    <dsp:sp modelId="{3A16FFCC-9DD3-42A7-B7BB-18AE45D58E04}">
      <dsp:nvSpPr>
        <dsp:cNvPr id="0" name=""/>
        <dsp:cNvSpPr/>
      </dsp:nvSpPr>
      <dsp:spPr>
        <a:xfrm>
          <a:off x="0" y="2900183"/>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7856B-2D93-45CB-955F-559004B4677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 architecture and design was formulated long before Nixon he just happened to be the President when it was time. Honestly, could we ask for a better scapegoat?</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BB9E1-C618-4F75-870F-4F538768B00E}">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C74C02-7ED3-44C0-8119-663C85184447}">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Freeway Rick Ross</a:t>
          </a:r>
        </a:p>
      </dsp:txBody>
      <dsp:txXfrm>
        <a:off x="0" y="531"/>
        <a:ext cx="10515600" cy="870055"/>
      </dsp:txXfrm>
    </dsp:sp>
    <dsp:sp modelId="{5E187A79-0187-4125-94EF-FB44FC3487B7}">
      <dsp:nvSpPr>
        <dsp:cNvPr id="0" name=""/>
        <dsp:cNvSpPr/>
      </dsp:nvSpPr>
      <dsp:spPr>
        <a:xfrm>
          <a:off x="0" y="870586"/>
          <a:ext cx="105156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7E4D0C-74D5-4248-A549-EC18FA9EF41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Iran Contras</a:t>
          </a:r>
        </a:p>
      </dsp:txBody>
      <dsp:txXfrm>
        <a:off x="0" y="870586"/>
        <a:ext cx="10515600" cy="870055"/>
      </dsp:txXfrm>
    </dsp:sp>
    <dsp:sp modelId="{1D57BD60-57A8-444F-8CDA-C59E18F85CAE}">
      <dsp:nvSpPr>
        <dsp:cNvPr id="0" name=""/>
        <dsp:cNvSpPr/>
      </dsp:nvSpPr>
      <dsp:spPr>
        <a:xfrm>
          <a:off x="0" y="1740641"/>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BF7A21-14E6-44F8-A3A8-AF80C0B61A6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Dark Alliance</a:t>
          </a:r>
        </a:p>
      </dsp:txBody>
      <dsp:txXfrm>
        <a:off x="0" y="1740641"/>
        <a:ext cx="10515600" cy="870055"/>
      </dsp:txXfrm>
    </dsp:sp>
    <dsp:sp modelId="{1EF60BAD-9299-407F-B2B6-A08EB3B5C1BC}">
      <dsp:nvSpPr>
        <dsp:cNvPr id="0" name=""/>
        <dsp:cNvSpPr/>
      </dsp:nvSpPr>
      <dsp:spPr>
        <a:xfrm>
          <a:off x="0" y="2610696"/>
          <a:ext cx="105156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4471821-E7F7-40BA-AB18-A21E527CA92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Anti-Drug Abuse Act of 1986 (100 -1 disparity between crack and powder of cocaine)</a:t>
          </a:r>
        </a:p>
      </dsp:txBody>
      <dsp:txXfrm>
        <a:off x="0" y="2610696"/>
        <a:ext cx="10515600" cy="870055"/>
      </dsp:txXfrm>
    </dsp:sp>
    <dsp:sp modelId="{13B9A2EF-54FD-4A78-B4DA-0C4DCCB29B8C}">
      <dsp:nvSpPr>
        <dsp:cNvPr id="0" name=""/>
        <dsp:cNvSpPr/>
      </dsp:nvSpPr>
      <dsp:spPr>
        <a:xfrm>
          <a:off x="0" y="3480751"/>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02BA13-5381-495A-BC46-0B02DE84542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F19C5-DF16-44AF-842F-3736AB969B3F}" type="datetimeFigureOut">
              <a:rPr lang="en-US" smtClean="0"/>
              <a:t>6/2/23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BEA9E-DA5A-49D9-8239-152B846EB899}" type="slidenum">
              <a:rPr lang="en-US" smtClean="0"/>
              <a:t>‹#›</a:t>
            </a:fld>
            <a:endParaRPr lang="en-US"/>
          </a:p>
        </p:txBody>
      </p:sp>
    </p:spTree>
    <p:extLst>
      <p:ext uri="{BB962C8B-B14F-4D97-AF65-F5344CB8AC3E}">
        <p14:creationId xmlns:p14="http://schemas.microsoft.com/office/powerpoint/2010/main" val="297871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when morality was firmly put over science in our government</a:t>
            </a:r>
          </a:p>
        </p:txBody>
      </p:sp>
      <p:sp>
        <p:nvSpPr>
          <p:cNvPr id="4" name="Slide Number Placeholder 3"/>
          <p:cNvSpPr>
            <a:spLocks noGrp="1"/>
          </p:cNvSpPr>
          <p:nvPr>
            <p:ph type="sldNum" sz="quarter" idx="5"/>
          </p:nvPr>
        </p:nvSpPr>
        <p:spPr/>
        <p:txBody>
          <a:bodyPr/>
          <a:lstStyle/>
          <a:p>
            <a:fld id="{2CCBEA9E-DA5A-49D9-8239-152B846EB899}" type="slidenum">
              <a:rPr lang="en-US" smtClean="0"/>
              <a:t>10</a:t>
            </a:fld>
            <a:endParaRPr lang="en-US"/>
          </a:p>
        </p:txBody>
      </p:sp>
    </p:spTree>
    <p:extLst>
      <p:ext uri="{BB962C8B-B14F-4D97-AF65-F5344CB8AC3E}">
        <p14:creationId xmlns:p14="http://schemas.microsoft.com/office/powerpoint/2010/main" val="37588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Webb would treat people with OUD using maintenance with morphine.  </a:t>
            </a:r>
          </a:p>
        </p:txBody>
      </p:sp>
    </p:spTree>
    <p:extLst>
      <p:ext uri="{BB962C8B-B14F-4D97-AF65-F5344CB8AC3E}">
        <p14:creationId xmlns:p14="http://schemas.microsoft.com/office/powerpoint/2010/main" val="196268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August Vollmer, </a:t>
            </a:r>
            <a:r>
              <a:rPr lang="en-US" i="1">
                <a:solidFill>
                  <a:schemeClr val="dk1"/>
                </a:solidFill>
              </a:rPr>
              <a:t>The Police and Modern Society,</a:t>
            </a:r>
            <a:r>
              <a:rPr lang="en-US">
                <a:solidFill>
                  <a:schemeClr val="dk1"/>
                </a:solidFill>
              </a:rPr>
              <a:t> (Berkeley, 1936), pp. 117-118.</a:t>
            </a:r>
            <a:endParaRPr/>
          </a:p>
        </p:txBody>
      </p:sp>
      <p:sp>
        <p:nvSpPr>
          <p:cNvPr id="197" name="Google Shape;197;p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CBEA9E-DA5A-49D9-8239-152B846EB899}" type="slidenum">
              <a:rPr lang="en-US" smtClean="0"/>
              <a:t>31</a:t>
            </a:fld>
            <a:endParaRPr lang="en-US"/>
          </a:p>
        </p:txBody>
      </p:sp>
    </p:spTree>
    <p:extLst>
      <p:ext uri="{BB962C8B-B14F-4D97-AF65-F5344CB8AC3E}">
        <p14:creationId xmlns:p14="http://schemas.microsoft.com/office/powerpoint/2010/main" val="112530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97312C-94D5-E943-947B-2A65222AD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9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3038-A576-17A4-7D5D-DFC99834A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2D1FF-9C7D-B822-E74E-1280BE646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0C3CD-3FC0-F3DB-012E-C20215D9DE18}"/>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8C4EEDA5-4B68-F535-CB01-7E49E7732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4022A-E70C-3D8B-742A-FF9CDB5E8466}"/>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17072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6F8E-CAEE-1BB6-8A79-B25864777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9C1C1-4440-D9E8-220B-46D016ED0C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B5ACF-B66F-8A70-1083-602A5EF5A1DA}"/>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1308ABD1-3AC8-3B58-1DEB-989D4D41A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05E45-CC1A-C273-43F1-6EF70106FF5F}"/>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135389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15491E-AF5D-2A45-BD58-5B542C80F5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80028-688D-0F4C-B481-DEEC0F92A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A98F0-CAD1-2257-6F66-0B86BB46533E}"/>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899B796D-DD74-8DB4-E908-37A37E27E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2A6CE-3D2E-146D-46AA-05861ABFAC60}"/>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128569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6"/>
          <p:cNvSpPr/>
          <p:nvPr/>
        </p:nvSpPr>
        <p:spPr>
          <a:xfrm>
            <a:off x="520981" y="506503"/>
            <a:ext cx="11150039" cy="5844995"/>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6"/>
          <p:cNvSpPr txBox="1">
            <a:spLocks noGrp="1"/>
          </p:cNvSpPr>
          <p:nvPr>
            <p:ph type="sldNum" idx="12"/>
          </p:nvPr>
        </p:nvSpPr>
        <p:spPr>
          <a:xfrm>
            <a:off x="0" y="6094039"/>
            <a:ext cx="719600" cy="737600"/>
          </a:xfrm>
          <a:prstGeom prst="rect">
            <a:avLst/>
          </a:prstGeom>
          <a:solidFill>
            <a:schemeClr val="lt1">
              <a:alpha val="40000"/>
            </a:schemeClr>
          </a:solid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12" name="Google Shape;12;p26"/>
          <p:cNvSpPr txBox="1"/>
          <p:nvPr/>
        </p:nvSpPr>
        <p:spPr>
          <a:xfrm>
            <a:off x="2254981" y="6462840"/>
            <a:ext cx="246308" cy="410379"/>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4967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EDAF-B2FF-4D83-BF91-82828BC933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67CD4-DD65-447E-B179-183D100DF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7685F6-1D52-45EF-BB66-D34CFD0C335B}"/>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EA1D0592-C80F-49AD-8867-C284EBC39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7288C-B804-4786-8289-4953B25978D7}"/>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106858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5C9E-A942-4075-BE39-440F81586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D2AEA5-1FA7-4718-9AE7-648446628A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A7D91-9B25-4F38-B718-A34B727737AE}"/>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9DAC120E-1713-415A-8E96-709FC0546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B1172-E706-43FF-90DA-6FDC33E48B3F}"/>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15057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2E40-E8B1-4300-84D7-E5DF8D281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790DD-0B3A-4895-A997-DF9281CA9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0A7EA5-4ED0-4B4D-950C-AB7F66327327}"/>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B806A3B6-C427-4ADC-A035-5B4E6A05F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038B-98EB-41C1-A7DD-3334947C3A1A}"/>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378071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CA88-1C95-42C4-ABB4-A41A8F1DD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C8FE8-2C6E-4346-A96E-01895480F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57C82-193A-4E17-BAD8-02773E41ED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938D0-F466-46CE-8A02-6D380B4794E7}"/>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594F43EE-B690-430E-9095-E8378A21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49570-921F-4DED-B3C5-65E5407D0BAC}"/>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05511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FD4C-0BA4-4CEC-9B7E-BB21AF9FB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1E56A5-81EA-4FA9-A7CE-469289F17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B6475-ED55-4935-91AD-C3869CC999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4765D-7822-49F6-A8C6-64E30BE46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E06067-D27B-4BDE-969D-97B152CAD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67BBB6-9588-4E70-8FF8-9067A350EC90}"/>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8" name="Footer Placeholder 7">
            <a:extLst>
              <a:ext uri="{FF2B5EF4-FFF2-40B4-BE49-F238E27FC236}">
                <a16:creationId xmlns:a16="http://schemas.microsoft.com/office/drawing/2014/main" id="{0764C11D-2540-4EB3-B8FF-654466E40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54549-71DE-49B6-A87B-3F04C5F6FE02}"/>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75320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3DB5-0DB2-4897-A473-9C7A62100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5D9B9-0B06-4138-9C9D-2B3EBDC95AF1}"/>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4" name="Footer Placeholder 3">
            <a:extLst>
              <a:ext uri="{FF2B5EF4-FFF2-40B4-BE49-F238E27FC236}">
                <a16:creationId xmlns:a16="http://schemas.microsoft.com/office/drawing/2014/main" id="{7C0220A9-2464-4527-82B8-DE25179DE8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8C6820-CB4B-4C1B-860B-FE421B2F3549}"/>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451397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09E9D-CF6D-4EFF-8EEA-CDD590FABADD}"/>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3" name="Footer Placeholder 2">
            <a:extLst>
              <a:ext uri="{FF2B5EF4-FFF2-40B4-BE49-F238E27FC236}">
                <a16:creationId xmlns:a16="http://schemas.microsoft.com/office/drawing/2014/main" id="{D6F30816-5398-42D9-AC92-596E22D6F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BF7EC-06E9-4D52-B3EB-FA32537F6C3C}"/>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87502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3F77-D066-C965-38DA-788EE2F52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27A24-EC68-3F33-F482-047C8E14B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4E321-DA6E-E0F8-5C8A-F10C94C3EB7F}"/>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C0CECE53-E5AF-74C4-3192-6ED1DCDAD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DA72-FFAE-46F1-0ACE-0C1F31B1B07D}"/>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372643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1476-0EB1-45A2-8289-EBC19AD5F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FAE8D-92A0-46FA-887C-7A3DF7E57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E0C96-BA1B-4710-838D-42CE0928A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815415-C4BD-4150-939B-70127AB48E0F}"/>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DCFE3920-3C45-4064-9CED-60C969823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98D34-9CBC-4768-BB70-C756963C64B1}"/>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407234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BBE3-2B29-4BC1-A6AA-591EA3DDC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AEC93-5C4D-45B5-8F27-EE9E1F0A5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7C66B1-B7B8-4DA8-81DB-A2D701B58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9FB0D-F4E5-4D8F-92EA-5C15D69F2960}"/>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A8D67E9F-D461-4DE0-AD23-937DA3D2D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183FB-461E-468B-A5EB-DB685B2D4298}"/>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895987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380B-D9D1-4DE8-AD6E-11DAB2EA0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B5EE5-C620-4C87-ABC1-F84B6BCA79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2E3DB-3FC2-4830-A381-93E88A88DF26}"/>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925DDD17-7D75-4ED1-A1CB-981D44520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D7074-4F96-4FF1-A3C5-E2FB7B0E23F3}"/>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323126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BFD6E0-C830-4CA8-9C1D-D068097AA4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D5422-5A5C-4D44-97BF-A35523385C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DCD03-9E58-40C7-8476-4D336BA082DC}"/>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81B8BE09-CF43-4E5C-A77E-F1D8DA4D3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8E14-B806-4984-916D-A26029B9E9B8}"/>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1144783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22FE-6CE9-F5DB-45C3-786C0DA42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D435C-1EF7-66CA-6A4A-72F41AF12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4C87C4-A91A-1CA1-E7DE-E9826F3A7677}"/>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6E5174AA-ABB8-291E-58F1-B4272FFA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E2C21-1ACC-38BA-8012-6EEE7DDE9B09}"/>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158137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4271-220C-ED78-D461-C2A46B580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0F26C-CA0D-31DB-3057-A942E3297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8AF8C-0D88-770A-A8A4-234B463C3599}"/>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79E36396-9DBD-593E-341F-3A49E7DF2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C79C1-EB03-9F76-A533-B39198FE4E2E}"/>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334214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A26F-BCB3-FA09-CDFE-326C1BF19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A2E856-CC6E-ECAE-CBF4-CF96ADF6A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0C219-3291-0142-4CB1-93999B79D49E}"/>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E82B0356-AECB-D6B6-06CC-8835C358D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BA07B-1EE8-8CFF-00A4-712720C99233}"/>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6739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8F42-2A49-9F56-E73B-449D072C9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DA82E-31CA-8397-A11F-655B171A2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0BA10-C358-99FE-0533-9F15E02141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83142E-213C-BA3B-6068-9FD68A6574A0}"/>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0853ADD3-B42E-A4C8-2589-A2862059F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F99C-FE3D-E09D-D9FF-82ED4822E690}"/>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829376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8A9E-980A-4A3E-F653-0F9363C96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A22D5-A615-0305-5DF9-3BFB1D52F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A36BD-1DF4-2C1E-C52B-A6C797D3F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17647-855A-5AE5-2289-B7BF2F5E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988B9-B2F3-BB93-D475-4116ADD9E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F444C5-2EDD-A6E0-6784-5309AEDC9F87}"/>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8" name="Footer Placeholder 7">
            <a:extLst>
              <a:ext uri="{FF2B5EF4-FFF2-40B4-BE49-F238E27FC236}">
                <a16:creationId xmlns:a16="http://schemas.microsoft.com/office/drawing/2014/main" id="{839382B1-0E33-D7AB-3B44-E420A3DF8C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38D7CC-F878-6D04-5BA0-71868D3ACDAE}"/>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456214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8563-5A9A-350D-B723-156E99DC0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EBD20-2B57-CF4F-3B4B-11E9FF068975}"/>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4" name="Footer Placeholder 3">
            <a:extLst>
              <a:ext uri="{FF2B5EF4-FFF2-40B4-BE49-F238E27FC236}">
                <a16:creationId xmlns:a16="http://schemas.microsoft.com/office/drawing/2014/main" id="{EE999D26-F333-1F2B-ACF2-1EF983DA97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A2AE5-7E38-A78C-0974-DE6FF7FF4173}"/>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75728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771F-3917-2491-4796-D2EF54ED3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51D1C1-2050-2881-DE96-8249B1143C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0FD8B-7CD1-ED94-4E0D-F79962BC3C53}"/>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65306881-4C8E-B8EF-6877-E8227F2C9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18FA-3945-7FF2-F99D-3B17DE10E8E1}"/>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2049055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A3C7D-3C7B-6D84-6D07-C83171D9CBB1}"/>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3" name="Footer Placeholder 2">
            <a:extLst>
              <a:ext uri="{FF2B5EF4-FFF2-40B4-BE49-F238E27FC236}">
                <a16:creationId xmlns:a16="http://schemas.microsoft.com/office/drawing/2014/main" id="{F9D77F62-4975-04B6-0A47-4CCB9A3D3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7B910-1D38-EC49-4899-BABF363E4C5E}"/>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664206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3830-0213-71EF-7EFA-DB8A52D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F733D-A0B5-BE8D-98B4-53787D2C6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818C4-0CDA-1C47-0DE0-E7A96E9CD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57011-22D8-B6C8-7317-F3BA1D87D180}"/>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CB124631-8913-79EC-433C-720E4784C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EF32D-FF92-6768-F07E-319206E1159A}"/>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94487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1F63-74D7-49D1-6F81-22057EFAA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917D91-4A87-AC5A-CFBB-325C64FBF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201C5-9831-08C9-FB0D-11F0090F5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4C4C3-043A-2368-A8C6-FD1EC3F77850}"/>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6" name="Footer Placeholder 5">
            <a:extLst>
              <a:ext uri="{FF2B5EF4-FFF2-40B4-BE49-F238E27FC236}">
                <a16:creationId xmlns:a16="http://schemas.microsoft.com/office/drawing/2014/main" id="{A45B25B7-69D6-5733-5E16-9DDD20241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E2424-E7FF-C497-9548-1B50BABB6A9B}"/>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383095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B595-9512-EDCA-3447-147D33452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21140-1C78-498E-1258-C52B3E865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0D085-A0CD-E6D3-E3F2-2E82861BCA6F}"/>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BEF70419-B0E4-B5E2-A29F-23C5961A4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F3472-6B97-29C2-699B-E8A7690598A7}"/>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1407447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4F5F4-BA9E-102A-55FB-7ED7EC8D3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AD554-4D2E-4E8A-5A39-67EC645AA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73EF8-EB59-3D27-88B2-3B06056A2684}"/>
              </a:ext>
            </a:extLst>
          </p:cNvPr>
          <p:cNvSpPr>
            <a:spLocks noGrp="1"/>
          </p:cNvSpPr>
          <p:nvPr>
            <p:ph type="dt" sz="half" idx="10"/>
          </p:nvPr>
        </p:nvSpPr>
        <p:spPr/>
        <p:txBody>
          <a:body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781D3C14-BABC-41FE-2B11-ADAE5EA16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7D46-3B73-0FC5-7125-F68ED1CEAB6F}"/>
              </a:ext>
            </a:extLst>
          </p:cNvPr>
          <p:cNvSpPr>
            <a:spLocks noGrp="1"/>
          </p:cNvSpPr>
          <p:nvPr>
            <p:ph type="sldNum" sz="quarter" idx="12"/>
          </p:nvPr>
        </p:nvSpPr>
        <p:spPr/>
        <p:txBody>
          <a:bodyPr/>
          <a:lstStyle/>
          <a:p>
            <a:fld id="{BB65BAC9-2BA0-4E9B-BFD2-C3C44866DB72}" type="slidenum">
              <a:rPr lang="en-US" smtClean="0"/>
              <a:t>‹#›</a:t>
            </a:fld>
            <a:endParaRPr lang="en-US"/>
          </a:p>
        </p:txBody>
      </p:sp>
    </p:spTree>
    <p:extLst>
      <p:ext uri="{BB962C8B-B14F-4D97-AF65-F5344CB8AC3E}">
        <p14:creationId xmlns:p14="http://schemas.microsoft.com/office/powerpoint/2010/main" val="285255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F06-A1EC-0350-C7E9-994037CC8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6436B-515F-AA92-BA94-04D398A30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0CDAE-A770-7970-3BC6-D5EDAC70F7CE}"/>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BFFCE221-E1A7-768C-61D6-8DBC39BC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0E12-E553-7018-D7D5-4F6FAB1FD0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910778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54F3-B4CC-18A0-A119-655F4E97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03B9E-CABD-B4DC-1B9D-87DD6761D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8DAA-D226-ED94-D531-6754992BB771}"/>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079F7104-23BA-97B2-D945-0C039CE61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F9976-BEA7-9DDF-826A-7D40AAE14FCE}"/>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508925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7279-A700-2158-D980-BA4752189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605F2-F592-3257-64F0-4FCB64CDC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95AF3-89DF-C54C-A6D1-4301F3F2030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F552C366-1E83-41E3-6E46-6306F6FC2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5E698-948F-1530-13BA-DE5F152F896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2615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1A01-64AD-D5B2-4586-ACC2C5FC5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AC10D-D1E1-EFE8-2413-4DC8CE0125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A7155-0BD1-8D58-016A-DCBC63B3D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C37BC-8058-20D3-0B18-BD69AB35875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ED24DAA3-6125-9D5C-A1A0-0AD4EC70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C9544-6D89-0473-1BFB-8C433A99ED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467456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24E7-66F1-84D0-E587-D5E4C479A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13E5B-6545-47B8-06BA-7BEA53B79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B7C73-1DC6-2D38-7CCC-5BA212B91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5D6B8-DEE4-640E-2513-C3331CE17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FE4E4-8839-91DB-2161-C55FA5497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D613C-E08B-57E0-7E39-5E071125B0F7}"/>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8" name="Footer Placeholder 7">
            <a:extLst>
              <a:ext uri="{FF2B5EF4-FFF2-40B4-BE49-F238E27FC236}">
                <a16:creationId xmlns:a16="http://schemas.microsoft.com/office/drawing/2014/main" id="{B8BE2996-63D8-6812-55D1-B1E33A76D4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539F2-9485-7C3E-9159-6F7F833304AC}"/>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30594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9724-E32C-4AAB-E713-63E4371B3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235BB-8B42-E53E-A827-79FC6815C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1B155-C322-F11D-6DC4-1358042E9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B7ECCB-5CB5-FAC0-BE2A-27A866151162}"/>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6" name="Footer Placeholder 5">
            <a:extLst>
              <a:ext uri="{FF2B5EF4-FFF2-40B4-BE49-F238E27FC236}">
                <a16:creationId xmlns:a16="http://schemas.microsoft.com/office/drawing/2014/main" id="{8E16CA11-21BB-033C-59A6-3B9DFF262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217FB-C159-D5E7-DB1E-142086D64B7B}"/>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1189761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2A02-EE04-CF53-E3FD-3450206AC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CE5CD-B512-E119-4FDF-C0B1813005F9}"/>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4" name="Footer Placeholder 3">
            <a:extLst>
              <a:ext uri="{FF2B5EF4-FFF2-40B4-BE49-F238E27FC236}">
                <a16:creationId xmlns:a16="http://schemas.microsoft.com/office/drawing/2014/main" id="{AA6FE493-4517-8D53-B500-F945B3A87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F01A6-A768-E11F-3D2A-80D016DB8E7F}"/>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801119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A4E7B-C0FD-E4A7-5FFB-C8726145E5B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3" name="Footer Placeholder 2">
            <a:extLst>
              <a:ext uri="{FF2B5EF4-FFF2-40B4-BE49-F238E27FC236}">
                <a16:creationId xmlns:a16="http://schemas.microsoft.com/office/drawing/2014/main" id="{02B80463-26CE-B9CB-D791-826D06EA5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E65DC-022B-5A8B-AA2F-2FB1FA3FAA5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782930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DD9C-F365-FF4E-B2FA-59128CEDC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1469A-7C89-5591-A202-DB71E20B8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63D1-C0DC-D467-F063-117C79693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A39AA-9894-86F5-8526-90D68770C486}"/>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6B273435-DE34-9B48-E163-6AC317A9C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FCC46-6267-D3B7-D844-FF9925FD597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418957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CA37-9CE6-4475-0907-1616AD60C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FD38-B152-26FF-79E3-6B340AC18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1170A-E870-6137-FA14-65DFD0F24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AFC6-0CDC-A92C-901F-6D1CCDB6AD6A}"/>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AFC09A7D-06FD-481C-F73D-2D53F99B2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87FEF-DD77-E96F-8D80-F3BC803A7653}"/>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790110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71C-B707-41FD-E4ED-2D530782B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8CFDA-2D17-9CFF-4B86-CE8DF8AA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206A1-6DF0-A070-88B5-D459158D3E4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AC7D964E-213A-8AAC-68CC-1592B09D2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4AE8E-F054-B49B-E38C-CBE5D92A57D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182731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6B51B-82DC-86E6-723E-2C917860B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7DFBE-3055-8FC7-079F-B8BE1C083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4B77B-0101-BF63-56D8-F02395C29B68}"/>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92C8710B-3164-261E-FA9D-825F30348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30865-645B-BD81-0138-B81571F8E142}"/>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615187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604920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858519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AHR 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14D15A-DCA8-F568-65F9-C8A55E339915}"/>
              </a:ext>
            </a:extLst>
          </p:cNvPr>
          <p:cNvGrpSpPr/>
          <p:nvPr userDrawn="1"/>
        </p:nvGrpSpPr>
        <p:grpSpPr>
          <a:xfrm>
            <a:off x="0" y="0"/>
            <a:ext cx="12192000" cy="6858000"/>
            <a:chOff x="0" y="0"/>
            <a:chExt cx="12192000" cy="685800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Rectangle&#10;&#10;Description automatically generated">
              <a:extLst>
                <a:ext uri="{FF2B5EF4-FFF2-40B4-BE49-F238E27FC236}">
                  <a16:creationId xmlns:a16="http://schemas.microsoft.com/office/drawing/2014/main" id="{BF21CC52-7025-3493-253D-2B5D1689E982}"/>
                </a:ext>
              </a:extLst>
            </p:cNvPr>
            <p:cNvPicPr>
              <a:picLocks noChangeAspect="1"/>
            </p:cNvPicPr>
            <p:nvPr userDrawn="1"/>
          </p:nvPicPr>
          <p:blipFill rotWithShape="1">
            <a:blip r:embed="rId3"/>
            <a:srcRect t="86064"/>
            <a:stretch/>
          </p:blipFill>
          <p:spPr>
            <a:xfrm>
              <a:off x="0" y="5902288"/>
              <a:ext cx="12192000" cy="955711"/>
            </a:xfrm>
            <a:prstGeom prst="rect">
              <a:avLst/>
            </a:prstGeom>
          </p:spPr>
        </p:pic>
      </p:grpSp>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7" name="Picture 6" descr="Graphical user interface, text, application&#10;&#10;Description automatically generated">
            <a:extLst>
              <a:ext uri="{FF2B5EF4-FFF2-40B4-BE49-F238E27FC236}">
                <a16:creationId xmlns:a16="http://schemas.microsoft.com/office/drawing/2014/main" id="{5D54EF14-8289-0747-83BA-8D236CDAF942}"/>
              </a:ext>
            </a:extLst>
          </p:cNvPr>
          <p:cNvPicPr>
            <a:picLocks noChangeAspect="1"/>
          </p:cNvPicPr>
          <p:nvPr userDrawn="1"/>
        </p:nvPicPr>
        <p:blipFill>
          <a:blip r:embed="rId4"/>
          <a:stretch>
            <a:fillRect/>
          </a:stretch>
        </p:blipFill>
        <p:spPr>
          <a:xfrm>
            <a:off x="3112457" y="509597"/>
            <a:ext cx="5967086" cy="2057146"/>
          </a:xfrm>
          <a:prstGeom prst="rect">
            <a:avLst/>
          </a:prstGeom>
        </p:spPr>
      </p:pic>
      <p:sp>
        <p:nvSpPr>
          <p:cNvPr id="13" name="Date Placeholder 3">
            <a:extLst>
              <a:ext uri="{FF2B5EF4-FFF2-40B4-BE49-F238E27FC236}">
                <a16:creationId xmlns:a16="http://schemas.microsoft.com/office/drawing/2014/main" id="{87212172-DB0E-628D-9797-3E2376ADD25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121305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C3BC-A33E-28B6-6743-9ACEFEDA83E2}"/>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8" name="Date Placeholder 3">
            <a:extLst>
              <a:ext uri="{FF2B5EF4-FFF2-40B4-BE49-F238E27FC236}">
                <a16:creationId xmlns:a16="http://schemas.microsoft.com/office/drawing/2014/main" id="{C10A91B4-FAE4-5043-63DE-CF5DF8939F1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13213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4259-6E59-F572-840E-4DFAD81367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149627-961F-2966-797A-3392BF830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6C701-F37A-4DB7-455C-0B13E99F53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8A93A-221C-28E3-442F-398A895E0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27E8A-C334-6B7D-D711-C5F70A710B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61324F-DA1F-C555-A2F7-B854BA1883C3}"/>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8" name="Footer Placeholder 7">
            <a:extLst>
              <a:ext uri="{FF2B5EF4-FFF2-40B4-BE49-F238E27FC236}">
                <a16:creationId xmlns:a16="http://schemas.microsoft.com/office/drawing/2014/main" id="{429C2EDF-177A-EA62-E011-A19DFF479F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BB4BA-6BE1-7089-1328-2FB12E0C99F1}"/>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4180192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Speaker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D8D3C93-1161-77CC-5634-4A63214C5DAA}"/>
              </a:ext>
            </a:extLst>
          </p:cNvPr>
          <p:cNvSpPr>
            <a:spLocks noGrp="1"/>
          </p:cNvSpPr>
          <p:nvPr>
            <p:ph type="body" sz="quarter" idx="11" hasCustomPrompt="1"/>
          </p:nvPr>
        </p:nvSpPr>
        <p:spPr>
          <a:xfrm>
            <a:off x="4070349" y="1868488"/>
            <a:ext cx="7283449" cy="461474"/>
          </a:xfrm>
        </p:spPr>
        <p:txBody>
          <a:bodyPr/>
          <a:lstStyle>
            <a:lvl1pPr marL="0" indent="0">
              <a:buNone/>
              <a:defRPr/>
            </a:lvl1pPr>
            <a:lvl2pPr marL="9525" indent="0">
              <a:buNone/>
              <a:tabLst/>
              <a:defRPr/>
            </a:lvl2pPr>
            <a:lvl3pPr marL="914400" indent="0">
              <a:buNone/>
              <a:defRPr/>
            </a:lvl3pPr>
          </a:lstStyle>
          <a:p>
            <a:pPr lvl="0"/>
            <a:r>
              <a:rPr lang="en-US" dirty="0"/>
              <a:t>Name</a:t>
            </a:r>
          </a:p>
        </p:txBody>
      </p:sp>
      <p:sp>
        <p:nvSpPr>
          <p:cNvPr id="9" name="Picture Placeholder 8">
            <a:extLst>
              <a:ext uri="{FF2B5EF4-FFF2-40B4-BE49-F238E27FC236}">
                <a16:creationId xmlns:a16="http://schemas.microsoft.com/office/drawing/2014/main" id="{ED22680E-BDF7-2C71-ED0B-88C92BC566A1}"/>
              </a:ext>
            </a:extLst>
          </p:cNvPr>
          <p:cNvSpPr>
            <a:spLocks noGrp="1"/>
          </p:cNvSpPr>
          <p:nvPr>
            <p:ph type="pic" sz="quarter" idx="12"/>
          </p:nvPr>
        </p:nvSpPr>
        <p:spPr>
          <a:xfrm>
            <a:off x="838200" y="2329962"/>
            <a:ext cx="2801815" cy="2802360"/>
          </a:xfrm>
          <a:ln w="76200">
            <a:solidFill>
              <a:schemeClr val="tx1"/>
            </a:solidFill>
          </a:ln>
        </p:spPr>
        <p:txBody>
          <a:bodyPr anchor="ctr"/>
          <a:lstStyle>
            <a:lvl1pPr marL="0" indent="0" algn="ctr">
              <a:buNone/>
              <a:defRPr/>
            </a:lvl1pPr>
          </a:lstStyle>
          <a:p>
            <a:endParaRPr lang="en-US" dirty="0"/>
          </a:p>
        </p:txBody>
      </p:sp>
      <p:sp>
        <p:nvSpPr>
          <p:cNvPr id="10" name="Text Placeholder 6">
            <a:extLst>
              <a:ext uri="{FF2B5EF4-FFF2-40B4-BE49-F238E27FC236}">
                <a16:creationId xmlns:a16="http://schemas.microsoft.com/office/drawing/2014/main" id="{FC0F13E9-3D0E-26A6-CA3F-470184A1B205}"/>
              </a:ext>
            </a:extLst>
          </p:cNvPr>
          <p:cNvSpPr>
            <a:spLocks noGrp="1"/>
          </p:cNvSpPr>
          <p:nvPr>
            <p:ph type="body" sz="quarter" idx="13" hasCustomPrompt="1"/>
          </p:nvPr>
        </p:nvSpPr>
        <p:spPr>
          <a:xfrm>
            <a:off x="4070349" y="2347915"/>
            <a:ext cx="7283449" cy="365126"/>
          </a:xfrm>
        </p:spPr>
        <p:txBody>
          <a:bodyPr>
            <a:normAutofit/>
          </a:bodyPr>
          <a:lstStyle>
            <a:lvl1pPr marL="0" indent="0">
              <a:buNone/>
              <a:defRPr sz="1800" b="0"/>
            </a:lvl1pPr>
            <a:lvl2pPr marL="9525" indent="0">
              <a:buNone/>
              <a:tabLst/>
              <a:defRPr/>
            </a:lvl2pPr>
            <a:lvl3pPr marL="914400" indent="0">
              <a:buNone/>
              <a:defRPr/>
            </a:lvl3pPr>
          </a:lstStyle>
          <a:p>
            <a:pPr lvl="0"/>
            <a:r>
              <a:rPr lang="en-US" dirty="0"/>
              <a:t>Title &amp; Organization</a:t>
            </a:r>
          </a:p>
        </p:txBody>
      </p:sp>
      <p:sp>
        <p:nvSpPr>
          <p:cNvPr id="11" name="Text Placeholder 6">
            <a:extLst>
              <a:ext uri="{FF2B5EF4-FFF2-40B4-BE49-F238E27FC236}">
                <a16:creationId xmlns:a16="http://schemas.microsoft.com/office/drawing/2014/main" id="{47DB111A-52EB-E249-6224-8B88C06D89E2}"/>
              </a:ext>
            </a:extLst>
          </p:cNvPr>
          <p:cNvSpPr>
            <a:spLocks noGrp="1"/>
          </p:cNvSpPr>
          <p:nvPr>
            <p:ph type="body" sz="quarter" idx="14" hasCustomPrompt="1"/>
          </p:nvPr>
        </p:nvSpPr>
        <p:spPr>
          <a:xfrm>
            <a:off x="4070350" y="2887090"/>
            <a:ext cx="7283450" cy="2796160"/>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12" name="Title 1">
            <a:extLst>
              <a:ext uri="{FF2B5EF4-FFF2-40B4-BE49-F238E27FC236}">
                <a16:creationId xmlns:a16="http://schemas.microsoft.com/office/drawing/2014/main" id="{24C451BA-EED8-3680-A4CB-22973AD0AB1E}"/>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14" name="Date Placeholder 3">
            <a:extLst>
              <a:ext uri="{FF2B5EF4-FFF2-40B4-BE49-F238E27FC236}">
                <a16:creationId xmlns:a16="http://schemas.microsoft.com/office/drawing/2014/main" id="{E6CA1E51-A434-DFDF-CE3A-054A26EB03D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741508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4171094" y="1784729"/>
            <a:ext cx="3849811" cy="3851444"/>
          </a:xfrm>
          <a:ln w="57150">
            <a:solidFill>
              <a:schemeClr val="tx1"/>
            </a:solidFill>
          </a:ln>
        </p:spPr>
        <p:txBody>
          <a:bodyPr/>
          <a:lstStyle/>
          <a:p>
            <a:endParaRPr lang="en-US" dirty="0"/>
          </a:p>
        </p:txBody>
      </p:sp>
      <p:sp>
        <p:nvSpPr>
          <p:cNvPr id="9" name="Title 1">
            <a:extLst>
              <a:ext uri="{FF2B5EF4-FFF2-40B4-BE49-F238E27FC236}">
                <a16:creationId xmlns:a16="http://schemas.microsoft.com/office/drawing/2014/main" id="{ADAF2911-3EE5-2C4F-0B2E-A9D91AB89281}"/>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1" name="Date Placeholder 3">
            <a:extLst>
              <a:ext uri="{FF2B5EF4-FFF2-40B4-BE49-F238E27FC236}">
                <a16:creationId xmlns:a16="http://schemas.microsoft.com/office/drawing/2014/main" id="{ABA7BD87-8A77-E95B-D11C-4BA00CF948CB}"/>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941953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2-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7153836"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4" name="Picture Placeholder 4">
            <a:extLst>
              <a:ext uri="{FF2B5EF4-FFF2-40B4-BE49-F238E27FC236}">
                <a16:creationId xmlns:a16="http://schemas.microsoft.com/office/drawing/2014/main" id="{32075B45-9CE0-95F2-85EA-EB3841845814}"/>
              </a:ext>
            </a:extLst>
          </p:cNvPr>
          <p:cNvSpPr>
            <a:spLocks noGrp="1"/>
          </p:cNvSpPr>
          <p:nvPr>
            <p:ph type="pic" sz="quarter" idx="13"/>
          </p:nvPr>
        </p:nvSpPr>
        <p:spPr>
          <a:xfrm>
            <a:off x="1503582"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11" name="Title 1">
            <a:extLst>
              <a:ext uri="{FF2B5EF4-FFF2-40B4-BE49-F238E27FC236}">
                <a16:creationId xmlns:a16="http://schemas.microsoft.com/office/drawing/2014/main" id="{4BC4A3F5-32BF-A5E6-126F-2E7657883E29}"/>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3" name="Date Placeholder 3">
            <a:extLst>
              <a:ext uri="{FF2B5EF4-FFF2-40B4-BE49-F238E27FC236}">
                <a16:creationId xmlns:a16="http://schemas.microsoft.com/office/drawing/2014/main" id="{9BA66472-569E-72A4-0FF7-1F8D902786D9}"/>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123328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5-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33836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8" name="Text Placeholder 7">
            <a:extLst>
              <a:ext uri="{FF2B5EF4-FFF2-40B4-BE49-F238E27FC236}">
                <a16:creationId xmlns:a16="http://schemas.microsoft.com/office/drawing/2014/main" id="{37DDACA0-484C-8FE4-DC9F-204976DF4E14}"/>
              </a:ext>
            </a:extLst>
          </p:cNvPr>
          <p:cNvSpPr>
            <a:spLocks noGrp="1"/>
          </p:cNvSpPr>
          <p:nvPr>
            <p:ph type="body" sz="quarter" idx="12" hasCustomPrompt="1"/>
          </p:nvPr>
        </p:nvSpPr>
        <p:spPr>
          <a:xfrm>
            <a:off x="33836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0" name="Picture Placeholder 4">
            <a:extLst>
              <a:ext uri="{FF2B5EF4-FFF2-40B4-BE49-F238E27FC236}">
                <a16:creationId xmlns:a16="http://schemas.microsoft.com/office/drawing/2014/main" id="{9D456554-942B-C0B3-1845-345101F9C25B}"/>
              </a:ext>
            </a:extLst>
          </p:cNvPr>
          <p:cNvSpPr>
            <a:spLocks noGrp="1"/>
          </p:cNvSpPr>
          <p:nvPr>
            <p:ph type="pic" sz="quarter" idx="13"/>
          </p:nvPr>
        </p:nvSpPr>
        <p:spPr>
          <a:xfrm>
            <a:off x="983228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1" name="Picture Placeholder 4">
            <a:extLst>
              <a:ext uri="{FF2B5EF4-FFF2-40B4-BE49-F238E27FC236}">
                <a16:creationId xmlns:a16="http://schemas.microsoft.com/office/drawing/2014/main" id="{771D9DB2-225A-848A-E1A8-EF949D352871}"/>
              </a:ext>
            </a:extLst>
          </p:cNvPr>
          <p:cNvSpPr>
            <a:spLocks noGrp="1"/>
          </p:cNvSpPr>
          <p:nvPr>
            <p:ph type="pic" sz="quarter" idx="14"/>
          </p:nvPr>
        </p:nvSpPr>
        <p:spPr>
          <a:xfrm>
            <a:off x="745880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12" name="Picture Placeholder 4">
            <a:extLst>
              <a:ext uri="{FF2B5EF4-FFF2-40B4-BE49-F238E27FC236}">
                <a16:creationId xmlns:a16="http://schemas.microsoft.com/office/drawing/2014/main" id="{0D148A87-0D95-0008-0CF2-8A9447F77268}"/>
              </a:ext>
            </a:extLst>
          </p:cNvPr>
          <p:cNvSpPr>
            <a:spLocks noGrp="1"/>
          </p:cNvSpPr>
          <p:nvPr>
            <p:ph type="pic" sz="quarter" idx="15"/>
          </p:nvPr>
        </p:nvSpPr>
        <p:spPr>
          <a:xfrm>
            <a:off x="508532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3" name="Picture Placeholder 4">
            <a:extLst>
              <a:ext uri="{FF2B5EF4-FFF2-40B4-BE49-F238E27FC236}">
                <a16:creationId xmlns:a16="http://schemas.microsoft.com/office/drawing/2014/main" id="{442B3BD8-BF76-EFF8-B2F7-EC0259185B2D}"/>
              </a:ext>
            </a:extLst>
          </p:cNvPr>
          <p:cNvSpPr>
            <a:spLocks noGrp="1"/>
          </p:cNvSpPr>
          <p:nvPr>
            <p:ph type="pic" sz="quarter" idx="16"/>
          </p:nvPr>
        </p:nvSpPr>
        <p:spPr>
          <a:xfrm>
            <a:off x="271184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4" name="Text Placeholder 7">
            <a:extLst>
              <a:ext uri="{FF2B5EF4-FFF2-40B4-BE49-F238E27FC236}">
                <a16:creationId xmlns:a16="http://schemas.microsoft.com/office/drawing/2014/main" id="{2BD02477-6065-F818-FBA9-47A3FAEC7B0A}"/>
              </a:ext>
            </a:extLst>
          </p:cNvPr>
          <p:cNvSpPr>
            <a:spLocks noGrp="1"/>
          </p:cNvSpPr>
          <p:nvPr>
            <p:ph type="body" sz="quarter" idx="17" hasCustomPrompt="1"/>
          </p:nvPr>
        </p:nvSpPr>
        <p:spPr>
          <a:xfrm>
            <a:off x="2711847"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Text Placeholder 7">
            <a:extLst>
              <a:ext uri="{FF2B5EF4-FFF2-40B4-BE49-F238E27FC236}">
                <a16:creationId xmlns:a16="http://schemas.microsoft.com/office/drawing/2014/main" id="{1E2EF5DC-0D57-DC34-4674-0BD76A3C79C5}"/>
              </a:ext>
            </a:extLst>
          </p:cNvPr>
          <p:cNvSpPr>
            <a:spLocks noGrp="1"/>
          </p:cNvSpPr>
          <p:nvPr>
            <p:ph type="body" sz="quarter" idx="18" hasCustomPrompt="1"/>
          </p:nvPr>
        </p:nvSpPr>
        <p:spPr>
          <a:xfrm>
            <a:off x="506707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6" name="Text Placeholder 7">
            <a:extLst>
              <a:ext uri="{FF2B5EF4-FFF2-40B4-BE49-F238E27FC236}">
                <a16:creationId xmlns:a16="http://schemas.microsoft.com/office/drawing/2014/main" id="{E366866D-A2F8-F30E-5CEC-7874104461C1}"/>
              </a:ext>
            </a:extLst>
          </p:cNvPr>
          <p:cNvSpPr>
            <a:spLocks noGrp="1"/>
          </p:cNvSpPr>
          <p:nvPr>
            <p:ph type="body" sz="quarter" idx="19" hasCustomPrompt="1"/>
          </p:nvPr>
        </p:nvSpPr>
        <p:spPr>
          <a:xfrm>
            <a:off x="7444376"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7" name="Text Placeholder 7">
            <a:extLst>
              <a:ext uri="{FF2B5EF4-FFF2-40B4-BE49-F238E27FC236}">
                <a16:creationId xmlns:a16="http://schemas.microsoft.com/office/drawing/2014/main" id="{2EE9F404-D14D-FE4F-8CFF-AB1FC64F34F4}"/>
              </a:ext>
            </a:extLst>
          </p:cNvPr>
          <p:cNvSpPr>
            <a:spLocks noGrp="1"/>
          </p:cNvSpPr>
          <p:nvPr>
            <p:ph type="body" sz="quarter" idx="20" hasCustomPrompt="1"/>
          </p:nvPr>
        </p:nvSpPr>
        <p:spPr>
          <a:xfrm>
            <a:off x="9832288" y="4562664"/>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8" name="Title 1">
            <a:extLst>
              <a:ext uri="{FF2B5EF4-FFF2-40B4-BE49-F238E27FC236}">
                <a16:creationId xmlns:a16="http://schemas.microsoft.com/office/drawing/2014/main" id="{D046D04C-67A8-D731-EC40-7A854EF1DB5E}"/>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Tier Type</a:t>
            </a:r>
          </a:p>
        </p:txBody>
      </p:sp>
      <p:sp>
        <p:nvSpPr>
          <p:cNvPr id="20" name="Date Placeholder 3">
            <a:extLst>
              <a:ext uri="{FF2B5EF4-FFF2-40B4-BE49-F238E27FC236}">
                <a16:creationId xmlns:a16="http://schemas.microsoft.com/office/drawing/2014/main" id="{CB503363-B9D9-93C1-0C72-1F8160EBCA47}"/>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32835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image and bod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838200" y="1855557"/>
            <a:ext cx="3145551" cy="3146885"/>
          </a:xfrm>
          <a:ln w="57150">
            <a:solidFill>
              <a:schemeClr val="tx1"/>
            </a:solidFill>
          </a:ln>
        </p:spPr>
        <p:txBody>
          <a:bodyPr/>
          <a:lstStyle/>
          <a:p>
            <a:endParaRPr lang="en-US" dirty="0"/>
          </a:p>
        </p:txBody>
      </p:sp>
      <p:sp>
        <p:nvSpPr>
          <p:cNvPr id="4" name="Text Placeholder 6">
            <a:extLst>
              <a:ext uri="{FF2B5EF4-FFF2-40B4-BE49-F238E27FC236}">
                <a16:creationId xmlns:a16="http://schemas.microsoft.com/office/drawing/2014/main" id="{0E5FCD15-9EED-BF20-2D8A-6BE8959CEA19}"/>
              </a:ext>
            </a:extLst>
          </p:cNvPr>
          <p:cNvSpPr>
            <a:spLocks noGrp="1"/>
          </p:cNvSpPr>
          <p:nvPr>
            <p:ph type="body" sz="quarter" idx="14" hasCustomPrompt="1"/>
          </p:nvPr>
        </p:nvSpPr>
        <p:spPr>
          <a:xfrm>
            <a:off x="4246684" y="1855557"/>
            <a:ext cx="7107115" cy="2777989"/>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7" name="Title 1">
            <a:extLst>
              <a:ext uri="{FF2B5EF4-FFF2-40B4-BE49-F238E27FC236}">
                <a16:creationId xmlns:a16="http://schemas.microsoft.com/office/drawing/2014/main" id="{8437E892-C103-787E-50B3-35CD1BC00B83}"/>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9" name="Date Placeholder 3">
            <a:extLst>
              <a:ext uri="{FF2B5EF4-FFF2-40B4-BE49-F238E27FC236}">
                <a16:creationId xmlns:a16="http://schemas.microsoft.com/office/drawing/2014/main" id="{55716C83-17B4-C381-850C-2045F14D9788}"/>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724236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ransitio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EB1E5F-3707-50EA-F71B-190CBDE437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C176C5-CF10-FDA6-D1E6-A79FE303F26D}"/>
              </a:ext>
            </a:extLst>
          </p:cNvPr>
          <p:cNvSpPr>
            <a:spLocks noGrp="1"/>
          </p:cNvSpPr>
          <p:nvPr>
            <p:ph type="title" hasCustomPrompt="1"/>
          </p:nvPr>
        </p:nvSpPr>
        <p:spPr>
          <a:xfrm>
            <a:off x="838200" y="2766218"/>
            <a:ext cx="10515600" cy="1325563"/>
          </a:xfrm>
          <a:prstGeom prst="rect">
            <a:avLst/>
          </a:prstGeom>
        </p:spPr>
        <p:txBody>
          <a:bodyPr/>
          <a:lstStyle>
            <a:lvl1pPr algn="ctr">
              <a:defRPr/>
            </a:lvl1pPr>
          </a:lstStyle>
          <a:p>
            <a:r>
              <a:rPr lang="en-US" dirty="0"/>
              <a:t>Transition</a:t>
            </a:r>
          </a:p>
        </p:txBody>
      </p:sp>
      <p:sp>
        <p:nvSpPr>
          <p:cNvPr id="6" name="Date Placeholder 3">
            <a:extLst>
              <a:ext uri="{FF2B5EF4-FFF2-40B4-BE49-F238E27FC236}">
                <a16:creationId xmlns:a16="http://schemas.microsoft.com/office/drawing/2014/main" id="{E22A8F75-DAEB-1151-4267-E165A54F11BC}"/>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4079125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D122712-FC2A-136F-6052-A15DA3218F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0E2A1F8A-AF3D-0A4D-9E21-E9D609ACF94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5898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AA01-2824-B328-9EA7-5AFDDFFF9C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6F54C-6F0B-6BC6-F40B-0949BFEDF3BC}"/>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4" name="Footer Placeholder 3">
            <a:extLst>
              <a:ext uri="{FF2B5EF4-FFF2-40B4-BE49-F238E27FC236}">
                <a16:creationId xmlns:a16="http://schemas.microsoft.com/office/drawing/2014/main" id="{437AEC4C-6B05-1E0C-4802-8FC2C6D07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B6739C-3479-BFC0-F2C8-F90D38B193BF}"/>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254837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BB707-BCD6-3AA5-4F9A-69B2655D1E3F}"/>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3" name="Footer Placeholder 2">
            <a:extLst>
              <a:ext uri="{FF2B5EF4-FFF2-40B4-BE49-F238E27FC236}">
                <a16:creationId xmlns:a16="http://schemas.microsoft.com/office/drawing/2014/main" id="{C1744F83-04A0-0994-775B-15D6FD88B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F6840-FA5C-55D4-EF1E-7249E9D17D1A}"/>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218745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1140-209C-C950-7785-77E1E4B32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9A2232-C0F9-BB4C-61F2-644BF8BD5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0441A-115C-E37C-2C8C-686ECE608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44B0-0ECA-E461-4295-92F072440613}"/>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6" name="Footer Placeholder 5">
            <a:extLst>
              <a:ext uri="{FF2B5EF4-FFF2-40B4-BE49-F238E27FC236}">
                <a16:creationId xmlns:a16="http://schemas.microsoft.com/office/drawing/2014/main" id="{6F9F48C7-AB80-C420-25EA-1B9E3D6D8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61BC5-5F81-C114-8855-D6C76F3173F7}"/>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325821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49F7-B00A-AE52-F525-D63B2F51F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A8FBF-85EA-9B15-9AA4-89192B24D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286F71-B0FE-46C3-7FC4-5A4E9B5A4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ECE66-F2DE-E0E4-6330-9667DEBA9EB9}"/>
              </a:ext>
            </a:extLst>
          </p:cNvPr>
          <p:cNvSpPr>
            <a:spLocks noGrp="1"/>
          </p:cNvSpPr>
          <p:nvPr>
            <p:ph type="dt" sz="half" idx="10"/>
          </p:nvPr>
        </p:nvSpPr>
        <p:spPr/>
        <p:txBody>
          <a:bodyPr/>
          <a:lstStyle/>
          <a:p>
            <a:fld id="{46513704-90DF-4ED4-BAE1-B6C990506BCF}" type="datetimeFigureOut">
              <a:rPr lang="en-US" smtClean="0"/>
              <a:t>6/2/23</a:t>
            </a:fld>
            <a:endParaRPr lang="en-US"/>
          </a:p>
        </p:txBody>
      </p:sp>
      <p:sp>
        <p:nvSpPr>
          <p:cNvPr id="6" name="Footer Placeholder 5">
            <a:extLst>
              <a:ext uri="{FF2B5EF4-FFF2-40B4-BE49-F238E27FC236}">
                <a16:creationId xmlns:a16="http://schemas.microsoft.com/office/drawing/2014/main" id="{86468B18-BAFD-3DAA-3A2F-09A4E7FB1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043C1-6506-1DBA-9A18-274D35A5FA47}"/>
              </a:ext>
            </a:extLst>
          </p:cNvPr>
          <p:cNvSpPr>
            <a:spLocks noGrp="1"/>
          </p:cNvSpPr>
          <p:nvPr>
            <p:ph type="sldNum" sz="quarter" idx="12"/>
          </p:nvPr>
        </p:nvSpPr>
        <p:spPr/>
        <p:txBody>
          <a:bodyPr/>
          <a:lstStyle/>
          <a:p>
            <a:fld id="{A73E0402-C96B-4C0C-A5CB-3F014E3578BD}" type="slidenum">
              <a:rPr lang="en-US" smtClean="0"/>
              <a:t>‹#›</a:t>
            </a:fld>
            <a:endParaRPr lang="en-US"/>
          </a:p>
        </p:txBody>
      </p:sp>
    </p:spTree>
    <p:extLst>
      <p:ext uri="{BB962C8B-B14F-4D97-AF65-F5344CB8AC3E}">
        <p14:creationId xmlns:p14="http://schemas.microsoft.com/office/powerpoint/2010/main" val="41554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A7758-79D2-BBDF-A66A-43098BC73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319E06-7DDD-8C95-B2BD-C2EF1492C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D48C8-0D81-C66A-55D4-470D136B5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13704-90DF-4ED4-BAE1-B6C990506BCF}" type="datetimeFigureOut">
              <a:rPr lang="en-US" smtClean="0"/>
              <a:t>6/2/23</a:t>
            </a:fld>
            <a:endParaRPr lang="en-US"/>
          </a:p>
        </p:txBody>
      </p:sp>
      <p:sp>
        <p:nvSpPr>
          <p:cNvPr id="5" name="Footer Placeholder 4">
            <a:extLst>
              <a:ext uri="{FF2B5EF4-FFF2-40B4-BE49-F238E27FC236}">
                <a16:creationId xmlns:a16="http://schemas.microsoft.com/office/drawing/2014/main" id="{76F2182C-11D3-3DC7-5DA5-59BADE1B6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695DE-0627-0E70-C243-50139144C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E0402-C96B-4C0C-A5CB-3F014E3578BD}" type="slidenum">
              <a:rPr lang="en-US" smtClean="0"/>
              <a:t>‹#›</a:t>
            </a:fld>
            <a:endParaRPr lang="en-US"/>
          </a:p>
        </p:txBody>
      </p:sp>
    </p:spTree>
    <p:extLst>
      <p:ext uri="{BB962C8B-B14F-4D97-AF65-F5344CB8AC3E}">
        <p14:creationId xmlns:p14="http://schemas.microsoft.com/office/powerpoint/2010/main" val="133023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CB8ED-DA60-4075-910B-95C6D0CB7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38B6F6-63BB-4DAF-9131-30C416449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542EF-3CA6-4A25-B8B5-EE607A64D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390799F6-51AD-434F-A923-BE67A6D00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9370E-680B-4AFF-995D-A4A17BA3C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BAC9-2BA0-4E9B-BFD2-C3C44866DB72}" type="slidenum">
              <a:rPr lang="en-US" smtClean="0"/>
              <a:t>‹#›</a:t>
            </a:fld>
            <a:endParaRPr lang="en-US"/>
          </a:p>
        </p:txBody>
      </p:sp>
    </p:spTree>
    <p:extLst>
      <p:ext uri="{BB962C8B-B14F-4D97-AF65-F5344CB8AC3E}">
        <p14:creationId xmlns:p14="http://schemas.microsoft.com/office/powerpoint/2010/main" val="3423434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58FBF-EAA9-65A6-592D-D159056D0B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33F947-67F6-909C-54AA-0633A8E37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84062-F34A-10AA-F5C1-26140A3D2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94C25-E038-4CE5-81E4-6859EB8E89CF}" type="datetimeFigureOut">
              <a:rPr lang="en-US" smtClean="0"/>
              <a:t>6/2/23</a:t>
            </a:fld>
            <a:endParaRPr lang="en-US"/>
          </a:p>
        </p:txBody>
      </p:sp>
      <p:sp>
        <p:nvSpPr>
          <p:cNvPr id="5" name="Footer Placeholder 4">
            <a:extLst>
              <a:ext uri="{FF2B5EF4-FFF2-40B4-BE49-F238E27FC236}">
                <a16:creationId xmlns:a16="http://schemas.microsoft.com/office/drawing/2014/main" id="{8FDCADA9-9007-5AA6-9647-DD4C3642C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B1EDCD-CB04-0639-90B8-B685648AB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5BAC9-2BA0-4E9B-BFD2-C3C44866DB72}" type="slidenum">
              <a:rPr lang="en-US" smtClean="0"/>
              <a:t>‹#›</a:t>
            </a:fld>
            <a:endParaRPr lang="en-US"/>
          </a:p>
        </p:txBody>
      </p:sp>
    </p:spTree>
    <p:extLst>
      <p:ext uri="{BB962C8B-B14F-4D97-AF65-F5344CB8AC3E}">
        <p14:creationId xmlns:p14="http://schemas.microsoft.com/office/powerpoint/2010/main" val="26764047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D7368-4E5F-21CB-F7A4-9C11CFEEA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D41B6-ED92-53F4-115B-74D408949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FB7F-E48C-9FC0-9D60-5300F8F6F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D261B588-7A72-9D2D-0097-0AB6DA5F4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3A30AA-7B28-DA93-56FE-E0BC92F52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06E5-5FFD-1E49-B019-E8B86ABC85AD}" type="slidenum">
              <a:rPr lang="en-US" smtClean="0"/>
              <a:t>‹#›</a:t>
            </a:fld>
            <a:endParaRPr lang="en-US"/>
          </a:p>
        </p:txBody>
      </p:sp>
    </p:spTree>
    <p:extLst>
      <p:ext uri="{BB962C8B-B14F-4D97-AF65-F5344CB8AC3E}">
        <p14:creationId xmlns:p14="http://schemas.microsoft.com/office/powerpoint/2010/main" val="20024637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5" name="Picture 14" descr="Rectangle&#10;&#10;Description automatically generated">
            <a:extLst>
              <a:ext uri="{FF2B5EF4-FFF2-40B4-BE49-F238E27FC236}">
                <a16:creationId xmlns:a16="http://schemas.microsoft.com/office/drawing/2014/main" id="{F518A2A1-47B4-B5B2-2D04-E5CA6611DB4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ED91A3-9181-E725-82F2-BE95F9D5C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208CB2-9560-ADAF-F480-8324153A0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8514AD-C30C-10BB-7054-5A9E109C0884}"/>
              </a:ext>
            </a:extLst>
          </p:cNvPr>
          <p:cNvSpPr>
            <a:spLocks noGrp="1"/>
          </p:cNvSpPr>
          <p:nvPr>
            <p:ph type="dt" sz="half" idx="2"/>
          </p:nvPr>
        </p:nvSpPr>
        <p:spPr>
          <a:xfrm>
            <a:off x="3510049" y="6186675"/>
            <a:ext cx="5171902" cy="365126"/>
          </a:xfrm>
          <a:prstGeom prst="rect">
            <a:avLst/>
          </a:prstGeom>
        </p:spPr>
        <p:txBody>
          <a:bodyPr vert="horz" lIns="91440" tIns="45720" rIns="91440" bIns="45720" rtlCol="0" anchor="ctr"/>
          <a:lstStyle>
            <a:lvl1pPr algn="l">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7202713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l" defTabSz="914400" rtl="0" eaLnBrk="1" latinLnBrk="0" hangingPunct="1">
        <a:lnSpc>
          <a:spcPct val="90000"/>
        </a:lnSpc>
        <a:spcBef>
          <a:spcPct val="0"/>
        </a:spcBef>
        <a:buNone/>
        <a:defRPr sz="44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supreme.justia.com/cases/federal/us/249/86/"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uglibrary.org/schaffer/library/studies/cu/cu8.html#Anchor-380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rls_slide_loop.pptx"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39C-8FCA-2258-CCE7-9B7241717082}"/>
              </a:ext>
            </a:extLst>
          </p:cNvPr>
          <p:cNvSpPr>
            <a:spLocks noGrp="1"/>
          </p:cNvSpPr>
          <p:nvPr>
            <p:ph type="ctrTitle"/>
          </p:nvPr>
        </p:nvSpPr>
        <p:spPr>
          <a:xfrm>
            <a:off x="1524000" y="4147416"/>
            <a:ext cx="9144000" cy="1318161"/>
          </a:xfrm>
        </p:spPr>
        <p:txBody>
          <a:bodyPr>
            <a:normAutofit fontScale="90000"/>
          </a:bodyPr>
          <a:lstStyle/>
          <a:p>
            <a:r>
              <a:rPr lang="en-US" dirty="0">
                <a:solidFill>
                  <a:schemeClr val="bg1"/>
                </a:solidFill>
              </a:rPr>
              <a:t>WELCOME</a:t>
            </a:r>
          </a:p>
        </p:txBody>
      </p:sp>
      <p:sp>
        <p:nvSpPr>
          <p:cNvPr id="5" name="Date Placeholder 3">
            <a:extLst>
              <a:ext uri="{FF2B5EF4-FFF2-40B4-BE49-F238E27FC236}">
                <a16:creationId xmlns:a16="http://schemas.microsoft.com/office/drawing/2014/main" id="{3304C831-906F-591B-6A39-C71FDA9DA56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facesandvoices</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recoveryleadershipsummit</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#advocate4recovery</a:t>
            </a:r>
          </a:p>
        </p:txBody>
      </p:sp>
      <p:sp>
        <p:nvSpPr>
          <p:cNvPr id="3" name="Title 1">
            <a:extLst>
              <a:ext uri="{FF2B5EF4-FFF2-40B4-BE49-F238E27FC236}">
                <a16:creationId xmlns:a16="http://schemas.microsoft.com/office/drawing/2014/main" id="{94559950-585E-F447-1C6F-9DADC9FA9B2E}"/>
              </a:ext>
            </a:extLst>
          </p:cNvPr>
          <p:cNvSpPr txBox="1">
            <a:spLocks/>
          </p:cNvSpPr>
          <p:nvPr/>
        </p:nvSpPr>
        <p:spPr>
          <a:xfrm>
            <a:off x="811576" y="5384595"/>
            <a:ext cx="10568848" cy="5865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9600" b="1" i="0" kern="1200" spc="600">
                <a:solidFill>
                  <a:schemeClr val="bg1"/>
                </a:solidFill>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Harm Reduction</a:t>
            </a:r>
            <a:endParaRPr kumimoji="0" lang="en-US" sz="3200" b="0" i="0" u="none" strike="noStrike" kern="1200" cap="none" spc="600" normalizeH="0" baseline="0" noProof="0" dirty="0">
              <a:ln>
                <a:noFill/>
              </a:ln>
              <a:solidFill>
                <a:prstClr val="white"/>
              </a:solidFill>
              <a:effectLst>
                <a:outerShdw blurRad="50800" dist="38100" algn="l" rotWithShape="0">
                  <a:prstClr val="black">
                    <a:alpha val="40000"/>
                  </a:prst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749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315362-A2CF-4141-8B86-15ABBC379B6F}"/>
              </a:ext>
            </a:extLst>
          </p:cNvPr>
          <p:cNvSpPr>
            <a:spLocks noGrp="1"/>
          </p:cNvSpPr>
          <p:nvPr>
            <p:ph type="title"/>
          </p:nvPr>
        </p:nvSpPr>
        <p:spPr>
          <a:xfrm>
            <a:off x="388277" y="4735960"/>
            <a:ext cx="11139854" cy="930447"/>
          </a:xfrm>
        </p:spPr>
        <p:txBody>
          <a:bodyPr vert="horz" lIns="91440" tIns="45720" rIns="91440" bIns="45720" rtlCol="0" anchor="b">
            <a:normAutofit/>
          </a:bodyPr>
          <a:lstStyle/>
          <a:p>
            <a:pPr algn="ctr"/>
            <a:r>
              <a:rPr lang="en-US" sz="5400" dirty="0">
                <a:solidFill>
                  <a:srgbClr val="FFFFFF"/>
                </a:solidFill>
              </a:rPr>
              <a:t>  The Temperance Movement</a:t>
            </a:r>
          </a:p>
        </p:txBody>
      </p:sp>
      <p:pic>
        <p:nvPicPr>
          <p:cNvPr id="5" name="Content Placeholder 4" descr="Text&#10;&#10;Description automatically generated">
            <a:extLst>
              <a:ext uri="{FF2B5EF4-FFF2-40B4-BE49-F238E27FC236}">
                <a16:creationId xmlns:a16="http://schemas.microsoft.com/office/drawing/2014/main" id="{8BFE9B0D-F2D2-47F2-B1C1-CC8F4EE6F1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 y="653693"/>
            <a:ext cx="3425609" cy="3305712"/>
          </a:xfrm>
          <a:prstGeom prst="rect">
            <a:avLst/>
          </a:prstGeom>
        </p:spPr>
      </p:pic>
      <p:pic>
        <p:nvPicPr>
          <p:cNvPr id="9" name="Picture 8" descr="Text&#10;&#10;Description automatically generated">
            <a:extLst>
              <a:ext uri="{FF2B5EF4-FFF2-40B4-BE49-F238E27FC236}">
                <a16:creationId xmlns:a16="http://schemas.microsoft.com/office/drawing/2014/main" id="{95F15DD2-013F-4F31-9308-0400364F9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86" y="872359"/>
            <a:ext cx="4001807" cy="2459897"/>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B18E20AE-B06A-4A94-B5B2-D03B69A76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725" y="616905"/>
            <a:ext cx="3423916" cy="3423916"/>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9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05CE-EA4B-6369-3538-3B5C47465BA5}"/>
              </a:ext>
            </a:extLst>
          </p:cNvPr>
          <p:cNvSpPr>
            <a:spLocks noGrp="1"/>
          </p:cNvSpPr>
          <p:nvPr>
            <p:ph type="title"/>
          </p:nvPr>
        </p:nvSpPr>
        <p:spPr/>
        <p:txBody>
          <a:bodyPr/>
          <a:lstStyle/>
          <a:p>
            <a:r>
              <a:rPr lang="en-US" dirty="0"/>
              <a:t>         Pure Food and Drug Act of 1906</a:t>
            </a:r>
          </a:p>
        </p:txBody>
      </p:sp>
      <p:sp>
        <p:nvSpPr>
          <p:cNvPr id="3" name="Content Placeholder 2">
            <a:extLst>
              <a:ext uri="{FF2B5EF4-FFF2-40B4-BE49-F238E27FC236}">
                <a16:creationId xmlns:a16="http://schemas.microsoft.com/office/drawing/2014/main" id="{4E571F99-0F93-7E88-4D80-0EC7F16068B1}"/>
              </a:ext>
            </a:extLst>
          </p:cNvPr>
          <p:cNvSpPr>
            <a:spLocks noGrp="1"/>
          </p:cNvSpPr>
          <p:nvPr>
            <p:ph idx="1"/>
          </p:nvPr>
        </p:nvSpPr>
        <p:spPr>
          <a:xfrm>
            <a:off x="1425676" y="1825625"/>
            <a:ext cx="9301317" cy="4351338"/>
          </a:xfrm>
        </p:spPr>
        <p:txBody>
          <a:bodyPr>
            <a:normAutofit/>
          </a:bodyPr>
          <a:lstStyle/>
          <a:p>
            <a:pPr marL="0" indent="0">
              <a:buNone/>
            </a:pPr>
            <a:r>
              <a:rPr lang="en-US" sz="3200" b="0" i="0" dirty="0">
                <a:solidFill>
                  <a:srgbClr val="202122"/>
                </a:solidFill>
                <a:effectLst/>
              </a:rPr>
              <a:t>Under the law, drug labels, for example, had to list any of 10 ingredients that were deemed "addictive" and/or "dangerous" on the product label if they were present, and could not list them if they were not present.</a:t>
            </a:r>
          </a:p>
          <a:p>
            <a:pPr marL="0" indent="0">
              <a:buNone/>
            </a:pPr>
            <a:endParaRPr lang="en-US" sz="3200" dirty="0">
              <a:solidFill>
                <a:srgbClr val="202122"/>
              </a:solidFill>
            </a:endParaRPr>
          </a:p>
          <a:p>
            <a:pPr marL="0" indent="0">
              <a:buNone/>
            </a:pPr>
            <a:r>
              <a:rPr lang="en-US" sz="2400" dirty="0">
                <a:solidFill>
                  <a:srgbClr val="202122"/>
                </a:solidFill>
              </a:rPr>
              <a:t>This was the real start of federal overregulation. </a:t>
            </a:r>
            <a:endParaRPr lang="en-US" sz="2400" dirty="0"/>
          </a:p>
        </p:txBody>
      </p:sp>
    </p:spTree>
    <p:extLst>
      <p:ext uri="{BB962C8B-B14F-4D97-AF65-F5344CB8AC3E}">
        <p14:creationId xmlns:p14="http://schemas.microsoft.com/office/powerpoint/2010/main" val="216460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E459A-7A78-43FD-EFE9-5ADEDE3617D8}"/>
              </a:ext>
            </a:extLst>
          </p:cNvPr>
          <p:cNvSpPr txBox="1"/>
          <p:nvPr/>
        </p:nvSpPr>
        <p:spPr>
          <a:xfrm>
            <a:off x="1883564" y="525101"/>
            <a:ext cx="10972800" cy="461665"/>
          </a:xfrm>
          <a:prstGeom prst="rect">
            <a:avLst/>
          </a:prstGeom>
          <a:noFill/>
        </p:spPr>
        <p:txBody>
          <a:bodyPr wrap="square" rtlCol="0">
            <a:spAutoFit/>
          </a:bodyPr>
          <a:lstStyle/>
          <a:p>
            <a:r>
              <a:rPr lang="en-US" sz="2400" dirty="0"/>
              <a:t>A brief historical look at significant drug policy decisions and harm reduction</a:t>
            </a:r>
          </a:p>
        </p:txBody>
      </p:sp>
      <p:sp>
        <p:nvSpPr>
          <p:cNvPr id="4" name="TextBox 3">
            <a:extLst>
              <a:ext uri="{FF2B5EF4-FFF2-40B4-BE49-F238E27FC236}">
                <a16:creationId xmlns:a16="http://schemas.microsoft.com/office/drawing/2014/main" id="{0549E878-548F-7FDB-9C73-ED1FF3081D24}"/>
              </a:ext>
            </a:extLst>
          </p:cNvPr>
          <p:cNvSpPr txBox="1"/>
          <p:nvPr/>
        </p:nvSpPr>
        <p:spPr>
          <a:xfrm>
            <a:off x="3606801" y="1491633"/>
            <a:ext cx="8850599" cy="913199"/>
          </a:xfrm>
          <a:prstGeom prst="rect">
            <a:avLst/>
          </a:prstGeom>
          <a:noFill/>
        </p:spPr>
        <p:txBody>
          <a:bodyPr wrap="square">
            <a:spAutoFit/>
          </a:bodyPr>
          <a:lstStyle/>
          <a:p>
            <a:r>
              <a:rPr lang="en-US" sz="2667" dirty="0"/>
              <a:t>The Harrison Narcotics Act</a:t>
            </a:r>
            <a:br>
              <a:rPr lang="en-US" sz="2667" dirty="0"/>
            </a:br>
            <a:r>
              <a:rPr lang="en-US" sz="2667" dirty="0"/>
              <a:t>                 (1914)</a:t>
            </a:r>
          </a:p>
        </p:txBody>
      </p:sp>
      <p:sp>
        <p:nvSpPr>
          <p:cNvPr id="6" name="TextBox 5">
            <a:extLst>
              <a:ext uri="{FF2B5EF4-FFF2-40B4-BE49-F238E27FC236}">
                <a16:creationId xmlns:a16="http://schemas.microsoft.com/office/drawing/2014/main" id="{17684CC3-9BEF-5576-F8EE-A88A5DE765DD}"/>
              </a:ext>
            </a:extLst>
          </p:cNvPr>
          <p:cNvSpPr txBox="1"/>
          <p:nvPr/>
        </p:nvSpPr>
        <p:spPr>
          <a:xfrm>
            <a:off x="1407531" y="2646397"/>
            <a:ext cx="9555356" cy="2558586"/>
          </a:xfrm>
          <a:prstGeom prst="rect">
            <a:avLst/>
          </a:prstGeom>
          <a:noFill/>
        </p:spPr>
        <p:txBody>
          <a:bodyPr wrap="square">
            <a:spAutoFit/>
          </a:bodyPr>
          <a:lstStyle/>
          <a:p>
            <a:pPr lvl="0">
              <a:lnSpc>
                <a:spcPct val="150000"/>
              </a:lnSpc>
            </a:pPr>
            <a:r>
              <a:rPr lang="en-US" sz="2133" dirty="0"/>
              <a:t>The strict language void of interpretation read…. “an act to provide for the registration of, with collectors of internal revenue, and to impose a special tax upon all persons who produce, import, manufacture, compound, deal in, dispense, sell, distribute, or give away opium or coca leaves, their salts, derivatives, or preparations, and for other purposes</a:t>
            </a:r>
            <a:r>
              <a:rPr lang="en-US" sz="2400" dirty="0"/>
              <a:t>.”</a:t>
            </a:r>
          </a:p>
        </p:txBody>
      </p:sp>
    </p:spTree>
    <p:extLst>
      <p:ext uri="{BB962C8B-B14F-4D97-AF65-F5344CB8AC3E}">
        <p14:creationId xmlns:p14="http://schemas.microsoft.com/office/powerpoint/2010/main" val="107870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B0563-D860-1C35-E2E6-8BD638E903A1}"/>
              </a:ext>
            </a:extLst>
          </p:cNvPr>
          <p:cNvSpPr txBox="1"/>
          <p:nvPr/>
        </p:nvSpPr>
        <p:spPr>
          <a:xfrm>
            <a:off x="1290567" y="761010"/>
            <a:ext cx="10011317" cy="502766"/>
          </a:xfrm>
          <a:prstGeom prst="rect">
            <a:avLst/>
          </a:prstGeom>
          <a:noFill/>
        </p:spPr>
        <p:txBody>
          <a:bodyPr wrap="square" rtlCol="0">
            <a:spAutoFit/>
          </a:bodyPr>
          <a:lstStyle/>
          <a:p>
            <a:r>
              <a:rPr lang="en-US" sz="2667" i="1" dirty="0"/>
              <a:t>On its face that act was not about prohibition it was about taxes</a:t>
            </a:r>
          </a:p>
        </p:txBody>
      </p:sp>
      <p:sp>
        <p:nvSpPr>
          <p:cNvPr id="3" name="TextBox 2">
            <a:extLst>
              <a:ext uri="{FF2B5EF4-FFF2-40B4-BE49-F238E27FC236}">
                <a16:creationId xmlns:a16="http://schemas.microsoft.com/office/drawing/2014/main" id="{72A7691A-AD19-A8DF-D00C-F832D631F242}"/>
              </a:ext>
            </a:extLst>
          </p:cNvPr>
          <p:cNvSpPr txBox="1"/>
          <p:nvPr/>
        </p:nvSpPr>
        <p:spPr>
          <a:xfrm>
            <a:off x="1357971" y="2478050"/>
            <a:ext cx="10001405" cy="3046988"/>
          </a:xfrm>
          <a:prstGeom prst="rect">
            <a:avLst/>
          </a:prstGeom>
          <a:noFill/>
        </p:spPr>
        <p:txBody>
          <a:bodyPr wrap="square" rtlCol="0">
            <a:spAutoFit/>
          </a:bodyPr>
          <a:lstStyle/>
          <a:p>
            <a:r>
              <a:rPr lang="en-US" sz="3200" dirty="0"/>
              <a:t>Let’s remember what we all learned in school about the government. The legislative body and makes laws and then the Supreme Court interprets them. It was the Supreme Court’s interpretation of the Harrison Narcotics Act which actually created prohibition and dictated the future of treatment and recovery.</a:t>
            </a:r>
            <a:endParaRPr lang="en-US" sz="2400" dirty="0"/>
          </a:p>
        </p:txBody>
      </p:sp>
    </p:spTree>
    <p:extLst>
      <p:ext uri="{BB962C8B-B14F-4D97-AF65-F5344CB8AC3E}">
        <p14:creationId xmlns:p14="http://schemas.microsoft.com/office/powerpoint/2010/main" val="230207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26618-8321-5DFA-F8B2-8128140212B7}"/>
              </a:ext>
            </a:extLst>
          </p:cNvPr>
          <p:cNvSpPr txBox="1"/>
          <p:nvPr/>
        </p:nvSpPr>
        <p:spPr>
          <a:xfrm>
            <a:off x="3251200" y="756396"/>
            <a:ext cx="7954536" cy="1077218"/>
          </a:xfrm>
          <a:prstGeom prst="rect">
            <a:avLst/>
          </a:prstGeom>
          <a:noFill/>
        </p:spPr>
        <p:txBody>
          <a:bodyPr wrap="square">
            <a:spAutoFit/>
          </a:bodyPr>
          <a:lstStyle/>
          <a:p>
            <a:r>
              <a:rPr lang="en-US" sz="3200" dirty="0"/>
              <a:t>Webb et al… V. United States</a:t>
            </a:r>
            <a:br>
              <a:rPr lang="en-US" sz="3200" dirty="0"/>
            </a:br>
            <a:r>
              <a:rPr lang="en-US" sz="3200" dirty="0"/>
              <a:t>                 (1917)</a:t>
            </a:r>
          </a:p>
        </p:txBody>
      </p:sp>
      <p:sp>
        <p:nvSpPr>
          <p:cNvPr id="5" name="TextBox 4">
            <a:extLst>
              <a:ext uri="{FF2B5EF4-FFF2-40B4-BE49-F238E27FC236}">
                <a16:creationId xmlns:a16="http://schemas.microsoft.com/office/drawing/2014/main" id="{168987EE-4059-E017-1316-FD373E309FB2}"/>
              </a:ext>
            </a:extLst>
          </p:cNvPr>
          <p:cNvSpPr txBox="1"/>
          <p:nvPr/>
        </p:nvSpPr>
        <p:spPr>
          <a:xfrm>
            <a:off x="604644" y="2020298"/>
            <a:ext cx="10715083" cy="830997"/>
          </a:xfrm>
          <a:prstGeom prst="rect">
            <a:avLst/>
          </a:prstGeom>
          <a:noFill/>
        </p:spPr>
        <p:txBody>
          <a:bodyPr wrap="square">
            <a:spAutoFit/>
          </a:bodyPr>
          <a:lstStyle/>
          <a:p>
            <a:r>
              <a:rPr lang="en-US" sz="2400" dirty="0">
                <a:solidFill>
                  <a:srgbClr val="000000"/>
                </a:solidFill>
                <a:latin typeface="Open Sans" panose="020B0606030504020204" pitchFamily="34" charset="0"/>
              </a:rPr>
              <a:t>This case involves the provisions of the Harrison Narcotic Drug Act, considered in No. 367, just decided, </a:t>
            </a:r>
            <a:r>
              <a:rPr lang="en-US" sz="2400" i="1" dirty="0">
                <a:solidFill>
                  <a:srgbClr val="000000"/>
                </a:solidFill>
                <a:latin typeface="Open Sans" panose="020B0606030504020204" pitchFamily="34" charset="0"/>
              </a:rPr>
              <a:t>ante,</a:t>
            </a:r>
            <a:r>
              <a:rPr lang="en-US" sz="2400" dirty="0">
                <a:solidFill>
                  <a:srgbClr val="000000"/>
                </a:solidFill>
                <a:latin typeface="Open Sans" panose="020B0606030504020204" pitchFamily="34" charset="0"/>
              </a:rPr>
              <a:t> </a:t>
            </a:r>
            <a:r>
              <a:rPr lang="en-US" sz="2400" dirty="0">
                <a:solidFill>
                  <a:srgbClr val="06357A"/>
                </a:solidFill>
                <a:latin typeface="Open Sans" panose="020B0606030504020204" pitchFamily="34" charset="0"/>
                <a:hlinkClick r:id="rId3"/>
              </a:rPr>
              <a:t>249 U. S. 86</a:t>
            </a:r>
            <a:r>
              <a:rPr lang="en-US" sz="2400" dirty="0">
                <a:solidFill>
                  <a:srgbClr val="000000"/>
                </a:solidFill>
                <a:latin typeface="Open Sans" panose="020B0606030504020204" pitchFamily="34" charset="0"/>
              </a:rPr>
              <a:t>.</a:t>
            </a:r>
            <a:endParaRPr lang="en-US" sz="2400" dirty="0"/>
          </a:p>
        </p:txBody>
      </p:sp>
      <p:sp>
        <p:nvSpPr>
          <p:cNvPr id="7" name="TextBox 6">
            <a:extLst>
              <a:ext uri="{FF2B5EF4-FFF2-40B4-BE49-F238E27FC236}">
                <a16:creationId xmlns:a16="http://schemas.microsoft.com/office/drawing/2014/main" id="{3A89076B-7495-6A70-FA12-15582718DB23}"/>
              </a:ext>
            </a:extLst>
          </p:cNvPr>
          <p:cNvSpPr txBox="1"/>
          <p:nvPr/>
        </p:nvSpPr>
        <p:spPr>
          <a:xfrm>
            <a:off x="574907" y="2774214"/>
            <a:ext cx="10893503" cy="4647426"/>
          </a:xfrm>
          <a:prstGeom prst="rect">
            <a:avLst/>
          </a:prstGeom>
          <a:noFill/>
        </p:spPr>
        <p:txBody>
          <a:bodyPr wrap="square">
            <a:spAutoFit/>
          </a:bodyPr>
          <a:lstStyle/>
          <a:p>
            <a:r>
              <a:rPr lang="en-US" sz="2400" dirty="0">
                <a:solidFill>
                  <a:srgbClr val="000000"/>
                </a:solidFill>
                <a:latin typeface="Open Sans" panose="020B0606030504020204" pitchFamily="34" charset="0"/>
              </a:rPr>
              <a:t>If a practicing and registered physician issues an order for morphine to an habitual user thereof, the order not being issued by him in the course of professional treatment in the attempted cure of the habit, but for the purpose of providing the user with morphine sufficient to keep him comfortable by maintaining his customary use, such order is not a physician's prescription under exception (b) of § 2 of the act</a:t>
            </a:r>
          </a:p>
          <a:p>
            <a:endParaRPr lang="en-US" sz="2400" dirty="0">
              <a:latin typeface="Open Sans" panose="020B0606030504020204" pitchFamily="34" charset="0"/>
            </a:endParaRPr>
          </a:p>
          <a:p>
            <a:endParaRPr lang="en-US" sz="2400" dirty="0">
              <a:latin typeface="Open Sans" panose="020B0606030504020204" pitchFamily="34" charset="0"/>
            </a:endParaRPr>
          </a:p>
          <a:p>
            <a:endParaRPr lang="en-US" sz="2400" dirty="0">
              <a:latin typeface="Open Sans" panose="020B0606030504020204" pitchFamily="34" charset="0"/>
            </a:endParaRPr>
          </a:p>
          <a:p>
            <a:r>
              <a:rPr lang="en-US" sz="1600" dirty="0">
                <a:latin typeface="Open Sans" panose="020B0606030504020204" pitchFamily="34" charset="0"/>
              </a:rPr>
              <a:t>In non-legal terms the Court held that prescriptions of narcotics for maintenance treatment was not within the discretion of physicians and thus not privileged under the Harrison Narcotics Act</a:t>
            </a:r>
          </a:p>
          <a:p>
            <a:endParaRPr lang="en-US" sz="2400" dirty="0">
              <a:latin typeface="Open Sans" panose="020B0606030504020204" pitchFamily="34" charset="0"/>
            </a:endParaRPr>
          </a:p>
          <a:p>
            <a:endParaRPr lang="en-US" sz="2400" dirty="0"/>
          </a:p>
        </p:txBody>
      </p:sp>
    </p:spTree>
    <p:extLst>
      <p:ext uri="{BB962C8B-B14F-4D97-AF65-F5344CB8AC3E}">
        <p14:creationId xmlns:p14="http://schemas.microsoft.com/office/powerpoint/2010/main" val="52703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AA1C2-8924-A27A-0DAB-2A30EDE65D83}"/>
              </a:ext>
            </a:extLst>
          </p:cNvPr>
          <p:cNvSpPr txBox="1"/>
          <p:nvPr/>
        </p:nvSpPr>
        <p:spPr>
          <a:xfrm>
            <a:off x="1704898" y="810817"/>
            <a:ext cx="7766205" cy="830997"/>
          </a:xfrm>
          <a:prstGeom prst="rect">
            <a:avLst/>
          </a:prstGeom>
          <a:noFill/>
        </p:spPr>
        <p:txBody>
          <a:bodyPr wrap="square">
            <a:spAutoFit/>
          </a:bodyPr>
          <a:lstStyle/>
          <a:p>
            <a:pPr algn="l"/>
            <a:r>
              <a:rPr lang="en-US" sz="2400" b="1" dirty="0">
                <a:solidFill>
                  <a:srgbClr val="1A1A1A"/>
                </a:solidFill>
                <a:latin typeface="Open Sans" panose="020B0606030504020204" pitchFamily="34" charset="0"/>
              </a:rPr>
              <a:t>              United States v. </a:t>
            </a:r>
            <a:r>
              <a:rPr lang="en-US" sz="2400" b="1" dirty="0" err="1">
                <a:solidFill>
                  <a:srgbClr val="1A1A1A"/>
                </a:solidFill>
                <a:latin typeface="Open Sans" panose="020B0606030504020204" pitchFamily="34" charset="0"/>
              </a:rPr>
              <a:t>Doremus</a:t>
            </a:r>
            <a:r>
              <a:rPr lang="en-US" sz="2400" b="1" dirty="0">
                <a:solidFill>
                  <a:srgbClr val="1A1A1A"/>
                </a:solidFill>
                <a:latin typeface="Open Sans" panose="020B0606030504020204" pitchFamily="34" charset="0"/>
              </a:rPr>
              <a:t>, 249 U.S. 86</a:t>
            </a:r>
          </a:p>
          <a:p>
            <a:pPr algn="l"/>
            <a:r>
              <a:rPr lang="en-US" sz="2400" b="1" dirty="0">
                <a:solidFill>
                  <a:srgbClr val="1A1A1A"/>
                </a:solidFill>
                <a:latin typeface="Open Sans" panose="020B0606030504020204" pitchFamily="34" charset="0"/>
              </a:rPr>
              <a:t>                                          (1919)    </a:t>
            </a:r>
          </a:p>
        </p:txBody>
      </p:sp>
      <p:sp>
        <p:nvSpPr>
          <p:cNvPr id="5" name="TextBox 4">
            <a:extLst>
              <a:ext uri="{FF2B5EF4-FFF2-40B4-BE49-F238E27FC236}">
                <a16:creationId xmlns:a16="http://schemas.microsoft.com/office/drawing/2014/main" id="{4CBC73FE-677F-D24F-39CA-94AAE246DC10}"/>
              </a:ext>
            </a:extLst>
          </p:cNvPr>
          <p:cNvSpPr txBox="1"/>
          <p:nvPr/>
        </p:nvSpPr>
        <p:spPr>
          <a:xfrm>
            <a:off x="852447" y="2164123"/>
            <a:ext cx="10338420" cy="1200329"/>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rPr>
              <a:t>The US Supreme Court upheld a tax on drug sales that was set in motion by the Harrison Narcotics Act and realized how it could be used as a tool for regulation without directly expending Congressional power oppressively</a:t>
            </a:r>
            <a:endParaRPr lang="en-US" sz="2400" dirty="0"/>
          </a:p>
        </p:txBody>
      </p:sp>
      <p:sp>
        <p:nvSpPr>
          <p:cNvPr id="7" name="TextBox 6">
            <a:extLst>
              <a:ext uri="{FF2B5EF4-FFF2-40B4-BE49-F238E27FC236}">
                <a16:creationId xmlns:a16="http://schemas.microsoft.com/office/drawing/2014/main" id="{1B607829-1918-A7CF-645D-3BEE253EE547}"/>
              </a:ext>
            </a:extLst>
          </p:cNvPr>
          <p:cNvSpPr txBox="1"/>
          <p:nvPr/>
        </p:nvSpPr>
        <p:spPr>
          <a:xfrm>
            <a:off x="882186" y="4077567"/>
            <a:ext cx="10050964" cy="2308324"/>
          </a:xfrm>
          <a:prstGeom prst="rect">
            <a:avLst/>
          </a:prstGeom>
          <a:noFill/>
        </p:spPr>
        <p:txBody>
          <a:bodyPr wrap="square">
            <a:spAutoFit/>
          </a:bodyPr>
          <a:lstStyle/>
          <a:p>
            <a:r>
              <a:rPr lang="en-US" sz="2400" dirty="0">
                <a:solidFill>
                  <a:srgbClr val="000000"/>
                </a:solidFill>
                <a:latin typeface="Open Sans" panose="020B0606030504020204" pitchFamily="34" charset="0"/>
              </a:rPr>
              <a:t>THE CHIEF JUSTICE dissents because he is of opinion that the court below correctly held the act of Congress, insofar as it embraced the matters complained of, to be beyond the constitutional power of Congress to enact because, to such extent, the statute was a mere attempt by Congress to exert a power not delegated -- that is, the reserved police power of the states.</a:t>
            </a:r>
            <a:endParaRPr lang="en-US" sz="2400" dirty="0"/>
          </a:p>
        </p:txBody>
      </p:sp>
      <p:sp>
        <p:nvSpPr>
          <p:cNvPr id="4" name="TextBox 3">
            <a:extLst>
              <a:ext uri="{FF2B5EF4-FFF2-40B4-BE49-F238E27FC236}">
                <a16:creationId xmlns:a16="http://schemas.microsoft.com/office/drawing/2014/main" id="{2994AE72-9695-1F2C-E4BC-6211E15FCD6C}"/>
              </a:ext>
            </a:extLst>
          </p:cNvPr>
          <p:cNvSpPr txBox="1"/>
          <p:nvPr/>
        </p:nvSpPr>
        <p:spPr>
          <a:xfrm>
            <a:off x="3048000" y="3251708"/>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75880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p:nvPr/>
        </p:nvSpPr>
        <p:spPr>
          <a:xfrm>
            <a:off x="732913" y="1237790"/>
            <a:ext cx="10338400" cy="5480420"/>
          </a:xfrm>
          <a:prstGeom prst="rect">
            <a:avLst/>
          </a:prstGeom>
          <a:noFill/>
          <a:ln>
            <a:noFill/>
          </a:ln>
        </p:spPr>
        <p:txBody>
          <a:bodyPr spcFirstLastPara="1" wrap="square" lIns="121900" tIns="60933" rIns="121900" bIns="60933" anchor="t" anchorCtr="0">
            <a:spAutoFit/>
          </a:bodyPr>
          <a:lstStyle/>
          <a:p>
            <a:pPr>
              <a:lnSpc>
                <a:spcPct val="115000"/>
              </a:lnSpc>
              <a:spcBef>
                <a:spcPts val="1600"/>
              </a:spcBef>
              <a:buClr>
                <a:schemeClr val="dk1"/>
              </a:buClr>
              <a:buSzPts val="1100"/>
            </a:pPr>
            <a:r>
              <a:rPr lang="en-US" sz="1467">
                <a:solidFill>
                  <a:schemeClr val="dk1"/>
                </a:solidFill>
              </a:rPr>
              <a:t>In 1918, after three years of the Harrison Act and its devastating effects, the secretary of the treasury appointed a committee to look into the problem. The chairman of the committee was Congressman Homer T. Rainey; members included a professor of pharmacology from Harvard, a former deputy commissioner of internal revenue responsible for law enforcement, and Dr. A. G. Du Mez, Secretary of the United States Public Health Service. This was the first of a long line of such committees appointed through the years. Among its findings </a:t>
            </a:r>
            <a:r>
              <a:rPr lang="en-US" sz="1333" u="sng" baseline="30000">
                <a:solidFill>
                  <a:schemeClr val="hlink"/>
                </a:solidFill>
                <a:hlinkClick r:id="rId3"/>
              </a:rPr>
              <a:t>10</a:t>
            </a:r>
            <a:r>
              <a:rPr lang="en-US" sz="1467">
                <a:solidFill>
                  <a:schemeClr val="dk1"/>
                </a:solidFill>
              </a:rPr>
              <a:t> were the following: </a:t>
            </a:r>
            <a:endParaRPr sz="1467">
              <a:solidFill>
                <a:schemeClr val="dk1"/>
              </a:solidFill>
            </a:endParaRPr>
          </a:p>
          <a:p>
            <a:pPr marL="609585" indent="-397923">
              <a:lnSpc>
                <a:spcPct val="115000"/>
              </a:lnSpc>
              <a:spcBef>
                <a:spcPts val="1600"/>
              </a:spcBef>
              <a:buClr>
                <a:schemeClr val="dk1"/>
              </a:buClr>
              <a:buSzPts val="1100"/>
              <a:buChar char="●"/>
            </a:pPr>
            <a:r>
              <a:rPr lang="en-US" sz="1467">
                <a:solidFill>
                  <a:schemeClr val="dk1"/>
                </a:solidFill>
              </a:rPr>
              <a:t>Opium and other narcotic drugs (including cocaine, which Congress had erroneously labeled as a narcotic in 1914) were being used by about a million people. (This was almost certainly an overestimate; see Chapter 9.)</a:t>
            </a:r>
            <a:br>
              <a:rPr lang="en-US" sz="1467">
                <a:solidFill>
                  <a:schemeClr val="dk1"/>
                </a:solidFill>
              </a:rPr>
            </a:br>
            <a:endParaRPr sz="1467">
              <a:solidFill>
                <a:schemeClr val="dk1"/>
              </a:solidFill>
            </a:endParaRPr>
          </a:p>
          <a:p>
            <a:pPr marL="609585" indent="-397923">
              <a:lnSpc>
                <a:spcPct val="115000"/>
              </a:lnSpc>
              <a:buClr>
                <a:schemeClr val="dk1"/>
              </a:buClr>
              <a:buSzPts val="1100"/>
              <a:buChar char="●"/>
            </a:pPr>
            <a:r>
              <a:rPr lang="en-US" sz="1467">
                <a:solidFill>
                  <a:schemeClr val="dk1"/>
                </a:solidFill>
              </a:rPr>
              <a:t>The "underground" traffic in narcotic drugs was about equal to the legitimate medical traffic.</a:t>
            </a:r>
            <a:br>
              <a:rPr lang="en-US" sz="1467">
                <a:solidFill>
                  <a:schemeClr val="dk1"/>
                </a:solidFill>
              </a:rPr>
            </a:br>
            <a:endParaRPr sz="1467">
              <a:solidFill>
                <a:schemeClr val="dk1"/>
              </a:solidFill>
            </a:endParaRPr>
          </a:p>
          <a:p>
            <a:pPr marL="609585" indent="-397923">
              <a:lnSpc>
                <a:spcPct val="115000"/>
              </a:lnSpc>
              <a:buClr>
                <a:schemeClr val="dk1"/>
              </a:buClr>
              <a:buSzPts val="1100"/>
              <a:buChar char="●"/>
            </a:pPr>
            <a:r>
              <a:rPr lang="en-US" sz="1467">
                <a:solidFill>
                  <a:schemeClr val="dk1"/>
                </a:solidFill>
              </a:rPr>
              <a:t>The "dope peddlers" appeared to have established a national organization, smuggling the drugs in through seaports or across the Canadian or Mexican borders-especially the Canadian border.</a:t>
            </a:r>
            <a:br>
              <a:rPr lang="en-US" sz="1467">
                <a:solidFill>
                  <a:schemeClr val="dk1"/>
                </a:solidFill>
              </a:rPr>
            </a:br>
            <a:endParaRPr sz="1467">
              <a:solidFill>
                <a:schemeClr val="dk1"/>
              </a:solidFill>
            </a:endParaRPr>
          </a:p>
          <a:p>
            <a:pPr marL="609585" indent="-397923">
              <a:lnSpc>
                <a:spcPct val="115000"/>
              </a:lnSpc>
              <a:buClr>
                <a:schemeClr val="dk1"/>
              </a:buClr>
              <a:buSzPts val="1100"/>
              <a:buChar char="●"/>
            </a:pPr>
            <a:r>
              <a:rPr lang="en-US" sz="1467">
                <a:solidFill>
                  <a:schemeClr val="dk1"/>
                </a:solidFill>
              </a:rPr>
              <a:t>The wrongful use of narcotic drugs had increased since passage of the Harrison Act. Twenty cities, including New York and San Francisco, had reported such increases. (The increase no doubt resulted from the migration of addicts into cities where black markets flourished.)</a:t>
            </a:r>
            <a:endParaRPr sz="1467">
              <a:solidFill>
                <a:schemeClr val="dk1"/>
              </a:solidFill>
            </a:endParaRPr>
          </a:p>
          <a:p>
            <a:pPr marL="609585" indent="-397923">
              <a:lnSpc>
                <a:spcPct val="115000"/>
              </a:lnSpc>
              <a:buClr>
                <a:schemeClr val="dk1"/>
              </a:buClr>
              <a:buSzPts val="1100"/>
              <a:buChar char="●"/>
            </a:pPr>
            <a:endParaRPr sz="1467">
              <a:solidFill>
                <a:schemeClr val="dk1"/>
              </a:solidFill>
            </a:endParaRPr>
          </a:p>
          <a:p>
            <a:pPr>
              <a:spcBef>
                <a:spcPts val="1600"/>
              </a:spcBef>
              <a:buClr>
                <a:srgbClr val="000000"/>
              </a:buClr>
              <a:buSzPts val="1800"/>
            </a:pPr>
            <a:endParaRPr sz="2133"/>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p:nvPr/>
        </p:nvSpPr>
        <p:spPr>
          <a:xfrm>
            <a:off x="367400" y="810800"/>
            <a:ext cx="11226000" cy="1600384"/>
          </a:xfrm>
          <a:prstGeom prst="rect">
            <a:avLst/>
          </a:prstGeom>
          <a:noFill/>
          <a:ln>
            <a:noFill/>
          </a:ln>
        </p:spPr>
        <p:txBody>
          <a:bodyPr spcFirstLastPara="1" wrap="square" lIns="121900" tIns="60933" rIns="121900" bIns="60933" anchor="t" anchorCtr="0">
            <a:spAutoFit/>
          </a:bodyPr>
          <a:lstStyle/>
          <a:p>
            <a:pPr>
              <a:buClr>
                <a:srgbClr val="000000"/>
              </a:buClr>
              <a:buSzPts val="1800"/>
            </a:pPr>
            <a:r>
              <a:rPr lang="en-US" sz="2400" b="1">
                <a:solidFill>
                  <a:srgbClr val="1A1A1A"/>
                </a:solidFill>
                <a:latin typeface="Open Sans"/>
                <a:ea typeface="Open Sans"/>
                <a:cs typeface="Open Sans"/>
                <a:sym typeface="Open Sans"/>
              </a:rPr>
              <a:t>1936 summary of Harrison Narcotics Act effects</a:t>
            </a:r>
            <a:endParaRPr sz="2400" b="1">
              <a:solidFill>
                <a:srgbClr val="1A1A1A"/>
              </a:solidFill>
              <a:latin typeface="Open Sans"/>
              <a:ea typeface="Open Sans"/>
              <a:cs typeface="Open Sans"/>
              <a:sym typeface="Open Sans"/>
            </a:endParaRPr>
          </a:p>
          <a:p>
            <a:pPr>
              <a:buClr>
                <a:srgbClr val="000000"/>
              </a:buClr>
              <a:buSzPts val="1800"/>
            </a:pPr>
            <a:r>
              <a:rPr lang="en-US" sz="2400" b="1">
                <a:solidFill>
                  <a:srgbClr val="1A1A1A"/>
                </a:solidFill>
                <a:latin typeface="Open Sans"/>
                <a:ea typeface="Open Sans"/>
                <a:cs typeface="Open Sans"/>
                <a:sym typeface="Open Sans"/>
              </a:rPr>
              <a:t> </a:t>
            </a:r>
            <a:r>
              <a:rPr lang="en-US" sz="2400">
                <a:solidFill>
                  <a:schemeClr val="dk1"/>
                </a:solidFill>
                <a:latin typeface="Arial"/>
                <a:ea typeface="Arial"/>
                <a:cs typeface="Arial"/>
                <a:sym typeface="Arial"/>
              </a:rPr>
              <a:t>August Vollmer, Berkeley, CA police chief, former president of the International Association of Chiefs of Police</a:t>
            </a:r>
            <a:endParaRPr sz="2400">
              <a:solidFill>
                <a:schemeClr val="dk1"/>
              </a:solidFill>
              <a:latin typeface="Arial"/>
              <a:ea typeface="Arial"/>
              <a:cs typeface="Arial"/>
              <a:sym typeface="Arial"/>
            </a:endParaRPr>
          </a:p>
          <a:p>
            <a:pPr>
              <a:buClr>
                <a:srgbClr val="000000"/>
              </a:buClr>
              <a:buSzPts val="1800"/>
            </a:pPr>
            <a:r>
              <a:rPr lang="en-US" sz="2400" b="1">
                <a:solidFill>
                  <a:srgbClr val="1A1A1A"/>
                </a:solidFill>
                <a:latin typeface="Open Sans"/>
                <a:ea typeface="Open Sans"/>
                <a:cs typeface="Open Sans"/>
                <a:sym typeface="Open Sans"/>
              </a:rPr>
              <a:t>            </a:t>
            </a:r>
            <a:endParaRPr sz="1867">
              <a:solidFill>
                <a:srgbClr val="000000"/>
              </a:solidFill>
              <a:latin typeface="Arial"/>
              <a:ea typeface="Arial"/>
              <a:cs typeface="Arial"/>
              <a:sym typeface="Arial"/>
            </a:endParaRPr>
          </a:p>
        </p:txBody>
      </p:sp>
      <p:sp>
        <p:nvSpPr>
          <p:cNvPr id="200" name="Google Shape;200;p26"/>
          <p:cNvSpPr txBox="1"/>
          <p:nvPr/>
        </p:nvSpPr>
        <p:spPr>
          <a:xfrm>
            <a:off x="852447" y="2164123"/>
            <a:ext cx="10338400" cy="4258932"/>
          </a:xfrm>
          <a:prstGeom prst="rect">
            <a:avLst/>
          </a:prstGeom>
          <a:noFill/>
          <a:ln>
            <a:noFill/>
          </a:ln>
        </p:spPr>
        <p:txBody>
          <a:bodyPr spcFirstLastPara="1" wrap="square" lIns="121900" tIns="60933" rIns="121900" bIns="60933" anchor="t" anchorCtr="0">
            <a:spAutoFit/>
          </a:bodyPr>
          <a:lstStyle/>
          <a:p>
            <a:pPr marL="507987" marR="507987">
              <a:lnSpc>
                <a:spcPct val="115000"/>
              </a:lnSpc>
              <a:spcBef>
                <a:spcPts val="1600"/>
              </a:spcBef>
              <a:buClr>
                <a:schemeClr val="dk1"/>
              </a:buClr>
              <a:buSzPts val="1100"/>
            </a:pPr>
            <a:r>
              <a:rPr lang="en-US" sz="2133">
                <a:solidFill>
                  <a:schemeClr val="dk1"/>
                </a:solidFill>
                <a:latin typeface="Arial"/>
                <a:ea typeface="Arial"/>
                <a:cs typeface="Arial"/>
                <a:sym typeface="Arial"/>
              </a:rPr>
              <a:t>“… Drug addiction, like prostitution and like liquor, is not a police problem; it never has been and never can be solved by policemen. It is first and last a medical problem, and if there is a solution it will be discovered not by policemen, but by scientific and competently trained medical experts whose sole objective will be the reduction and possible eradication of this devastating appetite. There should be intelligent treatment of the incurables in outpatient clinics, hospitalization of those not too far gone to respond to therapeutic measures, and application of the prophylactic principles which medicine applies to all scourges of mankind.”</a:t>
            </a:r>
            <a:endParaRPr sz="2133">
              <a:solidFill>
                <a:schemeClr val="dk1"/>
              </a:solidFill>
              <a:latin typeface="Arial"/>
              <a:ea typeface="Arial"/>
              <a:cs typeface="Arial"/>
              <a:sym typeface="Arial"/>
            </a:endParaRPr>
          </a:p>
          <a:p>
            <a:pPr>
              <a:spcBef>
                <a:spcPts val="1600"/>
              </a:spcBef>
              <a:buClr>
                <a:srgbClr val="000000"/>
              </a:buClr>
              <a:buSzPts val="1800"/>
            </a:pPr>
            <a:endParaRPr sz="2133">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45BD-AFB7-FEC7-58EE-72FA2F032FB3}"/>
              </a:ext>
            </a:extLst>
          </p:cNvPr>
          <p:cNvSpPr>
            <a:spLocks noGrp="1"/>
          </p:cNvSpPr>
          <p:nvPr>
            <p:ph type="title"/>
          </p:nvPr>
        </p:nvSpPr>
        <p:spPr>
          <a:xfrm>
            <a:off x="877529" y="835742"/>
            <a:ext cx="10515600" cy="108155"/>
          </a:xfrm>
        </p:spPr>
        <p:txBody>
          <a:bodyPr>
            <a:normAutofit fontScale="90000"/>
          </a:bodyPr>
          <a:lstStyle/>
          <a:p>
            <a:pPr>
              <a:lnSpc>
                <a:spcPct val="100000"/>
              </a:lnSpc>
            </a:pPr>
            <a:r>
              <a:rPr lang="en-US" dirty="0"/>
              <a:t>                           </a:t>
            </a:r>
            <a:br>
              <a:rPr lang="en-US" dirty="0"/>
            </a:br>
            <a:r>
              <a:rPr lang="en-US" dirty="0"/>
              <a:t>                         </a:t>
            </a:r>
            <a:r>
              <a:rPr lang="en-US" sz="4900" dirty="0"/>
              <a:t>The Volstead Act</a:t>
            </a:r>
            <a:br>
              <a:rPr lang="en-US" dirty="0"/>
            </a:br>
            <a:r>
              <a:rPr lang="en-US" dirty="0"/>
              <a:t>                         </a:t>
            </a:r>
          </a:p>
        </p:txBody>
      </p:sp>
      <p:sp>
        <p:nvSpPr>
          <p:cNvPr id="3" name="Content Placeholder 2">
            <a:extLst>
              <a:ext uri="{FF2B5EF4-FFF2-40B4-BE49-F238E27FC236}">
                <a16:creationId xmlns:a16="http://schemas.microsoft.com/office/drawing/2014/main" id="{93CA034F-2714-4404-A299-29821CA49726}"/>
              </a:ext>
            </a:extLst>
          </p:cNvPr>
          <p:cNvSpPr>
            <a:spLocks noGrp="1"/>
          </p:cNvSpPr>
          <p:nvPr>
            <p:ph idx="1"/>
          </p:nvPr>
        </p:nvSpPr>
        <p:spPr>
          <a:xfrm>
            <a:off x="838200" y="2113935"/>
            <a:ext cx="10515600" cy="4063028"/>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Have you ever asked yourself why this happened?</a:t>
            </a:r>
          </a:p>
        </p:txBody>
      </p:sp>
      <p:sp>
        <p:nvSpPr>
          <p:cNvPr id="5" name="TextBox 4">
            <a:extLst>
              <a:ext uri="{FF2B5EF4-FFF2-40B4-BE49-F238E27FC236}">
                <a16:creationId xmlns:a16="http://schemas.microsoft.com/office/drawing/2014/main" id="{89251C04-CFF2-8187-FD8B-11E7B6771924}"/>
              </a:ext>
            </a:extLst>
          </p:cNvPr>
          <p:cNvSpPr txBox="1"/>
          <p:nvPr/>
        </p:nvSpPr>
        <p:spPr>
          <a:xfrm flipH="1">
            <a:off x="2615380" y="1288026"/>
            <a:ext cx="6194321" cy="369332"/>
          </a:xfrm>
          <a:prstGeom prst="rect">
            <a:avLst/>
          </a:prstGeom>
          <a:noFill/>
        </p:spPr>
        <p:txBody>
          <a:bodyPr wrap="square" rtlCol="0">
            <a:spAutoFit/>
          </a:bodyPr>
          <a:lstStyle/>
          <a:p>
            <a:r>
              <a:rPr lang="en-US" dirty="0"/>
              <a:t>                Also known as Alcohol Prohibition 1919-1933</a:t>
            </a:r>
          </a:p>
        </p:txBody>
      </p:sp>
    </p:spTree>
    <p:extLst>
      <p:ext uri="{BB962C8B-B14F-4D97-AF65-F5344CB8AC3E}">
        <p14:creationId xmlns:p14="http://schemas.microsoft.com/office/powerpoint/2010/main" val="70599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0D868-6A67-EB94-2872-5B39F4B9A31C}"/>
              </a:ext>
            </a:extLst>
          </p:cNvPr>
          <p:cNvSpPr txBox="1"/>
          <p:nvPr/>
        </p:nvSpPr>
        <p:spPr>
          <a:xfrm>
            <a:off x="993058" y="1388495"/>
            <a:ext cx="9763432"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 Anti-Saloon League was formed in 1893 (Immediately preceding the Temperance Movement.</a:t>
            </a:r>
          </a:p>
          <a:p>
            <a:endParaRPr lang="en-US" dirty="0">
              <a:solidFill>
                <a:srgbClr val="202122"/>
              </a:solidFill>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0294B69F-FF89-0BF4-E810-B7EE2DC3C566}"/>
              </a:ext>
            </a:extLst>
          </p:cNvPr>
          <p:cNvSpPr txBox="1"/>
          <p:nvPr/>
        </p:nvSpPr>
        <p:spPr>
          <a:xfrm>
            <a:off x="1032388" y="1877962"/>
            <a:ext cx="9615948" cy="1200329"/>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The league was successful in getting many states to ban alcohol prior to 1917 by claiming that to drink was to be pro-German and this had the intended results because many of the major breweries at the time had German names.</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Additionally, many saloons were immigrant-dominated which further supported the narrative or agenda being pushed.</a:t>
            </a:r>
            <a:endParaRPr lang="en-US" dirty="0"/>
          </a:p>
        </p:txBody>
      </p:sp>
      <p:sp>
        <p:nvSpPr>
          <p:cNvPr id="7" name="TextBox 6">
            <a:extLst>
              <a:ext uri="{FF2B5EF4-FFF2-40B4-BE49-F238E27FC236}">
                <a16:creationId xmlns:a16="http://schemas.microsoft.com/office/drawing/2014/main" id="{E7FD1BA2-497F-C9D7-84B3-3A3EF719E34B}"/>
              </a:ext>
            </a:extLst>
          </p:cNvPr>
          <p:cNvSpPr txBox="1"/>
          <p:nvPr/>
        </p:nvSpPr>
        <p:spPr>
          <a:xfrm>
            <a:off x="1022557" y="3274143"/>
            <a:ext cx="9625780" cy="923330"/>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Many saloons were immigrant </a:t>
            </a:r>
            <a:r>
              <a:rPr lang="en-US" dirty="0">
                <a:solidFill>
                  <a:srgbClr val="202122"/>
                </a:solidFill>
                <a:latin typeface="Arial" panose="020B0604020202020204" pitchFamily="34" charset="0"/>
              </a:rPr>
              <a:t>owned and </a:t>
            </a:r>
            <a:r>
              <a:rPr lang="en-US" b="0" i="0" dirty="0">
                <a:solidFill>
                  <a:srgbClr val="202122"/>
                </a:solidFill>
                <a:effectLst/>
                <a:latin typeface="Arial" panose="020B0604020202020204" pitchFamily="34" charset="0"/>
              </a:rPr>
              <a:t>dominated which further highlights the real motives behind prohibition.</a:t>
            </a:r>
          </a:p>
          <a:p>
            <a:endParaRPr lang="en-US" dirty="0"/>
          </a:p>
        </p:txBody>
      </p:sp>
      <p:sp>
        <p:nvSpPr>
          <p:cNvPr id="8" name="TextBox 7">
            <a:extLst>
              <a:ext uri="{FF2B5EF4-FFF2-40B4-BE49-F238E27FC236}">
                <a16:creationId xmlns:a16="http://schemas.microsoft.com/office/drawing/2014/main" id="{D11E2C05-7F38-1700-EF36-657BF6FC8A3F}"/>
              </a:ext>
            </a:extLst>
          </p:cNvPr>
          <p:cNvSpPr txBox="1"/>
          <p:nvPr/>
        </p:nvSpPr>
        <p:spPr>
          <a:xfrm>
            <a:off x="1022555" y="4198374"/>
            <a:ext cx="9812594" cy="1477328"/>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It was in fact legal to own alcoholic beverages that were obtained before the Prohibition, as well as serve these types of drinks to family or guests in the home with proof of purchase on hand. This allowed numerous individuals, specifically those who were wealthy to stockpile these beverages before Prohibition. </a:t>
            </a:r>
          </a:p>
          <a:p>
            <a:r>
              <a:rPr lang="en-US"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(it is almost as if the elite knew what was happening and had time to prepare???)</a:t>
            </a:r>
            <a:endParaRPr lang="en-US" dirty="0"/>
          </a:p>
        </p:txBody>
      </p:sp>
    </p:spTree>
    <p:extLst>
      <p:ext uri="{BB962C8B-B14F-4D97-AF65-F5344CB8AC3E}">
        <p14:creationId xmlns:p14="http://schemas.microsoft.com/office/powerpoint/2010/main" val="270053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816F-98D5-418E-9048-4A7B487B83CD}"/>
              </a:ext>
            </a:extLst>
          </p:cNvPr>
          <p:cNvSpPr>
            <a:spLocks noGrp="1"/>
          </p:cNvSpPr>
          <p:nvPr>
            <p:ph type="ctrTitle" idx="4294967295"/>
          </p:nvPr>
        </p:nvSpPr>
        <p:spPr>
          <a:xfrm>
            <a:off x="6200775" y="1095375"/>
            <a:ext cx="5991225" cy="2236408"/>
          </a:xfrm>
          <a:noFill/>
        </p:spPr>
        <p:txBody>
          <a:bodyPr vert="horz" lIns="91440" tIns="45720" rIns="91440" bIns="45720" rtlCol="0" anchor="b">
            <a:normAutofit fontScale="90000"/>
          </a:bodyPr>
          <a:lstStyle/>
          <a:p>
            <a:r>
              <a:rPr lang="en-US" sz="5200" b="1" dirty="0"/>
              <a:t>      The History of     </a:t>
            </a:r>
            <a:br>
              <a:rPr lang="en-US" sz="5200" b="1" dirty="0"/>
            </a:br>
            <a:r>
              <a:rPr lang="en-US" sz="5200" b="1" dirty="0"/>
              <a:t>    </a:t>
            </a:r>
            <a:r>
              <a:rPr lang="en-US" sz="6000" b="1" dirty="0">
                <a:latin typeface="Amasis MT Pro Medium" panose="02040604050005020304" pitchFamily="18" charset="0"/>
              </a:rPr>
              <a:t>United States </a:t>
            </a:r>
            <a:br>
              <a:rPr lang="en-US" sz="5200" dirty="0"/>
            </a:br>
            <a:r>
              <a:rPr lang="en-US" sz="5200" dirty="0"/>
              <a:t>         Drug Policy</a:t>
            </a:r>
          </a:p>
        </p:txBody>
      </p:sp>
      <p:pic>
        <p:nvPicPr>
          <p:cNvPr id="5" name="Picture 4" descr="A picture containing vector graphics&#10;&#10;Description automatically generated">
            <a:extLst>
              <a:ext uri="{FF2B5EF4-FFF2-40B4-BE49-F238E27FC236}">
                <a16:creationId xmlns:a16="http://schemas.microsoft.com/office/drawing/2014/main" id="{09B59233-C034-4163-8BB6-40C42F2AF88C}"/>
              </a:ext>
            </a:extLst>
          </p:cNvPr>
          <p:cNvPicPr>
            <a:picLocks noChangeAspect="1"/>
          </p:cNvPicPr>
          <p:nvPr/>
        </p:nvPicPr>
        <p:blipFill rotWithShape="1">
          <a:blip r:embed="rId2">
            <a:extLst>
              <a:ext uri="{28A0092B-C50C-407E-A947-70E740481C1C}">
                <a14:useLocalDpi xmlns:a14="http://schemas.microsoft.com/office/drawing/2010/main" val="0"/>
              </a:ext>
            </a:extLst>
          </a:blip>
          <a:srcRect r="2" b="8060"/>
          <a:stretch/>
        </p:blipFill>
        <p:spPr>
          <a:xfrm>
            <a:off x="119218" y="65574"/>
            <a:ext cx="6426030" cy="6411300"/>
          </a:xfrm>
          <a:prstGeom prst="rect">
            <a:avLst/>
          </a:prstGeom>
        </p:spPr>
      </p:pic>
      <p:sp>
        <p:nvSpPr>
          <p:cNvPr id="9" name="TextBox 8">
            <a:extLst>
              <a:ext uri="{FF2B5EF4-FFF2-40B4-BE49-F238E27FC236}">
                <a16:creationId xmlns:a16="http://schemas.microsoft.com/office/drawing/2014/main" id="{22BF62CC-2D68-40AC-925E-63DD0DFF3C1F}"/>
              </a:ext>
            </a:extLst>
          </p:cNvPr>
          <p:cNvSpPr txBox="1"/>
          <p:nvPr/>
        </p:nvSpPr>
        <p:spPr>
          <a:xfrm>
            <a:off x="8372820" y="6015209"/>
            <a:ext cx="4693186" cy="461665"/>
          </a:xfrm>
          <a:prstGeom prst="rect">
            <a:avLst/>
          </a:prstGeom>
          <a:noFill/>
        </p:spPr>
        <p:txBody>
          <a:bodyPr wrap="square" rtlCol="0">
            <a:spAutoFit/>
          </a:bodyPr>
          <a:lstStyle/>
          <a:p>
            <a:r>
              <a:rPr lang="en-US" sz="2400" dirty="0"/>
              <a:t>Chad Sabora BA, MS, JD</a:t>
            </a:r>
          </a:p>
        </p:txBody>
      </p:sp>
    </p:spTree>
    <p:extLst>
      <p:ext uri="{BB962C8B-B14F-4D97-AF65-F5344CB8AC3E}">
        <p14:creationId xmlns:p14="http://schemas.microsoft.com/office/powerpoint/2010/main" val="20771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10B9-161A-466F-A0DF-A7AF8A031466}"/>
              </a:ext>
            </a:extLst>
          </p:cNvPr>
          <p:cNvSpPr>
            <a:spLocks noGrp="1"/>
          </p:cNvSpPr>
          <p:nvPr>
            <p:ph type="title"/>
          </p:nvPr>
        </p:nvSpPr>
        <p:spPr/>
        <p:txBody>
          <a:bodyPr>
            <a:normAutofit/>
          </a:bodyPr>
          <a:lstStyle/>
          <a:p>
            <a:r>
              <a:rPr lang="en-US" dirty="0"/>
              <a:t>Harry </a:t>
            </a:r>
            <a:r>
              <a:rPr lang="en-US" dirty="0" err="1"/>
              <a:t>Anslinger</a:t>
            </a:r>
            <a:r>
              <a:rPr lang="en-US" dirty="0"/>
              <a:t> and the Federal Bureau of  </a:t>
            </a:r>
            <a:br>
              <a:rPr lang="en-US" dirty="0"/>
            </a:br>
            <a:r>
              <a:rPr lang="en-US" dirty="0"/>
              <a:t>                             Narcotics</a:t>
            </a:r>
          </a:p>
        </p:txBody>
      </p:sp>
      <p:sp>
        <p:nvSpPr>
          <p:cNvPr id="3" name="Content Placeholder 2">
            <a:extLst>
              <a:ext uri="{FF2B5EF4-FFF2-40B4-BE49-F238E27FC236}">
                <a16:creationId xmlns:a16="http://schemas.microsoft.com/office/drawing/2014/main" id="{0C680F60-55F6-429B-A00D-3DD3AB23B0A7}"/>
              </a:ext>
            </a:extLst>
          </p:cNvPr>
          <p:cNvSpPr>
            <a:spLocks noGrp="1"/>
          </p:cNvSpPr>
          <p:nvPr>
            <p:ph idx="1"/>
          </p:nvPr>
        </p:nvSpPr>
        <p:spPr/>
        <p:txBody>
          <a:bodyPr>
            <a:normAutofit fontScale="85000" lnSpcReduction="20000"/>
          </a:bodyPr>
          <a:lstStyle/>
          <a:p>
            <a:r>
              <a:rPr lang="en-US" dirty="0"/>
              <a:t>Established through the Treasury Department on June 14</a:t>
            </a:r>
            <a:r>
              <a:rPr lang="en-US" baseline="30000" dirty="0"/>
              <a:t>th</a:t>
            </a:r>
            <a:r>
              <a:rPr lang="en-US" dirty="0"/>
              <a:t>, 1930</a:t>
            </a:r>
          </a:p>
          <a:p>
            <a:r>
              <a:rPr lang="en-US" dirty="0"/>
              <a:t>This would later become what we know now as the DEA</a:t>
            </a:r>
          </a:p>
          <a:p>
            <a:r>
              <a:rPr lang="en-US" dirty="0"/>
              <a:t>Responsible for the start of all of this and it began with the marijuana act of 1937 and the opium control act 1942. </a:t>
            </a:r>
          </a:p>
          <a:p>
            <a:pPr marL="0" indent="0">
              <a:buNone/>
            </a:pPr>
            <a:r>
              <a:rPr lang="en-US" dirty="0"/>
              <a:t> </a:t>
            </a:r>
          </a:p>
          <a:p>
            <a:pPr marL="0" indent="0">
              <a:buNone/>
            </a:pPr>
            <a:r>
              <a:rPr lang="en-US" sz="5400" b="1" dirty="0"/>
              <a:t>Some Famous quotes by </a:t>
            </a:r>
            <a:r>
              <a:rPr lang="en-US" sz="5400" b="1" dirty="0" err="1"/>
              <a:t>Anslinger</a:t>
            </a:r>
            <a:r>
              <a:rPr lang="en-US" dirty="0"/>
              <a:t>;</a:t>
            </a:r>
          </a:p>
          <a:p>
            <a:pPr marL="0" indent="0">
              <a:buNone/>
            </a:pPr>
            <a:r>
              <a:rPr lang="en-US" dirty="0"/>
              <a:t>“Colored students at the Univ. of Minn. partying with (white) female students, smoking [marijuana] and getting their sympathy with stories of racial persecution. Result: pregnancy”</a:t>
            </a:r>
          </a:p>
          <a:p>
            <a:pPr marL="0" indent="0">
              <a:buNone/>
            </a:pPr>
            <a:r>
              <a:rPr lang="en-US" dirty="0"/>
              <a:t>“Two Negros took a girl fourteen years old and kept her for two days under the influence of hemp. Upon recovery she was found to be suffering from syphilis.”</a:t>
            </a:r>
          </a:p>
          <a:p>
            <a:pPr marL="0" indent="0">
              <a:buNone/>
            </a:pPr>
            <a:r>
              <a:rPr lang="en-US" dirty="0"/>
              <a:t>“Reefer makes darkies think they're as good as white men.”</a:t>
            </a:r>
          </a:p>
        </p:txBody>
      </p:sp>
    </p:spTree>
    <p:extLst>
      <p:ext uri="{BB962C8B-B14F-4D97-AF65-F5344CB8AC3E}">
        <p14:creationId xmlns:p14="http://schemas.microsoft.com/office/powerpoint/2010/main" val="205489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FFD4-58AF-4109-F88F-FE1D5CE55BD6}"/>
              </a:ext>
            </a:extLst>
          </p:cNvPr>
          <p:cNvSpPr>
            <a:spLocks noGrp="1"/>
          </p:cNvSpPr>
          <p:nvPr>
            <p:ph type="title"/>
          </p:nvPr>
        </p:nvSpPr>
        <p:spPr/>
        <p:txBody>
          <a:bodyPr/>
          <a:lstStyle/>
          <a:p>
            <a:r>
              <a:rPr lang="en-US" b="0" i="0" dirty="0">
                <a:solidFill>
                  <a:srgbClr val="000000"/>
                </a:solidFill>
                <a:effectLst/>
                <a:latin typeface="Linux Libertine"/>
              </a:rPr>
              <a:t>              Marihuana Tax Act of 1937</a:t>
            </a:r>
            <a:br>
              <a:rPr lang="en-US" b="0" i="0" dirty="0">
                <a:solidFill>
                  <a:srgbClr val="000000"/>
                </a:solidFill>
                <a:effectLst/>
                <a:latin typeface="Linux Libertine"/>
              </a:rPr>
            </a:br>
            <a:endParaRPr lang="en-US" dirty="0"/>
          </a:p>
        </p:txBody>
      </p:sp>
      <p:sp>
        <p:nvSpPr>
          <p:cNvPr id="3" name="Content Placeholder 2">
            <a:extLst>
              <a:ext uri="{FF2B5EF4-FFF2-40B4-BE49-F238E27FC236}">
                <a16:creationId xmlns:a16="http://schemas.microsoft.com/office/drawing/2014/main" id="{44708B14-1FEF-EE9A-BBCD-96E020C76331}"/>
              </a:ext>
            </a:extLst>
          </p:cNvPr>
          <p:cNvSpPr>
            <a:spLocks noGrp="1"/>
          </p:cNvSpPr>
          <p:nvPr>
            <p:ph idx="1"/>
          </p:nvPr>
        </p:nvSpPr>
        <p:spPr/>
        <p:txBody>
          <a:bodyPr/>
          <a:lstStyle/>
          <a:p>
            <a:pPr marL="0" indent="0">
              <a:buNone/>
            </a:pPr>
            <a:r>
              <a:rPr lang="en-US" dirty="0"/>
              <a:t>The goal of the act of was to reduce the production of hemp through heavy taxation. This act effectively made marihuana illegal.</a:t>
            </a:r>
          </a:p>
          <a:p>
            <a:pPr marL="0" indent="0">
              <a:buNone/>
            </a:pPr>
            <a:endParaRPr lang="en-US" dirty="0"/>
          </a:p>
          <a:p>
            <a:pPr marL="0" indent="0">
              <a:buNone/>
            </a:pPr>
            <a:r>
              <a:rPr lang="en-US" dirty="0"/>
              <a:t>The men behind the curtain</a:t>
            </a:r>
          </a:p>
          <a:p>
            <a:pPr marL="0" indent="0">
              <a:buNone/>
            </a:pPr>
            <a:r>
              <a:rPr lang="en-US" dirty="0"/>
              <a:t>Harry </a:t>
            </a:r>
            <a:r>
              <a:rPr lang="en-US" dirty="0" err="1"/>
              <a:t>Anslinger</a:t>
            </a:r>
            <a:endParaRPr lang="en-US" dirty="0"/>
          </a:p>
          <a:p>
            <a:pPr marL="0" indent="0">
              <a:buNone/>
            </a:pPr>
            <a:r>
              <a:rPr lang="en-US" dirty="0"/>
              <a:t>Andrew Mellon</a:t>
            </a:r>
          </a:p>
          <a:p>
            <a:pPr marL="0" indent="0">
              <a:buNone/>
            </a:pPr>
            <a:r>
              <a:rPr lang="en-US" dirty="0"/>
              <a:t>William Randolph Hearst</a:t>
            </a:r>
          </a:p>
          <a:p>
            <a:pPr marL="0" indent="0">
              <a:buNone/>
            </a:pPr>
            <a:r>
              <a:rPr lang="en-US" dirty="0"/>
              <a:t>The Dupont Family</a:t>
            </a:r>
          </a:p>
        </p:txBody>
      </p:sp>
    </p:spTree>
    <p:extLst>
      <p:ext uri="{BB962C8B-B14F-4D97-AF65-F5344CB8AC3E}">
        <p14:creationId xmlns:p14="http://schemas.microsoft.com/office/powerpoint/2010/main" val="245303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840C-AD1D-69A7-340A-60B6E6DD1100}"/>
              </a:ext>
            </a:extLst>
          </p:cNvPr>
          <p:cNvSpPr>
            <a:spLocks noGrp="1"/>
          </p:cNvSpPr>
          <p:nvPr>
            <p:ph type="title"/>
          </p:nvPr>
        </p:nvSpPr>
        <p:spPr>
          <a:xfrm>
            <a:off x="838200" y="127819"/>
            <a:ext cx="10515600" cy="1258529"/>
          </a:xfrm>
        </p:spPr>
        <p:txBody>
          <a:bodyPr/>
          <a:lstStyle/>
          <a:p>
            <a:r>
              <a:rPr lang="en-US" dirty="0"/>
              <a:t>                    Opposition to the Act</a:t>
            </a:r>
          </a:p>
        </p:txBody>
      </p:sp>
      <p:sp>
        <p:nvSpPr>
          <p:cNvPr id="3" name="Content Placeholder 2">
            <a:extLst>
              <a:ext uri="{FF2B5EF4-FFF2-40B4-BE49-F238E27FC236}">
                <a16:creationId xmlns:a16="http://schemas.microsoft.com/office/drawing/2014/main" id="{E547B95E-FC76-C360-D6CE-6C8CABDB70A4}"/>
              </a:ext>
            </a:extLst>
          </p:cNvPr>
          <p:cNvSpPr>
            <a:spLocks noGrp="1"/>
          </p:cNvSpPr>
          <p:nvPr>
            <p:ph idx="1"/>
          </p:nvPr>
        </p:nvSpPr>
        <p:spPr>
          <a:xfrm>
            <a:off x="838200" y="1622323"/>
            <a:ext cx="10515600" cy="4554640"/>
          </a:xfrm>
        </p:spPr>
        <p:txBody>
          <a:bodyPr>
            <a:normAutofit/>
          </a:bodyPr>
          <a:lstStyle/>
          <a:p>
            <a:pPr marL="0" indent="0">
              <a:buNone/>
            </a:pPr>
            <a:r>
              <a:rPr lang="en-US" sz="2400" b="0" i="0" dirty="0">
                <a:solidFill>
                  <a:srgbClr val="202122"/>
                </a:solidFill>
                <a:effectLst/>
                <a:latin typeface="+mj-lt"/>
              </a:rPr>
              <a:t>The American Medical Association (AMA) opposed the taxation because the tax was imposed on physicians prescribing cannabis, retail pharmacists selling cannabis and the cultivating of medical cannabis, </a:t>
            </a:r>
            <a:r>
              <a:rPr lang="en-US" sz="2400" dirty="0">
                <a:solidFill>
                  <a:srgbClr val="202122"/>
                </a:solidFill>
                <a:latin typeface="+mj-lt"/>
              </a:rPr>
              <a:t>Dr. William Woodward. </a:t>
            </a:r>
            <a:r>
              <a:rPr lang="en-US" sz="2400" b="0" i="0" dirty="0">
                <a:solidFill>
                  <a:srgbClr val="202122"/>
                </a:solidFill>
                <a:effectLst/>
                <a:latin typeface="+mj-lt"/>
              </a:rPr>
              <a:t>legislative counsel for the AMA, testified on behalf of the AMA.</a:t>
            </a:r>
            <a:r>
              <a:rPr lang="en-US" sz="2400" baseline="30000" dirty="0">
                <a:solidFill>
                  <a:srgbClr val="3366CC"/>
                </a:solidFill>
                <a:latin typeface="+mj-lt"/>
              </a:rPr>
              <a:t>[</a:t>
            </a:r>
            <a:r>
              <a:rPr lang="en-US" sz="2400" b="0" i="0" dirty="0">
                <a:solidFill>
                  <a:srgbClr val="202122"/>
                </a:solidFill>
                <a:effectLst/>
                <a:latin typeface="+mj-lt"/>
              </a:rPr>
              <a:t>He stated that the claims about marijuana addiction, violence, and overdosage were not supported, and that the law should not burden further investigation into medical use.</a:t>
            </a:r>
          </a:p>
          <a:p>
            <a:pPr marL="0" indent="0">
              <a:buNone/>
            </a:pPr>
            <a:r>
              <a:rPr lang="en-US" sz="2400" dirty="0">
                <a:solidFill>
                  <a:srgbClr val="202122"/>
                </a:solidFill>
                <a:latin typeface="+mj-lt"/>
              </a:rPr>
              <a:t>Fiorella La Guardia – Mayor of New York (1934 – 1946) Appointed a commission on investigation and produced the La Guardia Report. The report was prepared by the New York Academy of Medicine and concluded the following</a:t>
            </a:r>
            <a:r>
              <a:rPr lang="en-US" sz="2400" dirty="0">
                <a:solidFill>
                  <a:srgbClr val="202122"/>
                </a:solidFill>
              </a:rPr>
              <a:t>.</a:t>
            </a:r>
          </a:p>
          <a:p>
            <a:pPr marL="0" indent="0">
              <a:buNone/>
            </a:pPr>
            <a:endParaRPr lang="en-US" sz="1800" dirty="0"/>
          </a:p>
        </p:txBody>
      </p:sp>
    </p:spTree>
    <p:extLst>
      <p:ext uri="{BB962C8B-B14F-4D97-AF65-F5344CB8AC3E}">
        <p14:creationId xmlns:p14="http://schemas.microsoft.com/office/powerpoint/2010/main" val="237350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237A-D06F-2B70-3AEF-59ED59DC27B7}"/>
              </a:ext>
            </a:extLst>
          </p:cNvPr>
          <p:cNvSpPr>
            <a:spLocks noGrp="1"/>
          </p:cNvSpPr>
          <p:nvPr>
            <p:ph type="title"/>
          </p:nvPr>
        </p:nvSpPr>
        <p:spPr>
          <a:xfrm>
            <a:off x="838200" y="365125"/>
            <a:ext cx="10515600" cy="863907"/>
          </a:xfrm>
        </p:spPr>
        <p:txBody>
          <a:bodyPr/>
          <a:lstStyle/>
          <a:p>
            <a:r>
              <a:rPr lang="en-US" dirty="0"/>
              <a:t>      Findings from the La Guardia Report</a:t>
            </a:r>
          </a:p>
        </p:txBody>
      </p:sp>
      <p:sp>
        <p:nvSpPr>
          <p:cNvPr id="3" name="Content Placeholder 2">
            <a:extLst>
              <a:ext uri="{FF2B5EF4-FFF2-40B4-BE49-F238E27FC236}">
                <a16:creationId xmlns:a16="http://schemas.microsoft.com/office/drawing/2014/main" id="{FC09FF5D-4691-50BF-998B-D08B87EB6F3B}"/>
              </a:ext>
            </a:extLst>
          </p:cNvPr>
          <p:cNvSpPr>
            <a:spLocks noGrp="1"/>
          </p:cNvSpPr>
          <p:nvPr>
            <p:ph idx="1"/>
          </p:nvPr>
        </p:nvSpPr>
        <p:spPr>
          <a:xfrm>
            <a:off x="275303" y="1327355"/>
            <a:ext cx="11078497" cy="4849608"/>
          </a:xfrm>
        </p:spPr>
        <p:txBody>
          <a:bodyPr>
            <a:normAutofit fontScale="25000" lnSpcReduction="20000"/>
          </a:bodyPr>
          <a:lstStyle/>
          <a:p>
            <a:pPr>
              <a:lnSpc>
                <a:spcPct val="120000"/>
              </a:lnSpc>
            </a:pPr>
            <a:r>
              <a:rPr lang="en-US" sz="5600" b="0" i="0" dirty="0">
                <a:solidFill>
                  <a:srgbClr val="202122"/>
                </a:solidFill>
                <a:effectLst/>
                <a:latin typeface="+mj-lt"/>
              </a:rPr>
              <a:t>Marihuana is used extensively in the Borough of Manhattan, but the problem is not as acute as it is reported to be in other sections of the United States</a:t>
            </a:r>
          </a:p>
          <a:p>
            <a:pPr>
              <a:lnSpc>
                <a:spcPct val="120000"/>
              </a:lnSpc>
            </a:pPr>
            <a:r>
              <a:rPr lang="en-US" sz="5600" b="0" i="0" dirty="0">
                <a:solidFill>
                  <a:srgbClr val="202122"/>
                </a:solidFill>
                <a:effectLst/>
                <a:latin typeface="+mj-lt"/>
              </a:rPr>
              <a:t>The introduction of marihuana into this area is recent as compared to other localities.</a:t>
            </a:r>
          </a:p>
          <a:p>
            <a:pPr>
              <a:lnSpc>
                <a:spcPct val="120000"/>
              </a:lnSpc>
            </a:pPr>
            <a:r>
              <a:rPr lang="en-US" sz="5600" b="0" i="0" dirty="0">
                <a:solidFill>
                  <a:srgbClr val="202122"/>
                </a:solidFill>
                <a:effectLst/>
                <a:latin typeface="+mj-lt"/>
              </a:rPr>
              <a:t>The cost of marihuana is low and therefore within the purchasing power of most persons.</a:t>
            </a:r>
          </a:p>
          <a:p>
            <a:pPr>
              <a:lnSpc>
                <a:spcPct val="120000"/>
              </a:lnSpc>
            </a:pPr>
            <a:r>
              <a:rPr lang="en-US" sz="5600" b="0" i="0" dirty="0">
                <a:solidFill>
                  <a:srgbClr val="202122"/>
                </a:solidFill>
                <a:effectLst/>
                <a:latin typeface="+mj-lt"/>
              </a:rPr>
              <a:t>The distribution and use of marihuana is centered in Harlem.</a:t>
            </a:r>
          </a:p>
          <a:p>
            <a:pPr>
              <a:lnSpc>
                <a:spcPct val="120000"/>
              </a:lnSpc>
            </a:pPr>
            <a:r>
              <a:rPr lang="en-US" sz="5600" b="0" i="0" dirty="0">
                <a:solidFill>
                  <a:srgbClr val="202122"/>
                </a:solidFill>
                <a:effectLst/>
                <a:latin typeface="+mj-lt"/>
              </a:rPr>
              <a:t>The majority of marihuana smokers are Blacks and Latin-Americans.</a:t>
            </a:r>
          </a:p>
          <a:p>
            <a:pPr>
              <a:lnSpc>
                <a:spcPct val="120000"/>
              </a:lnSpc>
            </a:pPr>
            <a:r>
              <a:rPr lang="en-US" sz="5600" b="0" i="0" dirty="0">
                <a:solidFill>
                  <a:srgbClr val="202122"/>
                </a:solidFill>
                <a:effectLst/>
                <a:latin typeface="+mj-lt"/>
              </a:rPr>
              <a:t>The consensus among marihuana smokers is that the use of the drug creates a definite feeling of adequacy.</a:t>
            </a:r>
          </a:p>
          <a:p>
            <a:pPr>
              <a:lnSpc>
                <a:spcPct val="120000"/>
              </a:lnSpc>
            </a:pPr>
            <a:r>
              <a:rPr lang="en-US" sz="5600" b="0" i="0" dirty="0">
                <a:solidFill>
                  <a:srgbClr val="202122"/>
                </a:solidFill>
                <a:effectLst/>
                <a:latin typeface="+mj-lt"/>
              </a:rPr>
              <a:t>The practice of smoking marihuana does not lead to addiction in the medical sense of the word.</a:t>
            </a:r>
          </a:p>
          <a:p>
            <a:pPr>
              <a:lnSpc>
                <a:spcPct val="120000"/>
              </a:lnSpc>
            </a:pPr>
            <a:r>
              <a:rPr lang="en-US" sz="5600" b="0" i="0" dirty="0">
                <a:solidFill>
                  <a:srgbClr val="202122"/>
                </a:solidFill>
                <a:effectLst/>
                <a:latin typeface="+mj-lt"/>
              </a:rPr>
              <a:t>The sale and distribution of marihuana is not under the control of any single organized group.</a:t>
            </a:r>
          </a:p>
          <a:p>
            <a:pPr>
              <a:lnSpc>
                <a:spcPct val="120000"/>
              </a:lnSpc>
            </a:pPr>
            <a:r>
              <a:rPr lang="en-US" sz="5600" b="0" i="0" dirty="0">
                <a:solidFill>
                  <a:srgbClr val="202122"/>
                </a:solidFill>
                <a:effectLst/>
                <a:latin typeface="+mj-lt"/>
              </a:rPr>
              <a:t>The use of marihuana does not lead to the use of heroin, morphine or cocaine and no effort is made to create a market for these narcotics by stimulating the practice of marihuana smoking.</a:t>
            </a:r>
          </a:p>
          <a:p>
            <a:pPr>
              <a:lnSpc>
                <a:spcPct val="120000"/>
              </a:lnSpc>
            </a:pPr>
            <a:r>
              <a:rPr lang="en-US" sz="5600" b="0" i="0" dirty="0">
                <a:solidFill>
                  <a:srgbClr val="202122"/>
                </a:solidFill>
                <a:effectLst/>
                <a:latin typeface="+mj-lt"/>
              </a:rPr>
              <a:t>Marihuana is not the determining factor in the commission of major crimes.</a:t>
            </a:r>
          </a:p>
          <a:p>
            <a:pPr>
              <a:lnSpc>
                <a:spcPct val="120000"/>
              </a:lnSpc>
            </a:pPr>
            <a:r>
              <a:rPr lang="en-US" sz="5600" b="0" i="0" dirty="0">
                <a:solidFill>
                  <a:srgbClr val="202122"/>
                </a:solidFill>
                <a:effectLst/>
                <a:latin typeface="+mj-lt"/>
              </a:rPr>
              <a:t>Marihuana smoking is not widespread among school children.</a:t>
            </a:r>
          </a:p>
          <a:p>
            <a:pPr>
              <a:lnSpc>
                <a:spcPct val="120000"/>
              </a:lnSpc>
            </a:pPr>
            <a:r>
              <a:rPr lang="en-US" sz="5600" b="0" i="0" dirty="0">
                <a:solidFill>
                  <a:srgbClr val="202122"/>
                </a:solidFill>
                <a:effectLst/>
                <a:latin typeface="+mj-lt"/>
              </a:rPr>
              <a:t>Juvenile delinquency is not associated with the practice of smoking marihuana.</a:t>
            </a:r>
          </a:p>
          <a:p>
            <a:pPr>
              <a:lnSpc>
                <a:spcPct val="120000"/>
              </a:lnSpc>
            </a:pPr>
            <a:r>
              <a:rPr lang="en-US" sz="5600" b="0" i="0" dirty="0">
                <a:solidFill>
                  <a:srgbClr val="202122"/>
                </a:solidFill>
                <a:effectLst/>
                <a:latin typeface="+mj-lt"/>
              </a:rPr>
              <a:t>The publicity concerning the catastrophic effects of marihuana smoking in New York City is unfounded.</a:t>
            </a:r>
          </a:p>
          <a:p>
            <a:pPr marL="0" indent="0" algn="l">
              <a:buNone/>
            </a:pPr>
            <a:endParaRPr lang="en-US" sz="3300" b="0" i="0" dirty="0">
              <a:solidFill>
                <a:srgbClr val="202122"/>
              </a:solidFill>
              <a:effectLst/>
              <a:latin typeface="Arial" panose="020B0604020202020204" pitchFamily="34" charset="0"/>
            </a:endParaRPr>
          </a:p>
          <a:p>
            <a:pPr marL="0" indent="0" algn="l">
              <a:buNone/>
            </a:pPr>
            <a:r>
              <a:rPr lang="en-US" sz="2900" b="0" i="1" dirty="0">
                <a:solidFill>
                  <a:srgbClr val="202122"/>
                </a:solidFill>
                <a:effectLst/>
                <a:latin typeface="Arial" panose="020B0604020202020204" pitchFamily="34" charset="0"/>
              </a:rPr>
              <a:t>   </a:t>
            </a:r>
            <a:r>
              <a:rPr lang="en-US" sz="6400" b="0" i="1" dirty="0">
                <a:solidFill>
                  <a:srgbClr val="202122"/>
                </a:solidFill>
                <a:effectLst/>
                <a:latin typeface="Arial" panose="020B0604020202020204" pitchFamily="34" charset="0"/>
              </a:rPr>
              <a:t>Therefore, according to the LaGuardia Report, the gateway drug theory is without foundation (points 7 and 9).</a:t>
            </a:r>
          </a:p>
          <a:p>
            <a:endParaRPr lang="en-US" dirty="0"/>
          </a:p>
        </p:txBody>
      </p:sp>
    </p:spTree>
    <p:extLst>
      <p:ext uri="{BB962C8B-B14F-4D97-AF65-F5344CB8AC3E}">
        <p14:creationId xmlns:p14="http://schemas.microsoft.com/office/powerpoint/2010/main" val="340836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5CD9-02DB-A0B7-FB8E-80E216CAC614}"/>
              </a:ext>
            </a:extLst>
          </p:cNvPr>
          <p:cNvSpPr>
            <a:spLocks noGrp="1"/>
          </p:cNvSpPr>
          <p:nvPr>
            <p:ph type="title"/>
          </p:nvPr>
        </p:nvSpPr>
        <p:spPr/>
        <p:txBody>
          <a:bodyPr/>
          <a:lstStyle/>
          <a:p>
            <a:r>
              <a:rPr lang="en-US" dirty="0"/>
              <a:t>        The Single Convention on Narcotics</a:t>
            </a:r>
            <a:br>
              <a:rPr lang="en-US" dirty="0"/>
            </a:br>
            <a:r>
              <a:rPr lang="en-US" dirty="0"/>
              <a:t>                              </a:t>
            </a:r>
            <a:r>
              <a:rPr lang="en-US" sz="3600" dirty="0"/>
              <a:t>(1961)</a:t>
            </a:r>
          </a:p>
        </p:txBody>
      </p:sp>
      <p:sp>
        <p:nvSpPr>
          <p:cNvPr id="3" name="Content Placeholder 2">
            <a:extLst>
              <a:ext uri="{FF2B5EF4-FFF2-40B4-BE49-F238E27FC236}">
                <a16:creationId xmlns:a16="http://schemas.microsoft.com/office/drawing/2014/main" id="{76E2AFBF-5AB8-3B7D-C493-D9E6274728F3}"/>
              </a:ext>
            </a:extLst>
          </p:cNvPr>
          <p:cNvSpPr>
            <a:spLocks noGrp="1"/>
          </p:cNvSpPr>
          <p:nvPr>
            <p:ph idx="1"/>
          </p:nvPr>
        </p:nvSpPr>
        <p:spPr/>
        <p:txBody>
          <a:bodyPr>
            <a:normAutofit lnSpcReduction="10000"/>
          </a:bodyPr>
          <a:lstStyle/>
          <a:p>
            <a:pPr marL="0" indent="0">
              <a:buNone/>
            </a:pPr>
            <a:endParaRPr lang="en-US" sz="2400" dirty="0">
              <a:latin typeface="+mj-lt"/>
            </a:endParaRPr>
          </a:p>
          <a:p>
            <a:pPr marL="0" indent="0">
              <a:buNone/>
            </a:pPr>
            <a:r>
              <a:rPr lang="en-US" sz="2400" dirty="0">
                <a:latin typeface="+mj-lt"/>
              </a:rPr>
              <a:t>Initiated by the United States and ratified by the UN this created the international framework for the control of narcotics.</a:t>
            </a:r>
          </a:p>
          <a:p>
            <a:pPr marL="0" indent="0">
              <a:buNone/>
            </a:pPr>
            <a:r>
              <a:rPr lang="en-US" sz="2400" b="0" i="0" dirty="0">
                <a:solidFill>
                  <a:srgbClr val="202122"/>
                </a:solidFill>
                <a:effectLst/>
                <a:latin typeface="+mj-lt"/>
              </a:rPr>
              <a:t>According to a 1954 interview with United States Commissioner of Narcotics Harry </a:t>
            </a:r>
            <a:r>
              <a:rPr lang="en-US" sz="2400" b="0" i="0" dirty="0" err="1">
                <a:solidFill>
                  <a:srgbClr val="202122"/>
                </a:solidFill>
                <a:effectLst/>
                <a:latin typeface="+mj-lt"/>
              </a:rPr>
              <a:t>Anslinger</a:t>
            </a:r>
            <a:r>
              <a:rPr lang="en-US" sz="2400" dirty="0">
                <a:solidFill>
                  <a:srgbClr val="202122"/>
                </a:solidFill>
                <a:latin typeface="+mj-lt"/>
              </a:rPr>
              <a:t>, </a:t>
            </a:r>
            <a:r>
              <a:rPr lang="en-US" sz="2400" b="0" i="0" dirty="0">
                <a:solidFill>
                  <a:srgbClr val="202122"/>
                </a:solidFill>
                <a:effectLst/>
                <a:latin typeface="+mj-lt"/>
              </a:rPr>
              <a:t>the cumbersome process of conference and state-by-state ratification could take many decades.</a:t>
            </a:r>
          </a:p>
          <a:p>
            <a:pPr marL="0" indent="0">
              <a:buNone/>
            </a:pPr>
            <a:r>
              <a:rPr lang="en-US" sz="2400" dirty="0">
                <a:latin typeface="+mj-lt"/>
              </a:rPr>
              <a:t>The Single Convention on Narcotic Drugs, 1961 (Single Convention, 1961 Convention, or C61) is an international treaty that controls activities (cultivation, production, supply, trade, transport) of specific narcotic drugs and lays down a system of regulations (licenses, measures for treatment, research, etc.) for their medical and scientific uses; it also establishes the International Narcotics Control Board.</a:t>
            </a:r>
          </a:p>
          <a:p>
            <a:pPr marL="0" indent="0">
              <a:buNone/>
            </a:pPr>
            <a:endParaRPr lang="en-US" sz="2400" dirty="0">
              <a:latin typeface="+mj-lt"/>
            </a:endParaRPr>
          </a:p>
          <a:p>
            <a:pPr marL="0" indent="0">
              <a:buNone/>
            </a:pPr>
            <a:endParaRPr lang="en-US" sz="2400" dirty="0">
              <a:latin typeface="+mj-lt"/>
            </a:endParaRPr>
          </a:p>
          <a:p>
            <a:endParaRPr lang="en-US" dirty="0"/>
          </a:p>
        </p:txBody>
      </p:sp>
    </p:spTree>
    <p:extLst>
      <p:ext uri="{BB962C8B-B14F-4D97-AF65-F5344CB8AC3E}">
        <p14:creationId xmlns:p14="http://schemas.microsoft.com/office/powerpoint/2010/main" val="231105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B226-F225-20BE-0F62-FB2D5689BB5F}"/>
              </a:ext>
            </a:extLst>
          </p:cNvPr>
          <p:cNvSpPr>
            <a:spLocks noGrp="1"/>
          </p:cNvSpPr>
          <p:nvPr>
            <p:ph type="title"/>
          </p:nvPr>
        </p:nvSpPr>
        <p:spPr/>
        <p:txBody>
          <a:bodyPr/>
          <a:lstStyle/>
          <a:p>
            <a:r>
              <a:rPr lang="en-US" dirty="0"/>
              <a:t>             The Civil Rights Act of 1964</a:t>
            </a:r>
          </a:p>
        </p:txBody>
      </p:sp>
      <p:pic>
        <p:nvPicPr>
          <p:cNvPr id="5" name="Content Placeholder 4" descr="A picture containing text, outdoor, presentation, rebellion&#10;&#10;Description automatically generated">
            <a:extLst>
              <a:ext uri="{FF2B5EF4-FFF2-40B4-BE49-F238E27FC236}">
                <a16:creationId xmlns:a16="http://schemas.microsoft.com/office/drawing/2014/main" id="{91C6678D-A164-0CCA-445F-1A34D4E97DA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35" y="1848465"/>
            <a:ext cx="5770668" cy="4267199"/>
          </a:xfrm>
        </p:spPr>
      </p:pic>
      <p:pic>
        <p:nvPicPr>
          <p:cNvPr id="8" name="Content Placeholder 7" descr="A group of men in suits&#10;&#10;Description automatically generated with low confidence">
            <a:extLst>
              <a:ext uri="{FF2B5EF4-FFF2-40B4-BE49-F238E27FC236}">
                <a16:creationId xmlns:a16="http://schemas.microsoft.com/office/drawing/2014/main" id="{1E921ECC-C4CF-81C0-A88B-09FCF198C3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0968" y="1838787"/>
            <a:ext cx="5177932" cy="4316206"/>
          </a:xfrm>
        </p:spPr>
      </p:pic>
    </p:spTree>
    <p:extLst>
      <p:ext uri="{BB962C8B-B14F-4D97-AF65-F5344CB8AC3E}">
        <p14:creationId xmlns:p14="http://schemas.microsoft.com/office/powerpoint/2010/main" val="330107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B763-3FA7-4F5E-B03A-7527A9364C08}"/>
              </a:ext>
            </a:extLst>
          </p:cNvPr>
          <p:cNvSpPr>
            <a:spLocks noGrp="1"/>
          </p:cNvSpPr>
          <p:nvPr>
            <p:ph type="title"/>
          </p:nvPr>
        </p:nvSpPr>
        <p:spPr/>
        <p:txBody>
          <a:bodyPr/>
          <a:lstStyle/>
          <a:p>
            <a:r>
              <a:rPr lang="en-US" dirty="0"/>
              <a:t> And how did we feel about that</a:t>
            </a:r>
          </a:p>
        </p:txBody>
      </p:sp>
      <p:graphicFrame>
        <p:nvGraphicFramePr>
          <p:cNvPr id="5" name="Content Placeholder 2">
            <a:extLst>
              <a:ext uri="{FF2B5EF4-FFF2-40B4-BE49-F238E27FC236}">
                <a16:creationId xmlns:a16="http://schemas.microsoft.com/office/drawing/2014/main" id="{A9A22FA4-B2B3-41B7-95BC-8A0C6755D6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89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9295-0F25-4E7F-8A8B-D8C13DD2B64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The Results</a:t>
            </a:r>
          </a:p>
        </p:txBody>
      </p:sp>
      <p:pic>
        <p:nvPicPr>
          <p:cNvPr id="4" name="Content Placeholder 3">
            <a:extLst>
              <a:ext uri="{FF2B5EF4-FFF2-40B4-BE49-F238E27FC236}">
                <a16:creationId xmlns:a16="http://schemas.microsoft.com/office/drawing/2014/main" id="{C610640E-F850-49E3-B19F-0F9952C9F8E1}"/>
              </a:ext>
            </a:extLst>
          </p:cNvPr>
          <p:cNvPicPr>
            <a:picLocks noGrp="1" noChangeAspect="1"/>
          </p:cNvPicPr>
          <p:nvPr>
            <p:ph idx="1"/>
          </p:nvPr>
        </p:nvPicPr>
        <p:blipFill>
          <a:blip r:embed="rId2"/>
          <a:stretch>
            <a:fillRect/>
          </a:stretch>
        </p:blipFill>
        <p:spPr>
          <a:xfrm>
            <a:off x="446619" y="1396589"/>
            <a:ext cx="10973222" cy="5369972"/>
          </a:xfrm>
          <a:prstGeom prst="rect">
            <a:avLst/>
          </a:prstGeom>
        </p:spPr>
      </p:pic>
    </p:spTree>
    <p:extLst>
      <p:ext uri="{BB962C8B-B14F-4D97-AF65-F5344CB8AC3E}">
        <p14:creationId xmlns:p14="http://schemas.microsoft.com/office/powerpoint/2010/main" val="359717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D57A-DBFB-A90B-C9A9-187D9CB88F0E}"/>
              </a:ext>
            </a:extLst>
          </p:cNvPr>
          <p:cNvSpPr>
            <a:spLocks noGrp="1"/>
          </p:cNvSpPr>
          <p:nvPr>
            <p:ph type="title"/>
          </p:nvPr>
        </p:nvSpPr>
        <p:spPr>
          <a:xfrm>
            <a:off x="867696" y="256970"/>
            <a:ext cx="10515600" cy="490281"/>
          </a:xfrm>
        </p:spPr>
        <p:txBody>
          <a:bodyPr>
            <a:normAutofit fontScale="90000"/>
          </a:bodyPr>
          <a:lstStyle/>
          <a:p>
            <a:r>
              <a:rPr lang="en-US" dirty="0"/>
              <a:t>                 The Great Hornswoggling of 2016</a:t>
            </a:r>
          </a:p>
        </p:txBody>
      </p:sp>
      <p:pic>
        <p:nvPicPr>
          <p:cNvPr id="5" name="Content Placeholder 4" descr="A picture containing text, font, poster, book&#10;&#10;Description automatically generated">
            <a:extLst>
              <a:ext uri="{FF2B5EF4-FFF2-40B4-BE49-F238E27FC236}">
                <a16:creationId xmlns:a16="http://schemas.microsoft.com/office/drawing/2014/main" id="{C19B585D-9D51-57E4-3667-A9B4D90803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399" y="903201"/>
            <a:ext cx="4444181" cy="5842226"/>
          </a:xfrm>
        </p:spPr>
      </p:pic>
    </p:spTree>
    <p:extLst>
      <p:ext uri="{BB962C8B-B14F-4D97-AF65-F5344CB8AC3E}">
        <p14:creationId xmlns:p14="http://schemas.microsoft.com/office/powerpoint/2010/main" val="3937154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FCF0A1-2B4B-2F8C-CBAE-4464F05DC7D4}"/>
              </a:ext>
            </a:extLst>
          </p:cNvPr>
          <p:cNvSpPr txBox="1"/>
          <p:nvPr/>
        </p:nvSpPr>
        <p:spPr>
          <a:xfrm>
            <a:off x="766916" y="1002890"/>
            <a:ext cx="10550013" cy="4985980"/>
          </a:xfrm>
          <a:prstGeom prst="rect">
            <a:avLst/>
          </a:prstGeom>
          <a:noFill/>
        </p:spPr>
        <p:txBody>
          <a:bodyPr wrap="square" rtlCol="0">
            <a:spAutoFit/>
          </a:bodyPr>
          <a:lstStyle/>
          <a:p>
            <a:r>
              <a:rPr lang="en-US" sz="2400" dirty="0"/>
              <a:t>The quote was not published until 2016 from an alleged interview that happened in 1994 by author Dan Baum</a:t>
            </a:r>
          </a:p>
          <a:p>
            <a:endParaRPr lang="en-US" sz="2400" dirty="0"/>
          </a:p>
          <a:p>
            <a:r>
              <a:rPr lang="en-US" sz="2400" dirty="0"/>
              <a:t>Baum passed away in 2000 but it’s been alleged that he left that quote out of his book published in 1996 because it did not fit the narrative. The book was entitled, “Smoke and Mirrors: The War on Drugs and the Politics of Failure.” They expect us to believe that quote which would have been a bombshell in 1996 narrative of are failed war on drugs???</a:t>
            </a:r>
          </a:p>
          <a:p>
            <a:endParaRPr lang="en-US" dirty="0"/>
          </a:p>
          <a:p>
            <a:endParaRPr lang="en-US" dirty="0"/>
          </a:p>
          <a:p>
            <a:endParaRPr lang="en-US" dirty="0"/>
          </a:p>
          <a:p>
            <a:endParaRPr lang="en-US" dirty="0"/>
          </a:p>
          <a:p>
            <a:r>
              <a:rPr lang="en-US" dirty="0"/>
              <a:t> </a:t>
            </a:r>
          </a:p>
          <a:p>
            <a:endParaRPr lang="en-US" dirty="0"/>
          </a:p>
          <a:p>
            <a:endParaRPr lang="en-US" dirty="0"/>
          </a:p>
        </p:txBody>
      </p:sp>
      <p:pic>
        <p:nvPicPr>
          <p:cNvPr id="6" name="Picture 5" descr="A cartoon of a person holding a magnifying glass and smoking pipe&#10;&#10;Description automatically generated">
            <a:extLst>
              <a:ext uri="{FF2B5EF4-FFF2-40B4-BE49-F238E27FC236}">
                <a16:creationId xmlns:a16="http://schemas.microsoft.com/office/drawing/2014/main" id="{15ABA9E2-5871-1A0E-5F36-8DD42654E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664" y="4363929"/>
            <a:ext cx="2221609" cy="2494071"/>
          </a:xfrm>
          <a:prstGeom prst="rect">
            <a:avLst/>
          </a:prstGeom>
        </p:spPr>
      </p:pic>
    </p:spTree>
    <p:extLst>
      <p:ext uri="{BB962C8B-B14F-4D97-AF65-F5344CB8AC3E}">
        <p14:creationId xmlns:p14="http://schemas.microsoft.com/office/powerpoint/2010/main" val="389809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9828A37-EA98-4D51-8EA1-95F8E2888E3E}"/>
              </a:ext>
            </a:extLst>
          </p:cNvPr>
          <p:cNvSpPr/>
          <p:nvPr/>
        </p:nvSpPr>
        <p:spPr>
          <a:xfrm>
            <a:off x="3409950" y="1600200"/>
            <a:ext cx="5695950" cy="5124449"/>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picture containing text, suit&#10;&#10;Description automatically generated">
            <a:extLst>
              <a:ext uri="{FF2B5EF4-FFF2-40B4-BE49-F238E27FC236}">
                <a16:creationId xmlns:a16="http://schemas.microsoft.com/office/drawing/2014/main" id="{05C80EFC-685A-4F13-AD12-0516C4AA8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495" y="2247900"/>
            <a:ext cx="3106605" cy="3733800"/>
          </a:xfrm>
          <a:prstGeom prst="rect">
            <a:avLst/>
          </a:prstGeom>
        </p:spPr>
      </p:pic>
      <p:cxnSp>
        <p:nvCxnSpPr>
          <p:cNvPr id="11" name="Straight Connector 10">
            <a:extLst>
              <a:ext uri="{FF2B5EF4-FFF2-40B4-BE49-F238E27FC236}">
                <a16:creationId xmlns:a16="http://schemas.microsoft.com/office/drawing/2014/main" id="{999405C2-B92C-42C9-9832-52C652079240}"/>
              </a:ext>
            </a:extLst>
          </p:cNvPr>
          <p:cNvCxnSpPr>
            <a:cxnSpLocks/>
          </p:cNvCxnSpPr>
          <p:nvPr/>
        </p:nvCxnSpPr>
        <p:spPr>
          <a:xfrm>
            <a:off x="3990975" y="2019300"/>
            <a:ext cx="4962526" cy="44767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6552CEFE-C8AE-4C9A-9289-53E5B301556A}"/>
              </a:ext>
            </a:extLst>
          </p:cNvPr>
          <p:cNvCxnSpPr>
            <a:cxnSpLocks/>
          </p:cNvCxnSpPr>
          <p:nvPr/>
        </p:nvCxnSpPr>
        <p:spPr>
          <a:xfrm flipH="1">
            <a:off x="3552825" y="2019300"/>
            <a:ext cx="5400676" cy="43910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4" name="Title 23">
            <a:extLst>
              <a:ext uri="{FF2B5EF4-FFF2-40B4-BE49-F238E27FC236}">
                <a16:creationId xmlns:a16="http://schemas.microsoft.com/office/drawing/2014/main" id="{B2AC5219-E587-442E-A397-385422EA0AA9}"/>
              </a:ext>
            </a:extLst>
          </p:cNvPr>
          <p:cNvSpPr>
            <a:spLocks noGrp="1"/>
          </p:cNvSpPr>
          <p:nvPr>
            <p:ph type="ctrTitle"/>
          </p:nvPr>
        </p:nvSpPr>
        <p:spPr>
          <a:xfrm>
            <a:off x="1524001" y="273050"/>
            <a:ext cx="9382124" cy="1165226"/>
          </a:xfrm>
        </p:spPr>
        <p:txBody>
          <a:bodyPr>
            <a:normAutofit fontScale="90000"/>
          </a:bodyPr>
          <a:lstStyle/>
          <a:p>
            <a:r>
              <a:rPr lang="en-US" dirty="0"/>
              <a:t>Did Not Start the War on Drugs</a:t>
            </a:r>
          </a:p>
        </p:txBody>
      </p:sp>
    </p:spTree>
    <p:extLst>
      <p:ext uri="{BB962C8B-B14F-4D97-AF65-F5344CB8AC3E}">
        <p14:creationId xmlns:p14="http://schemas.microsoft.com/office/powerpoint/2010/main" val="1821701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028D-AB8D-5C43-078C-4FBE619C7A48}"/>
              </a:ext>
            </a:extLst>
          </p:cNvPr>
          <p:cNvSpPr>
            <a:spLocks noGrp="1"/>
          </p:cNvSpPr>
          <p:nvPr>
            <p:ph type="title"/>
          </p:nvPr>
        </p:nvSpPr>
        <p:spPr/>
        <p:txBody>
          <a:bodyPr/>
          <a:lstStyle/>
          <a:p>
            <a:r>
              <a:rPr lang="en-US" dirty="0"/>
              <a:t>                       The Game is Afoot</a:t>
            </a:r>
          </a:p>
        </p:txBody>
      </p:sp>
      <p:sp>
        <p:nvSpPr>
          <p:cNvPr id="3" name="Content Placeholder 2">
            <a:extLst>
              <a:ext uri="{FF2B5EF4-FFF2-40B4-BE49-F238E27FC236}">
                <a16:creationId xmlns:a16="http://schemas.microsoft.com/office/drawing/2014/main" id="{64CDCF7A-5496-4BB7-4708-01D2A92F3157}"/>
              </a:ext>
            </a:extLst>
          </p:cNvPr>
          <p:cNvSpPr>
            <a:spLocks noGrp="1"/>
          </p:cNvSpPr>
          <p:nvPr>
            <p:ph idx="1"/>
          </p:nvPr>
        </p:nvSpPr>
        <p:spPr/>
        <p:txBody>
          <a:bodyPr>
            <a:normAutofit/>
          </a:bodyPr>
          <a:lstStyle/>
          <a:p>
            <a:r>
              <a:rPr lang="en-US" sz="2000" dirty="0"/>
              <a:t>By 2016 everybody who was involved in that era of the Nixon Administration had died</a:t>
            </a:r>
          </a:p>
          <a:p>
            <a:r>
              <a:rPr lang="en-US" sz="2000" dirty="0"/>
              <a:t>Richard Nixon invested money into treatment programs such as OTP’s more than any other president up until Obama  </a:t>
            </a:r>
          </a:p>
          <a:p>
            <a:r>
              <a:rPr lang="en-US" sz="2000" b="0" i="0" dirty="0">
                <a:solidFill>
                  <a:srgbClr val="202122"/>
                </a:solidFill>
                <a:effectLst/>
                <a:latin typeface="Arial" panose="020B0604020202020204" pitchFamily="34" charset="0"/>
              </a:rPr>
              <a:t>Ehrlichman was convicted for his participation in Watergate.</a:t>
            </a:r>
          </a:p>
          <a:p>
            <a:r>
              <a:rPr lang="en-US" sz="2000" dirty="0">
                <a:solidFill>
                  <a:srgbClr val="202122"/>
                </a:solidFill>
                <a:latin typeface="Arial" panose="020B0604020202020204" pitchFamily="34" charset="0"/>
              </a:rPr>
              <a:t>Richard Nixon refused to offer him a presidential pardon while he had the opportunity to do so.</a:t>
            </a:r>
          </a:p>
          <a:p>
            <a:r>
              <a:rPr lang="en-US" sz="2000" dirty="0">
                <a:solidFill>
                  <a:srgbClr val="202122"/>
                </a:solidFill>
                <a:latin typeface="Arial" panose="020B0604020202020204" pitchFamily="34" charset="0"/>
              </a:rPr>
              <a:t>The real damage done by the war on drugs happened under the Reagan administration.</a:t>
            </a:r>
          </a:p>
          <a:p>
            <a:r>
              <a:rPr lang="en-US" sz="2000" dirty="0">
                <a:solidFill>
                  <a:srgbClr val="202122"/>
                </a:solidFill>
                <a:latin typeface="Arial" panose="020B0604020202020204" pitchFamily="34" charset="0"/>
              </a:rPr>
              <a:t>In 1987 Ronald Reagan gave Ehrlichman a presidential pardon.</a:t>
            </a:r>
          </a:p>
          <a:p>
            <a:pPr marL="0" indent="0">
              <a:buNone/>
            </a:pPr>
            <a:endParaRPr lang="en-US" sz="2000" dirty="0">
              <a:solidFill>
                <a:srgbClr val="202122"/>
              </a:solidFill>
              <a:latin typeface="Arial" panose="020B0604020202020204" pitchFamily="34" charset="0"/>
            </a:endParaRPr>
          </a:p>
          <a:p>
            <a:pPr marL="0" indent="0" algn="ctr">
              <a:buNone/>
            </a:pPr>
            <a:r>
              <a:rPr lang="en-US" sz="1400" b="0" i="0" dirty="0">
                <a:solidFill>
                  <a:srgbClr val="051D49"/>
                </a:solidFill>
                <a:effectLst/>
                <a:latin typeface="Roboto" panose="02000000000000000000" pitchFamily="2" charset="0"/>
              </a:rPr>
              <a:t>          </a:t>
            </a:r>
            <a:r>
              <a:rPr lang="en-US" sz="2400" b="0" i="0" dirty="0">
                <a:solidFill>
                  <a:srgbClr val="051D49"/>
                </a:solidFill>
                <a:effectLst/>
                <a:latin typeface="Roboto" panose="02000000000000000000" pitchFamily="2" charset="0"/>
              </a:rPr>
              <a:t>“When you have eliminated all which is impossible, then whatever     remains, however improbable, must be the truth.”</a:t>
            </a:r>
            <a:endParaRPr lang="en-US" sz="2400" dirty="0"/>
          </a:p>
        </p:txBody>
      </p:sp>
    </p:spTree>
    <p:extLst>
      <p:ext uri="{BB962C8B-B14F-4D97-AF65-F5344CB8AC3E}">
        <p14:creationId xmlns:p14="http://schemas.microsoft.com/office/powerpoint/2010/main" val="130888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4834-A76F-4EDC-9052-B0D5D0A5211C}"/>
              </a:ext>
            </a:extLst>
          </p:cNvPr>
          <p:cNvSpPr>
            <a:spLocks noGrp="1"/>
          </p:cNvSpPr>
          <p:nvPr>
            <p:ph type="title"/>
          </p:nvPr>
        </p:nvSpPr>
        <p:spPr/>
        <p:txBody>
          <a:bodyPr/>
          <a:lstStyle/>
          <a:p>
            <a:r>
              <a:rPr lang="en-US"/>
              <a:t>Crack, the CIA, and Mandatory Minimums</a:t>
            </a:r>
          </a:p>
        </p:txBody>
      </p:sp>
      <p:graphicFrame>
        <p:nvGraphicFramePr>
          <p:cNvPr id="5" name="Content Placeholder 2">
            <a:extLst>
              <a:ext uri="{FF2B5EF4-FFF2-40B4-BE49-F238E27FC236}">
                <a16:creationId xmlns:a16="http://schemas.microsoft.com/office/drawing/2014/main" id="{A45D7138-692B-4274-8D1B-B785B96D73D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26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BD59-DD58-47E3-ABF4-BB8F9E32D9FF}"/>
              </a:ext>
            </a:extLst>
          </p:cNvPr>
          <p:cNvSpPr>
            <a:spLocks noGrp="1"/>
          </p:cNvSpPr>
          <p:nvPr>
            <p:ph type="title"/>
          </p:nvPr>
        </p:nvSpPr>
        <p:spPr>
          <a:xfrm>
            <a:off x="0" y="0"/>
            <a:ext cx="12298166" cy="867774"/>
          </a:xfrm>
        </p:spPr>
        <p:style>
          <a:lnRef idx="3">
            <a:schemeClr val="lt1"/>
          </a:lnRef>
          <a:fillRef idx="1">
            <a:schemeClr val="accent1"/>
          </a:fillRef>
          <a:effectRef idx="1">
            <a:schemeClr val="accent1"/>
          </a:effectRef>
          <a:fontRef idx="minor">
            <a:schemeClr val="lt1"/>
          </a:fontRef>
        </p:style>
        <p:txBody>
          <a:bodyPr/>
          <a:lstStyle/>
          <a:p>
            <a:r>
              <a:rPr lang="en-US" dirty="0"/>
              <a:t>                          Not much has changed</a:t>
            </a:r>
          </a:p>
        </p:txBody>
      </p:sp>
      <p:pic>
        <p:nvPicPr>
          <p:cNvPr id="5" name="Content Placeholder 4" descr="A person in a suit and tie&#10;&#10;Description automatically generated with low confidence">
            <a:extLst>
              <a:ext uri="{FF2B5EF4-FFF2-40B4-BE49-F238E27FC236}">
                <a16:creationId xmlns:a16="http://schemas.microsoft.com/office/drawing/2014/main" id="{47E09D18-0B03-4F31-A65B-D0BDF1FB8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20" y="1796958"/>
            <a:ext cx="4123008" cy="2823115"/>
          </a:xfrm>
        </p:spPr>
      </p:pic>
      <p:pic>
        <p:nvPicPr>
          <p:cNvPr id="7" name="Picture 6" descr="A person in a uniform&#10;&#10;Description automatically generated with low confidence">
            <a:extLst>
              <a:ext uri="{FF2B5EF4-FFF2-40B4-BE49-F238E27FC236}">
                <a16:creationId xmlns:a16="http://schemas.microsoft.com/office/drawing/2014/main" id="{A4203145-DE41-4603-8E14-4655FD7C6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056" y="1720758"/>
            <a:ext cx="2406934" cy="3479910"/>
          </a:xfrm>
          <a:prstGeom prst="rect">
            <a:avLst/>
          </a:prstGeom>
        </p:spPr>
      </p:pic>
      <p:sp>
        <p:nvSpPr>
          <p:cNvPr id="8" name="TextBox 7">
            <a:extLst>
              <a:ext uri="{FF2B5EF4-FFF2-40B4-BE49-F238E27FC236}">
                <a16:creationId xmlns:a16="http://schemas.microsoft.com/office/drawing/2014/main" id="{472E7D35-57AD-4706-A109-98F4B68F087C}"/>
              </a:ext>
            </a:extLst>
          </p:cNvPr>
          <p:cNvSpPr txBox="1"/>
          <p:nvPr/>
        </p:nvSpPr>
        <p:spPr>
          <a:xfrm>
            <a:off x="212176" y="4649609"/>
            <a:ext cx="5283749"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0C0C0C"/>
                </a:solidFill>
                <a:latin typeface="cnnsans"/>
              </a:rPr>
              <a:t>“</a:t>
            </a:r>
            <a:r>
              <a:rPr lang="en-US" sz="1600" b="0" i="0" dirty="0">
                <a:solidFill>
                  <a:srgbClr val="0C0C0C"/>
                </a:solidFill>
                <a:effectLst/>
                <a:latin typeface="cnnsans"/>
              </a:rPr>
              <a:t>these are guys by the name D-Money, Smoothie, Shifty. These type of guys that come from Connecticut, New York. They come up here, they sell their heroin, then they go back home. Incidentally, half the time they impregnate a young, white girl before they leave, which is the real sad thing because then we have another issue we </a:t>
            </a:r>
            <a:r>
              <a:rPr lang="en-US" sz="1600" b="0" i="0" dirty="0" err="1">
                <a:solidFill>
                  <a:srgbClr val="0C0C0C"/>
                </a:solidFill>
                <a:effectLst/>
                <a:latin typeface="cnnsans"/>
              </a:rPr>
              <a:t>gotta</a:t>
            </a:r>
            <a:r>
              <a:rPr lang="en-US" sz="1600" b="0" i="0" dirty="0">
                <a:solidFill>
                  <a:srgbClr val="0C0C0C"/>
                </a:solidFill>
                <a:effectLst/>
                <a:latin typeface="cnnsans"/>
              </a:rPr>
              <a:t> deal with down the road” Gov Lepage 2013</a:t>
            </a:r>
            <a:endParaRPr lang="en-US" sz="1600" dirty="0"/>
          </a:p>
        </p:txBody>
      </p:sp>
      <p:sp>
        <p:nvSpPr>
          <p:cNvPr id="9" name="TextBox 8">
            <a:extLst>
              <a:ext uri="{FF2B5EF4-FFF2-40B4-BE49-F238E27FC236}">
                <a16:creationId xmlns:a16="http://schemas.microsoft.com/office/drawing/2014/main" id="{81DC7441-2B74-4B13-AE60-5BFB23514CBD}"/>
              </a:ext>
            </a:extLst>
          </p:cNvPr>
          <p:cNvSpPr txBox="1"/>
          <p:nvPr/>
        </p:nvSpPr>
        <p:spPr>
          <a:xfrm>
            <a:off x="8235272" y="2051526"/>
            <a:ext cx="293981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Sheriff Joe cooked a woman to death “Marcia Powell” and tent city operated for 24 years!</a:t>
            </a:r>
          </a:p>
        </p:txBody>
      </p:sp>
    </p:spTree>
    <p:extLst>
      <p:ext uri="{BB962C8B-B14F-4D97-AF65-F5344CB8AC3E}">
        <p14:creationId xmlns:p14="http://schemas.microsoft.com/office/powerpoint/2010/main" val="3618651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4722-4361-47C0-A576-CF1388C72703}"/>
              </a:ext>
            </a:extLst>
          </p:cNvPr>
          <p:cNvSpPr>
            <a:spLocks noGrp="1"/>
          </p:cNvSpPr>
          <p:nvPr>
            <p:ph type="title"/>
          </p:nvPr>
        </p:nvSpPr>
        <p:spPr/>
        <p:txBody>
          <a:bodyPr/>
          <a:lstStyle/>
          <a:p>
            <a:r>
              <a:rPr lang="en-US" dirty="0"/>
              <a:t>                    </a:t>
            </a:r>
            <a:r>
              <a:rPr lang="en-US" dirty="0">
                <a:solidFill>
                  <a:schemeClr val="bg1"/>
                </a:solidFill>
              </a:rPr>
              <a:t>THE RYAN WHITE ACT</a:t>
            </a:r>
          </a:p>
        </p:txBody>
      </p:sp>
      <p:sp>
        <p:nvSpPr>
          <p:cNvPr id="6" name="Arrow: Right 5">
            <a:extLst>
              <a:ext uri="{FF2B5EF4-FFF2-40B4-BE49-F238E27FC236}">
                <a16:creationId xmlns:a16="http://schemas.microsoft.com/office/drawing/2014/main" id="{4951F1D7-D9AE-41A5-9641-69DB7E46FA22}"/>
              </a:ext>
            </a:extLst>
          </p:cNvPr>
          <p:cNvSpPr/>
          <p:nvPr/>
        </p:nvSpPr>
        <p:spPr>
          <a:xfrm rot="13616777">
            <a:off x="5558529" y="3974543"/>
            <a:ext cx="5180354" cy="117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EC39979C-46E8-42AB-B125-2FEED001C460}"/>
              </a:ext>
            </a:extLst>
          </p:cNvPr>
          <p:cNvSpPr/>
          <p:nvPr/>
        </p:nvSpPr>
        <p:spPr>
          <a:xfrm rot="18977660">
            <a:off x="1080731" y="3925613"/>
            <a:ext cx="5180354" cy="117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C3CA689-D460-4B7F-83EE-DE2D1BD991C6}"/>
              </a:ext>
            </a:extLst>
          </p:cNvPr>
          <p:cNvSpPr txBox="1"/>
          <p:nvPr/>
        </p:nvSpPr>
        <p:spPr>
          <a:xfrm rot="18958059">
            <a:off x="1642188" y="3909527"/>
            <a:ext cx="28551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United States Drug Policy</a:t>
            </a:r>
          </a:p>
        </p:txBody>
      </p:sp>
      <p:sp>
        <p:nvSpPr>
          <p:cNvPr id="9" name="TextBox 8">
            <a:extLst>
              <a:ext uri="{FF2B5EF4-FFF2-40B4-BE49-F238E27FC236}">
                <a16:creationId xmlns:a16="http://schemas.microsoft.com/office/drawing/2014/main" id="{1B206044-E25F-4122-BCD0-57C46D8FF0D9}"/>
              </a:ext>
            </a:extLst>
          </p:cNvPr>
          <p:cNvSpPr txBox="1"/>
          <p:nvPr/>
        </p:nvSpPr>
        <p:spPr>
          <a:xfrm rot="2880966">
            <a:off x="7398989" y="4378686"/>
            <a:ext cx="3284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Harm Reduction</a:t>
            </a:r>
          </a:p>
        </p:txBody>
      </p:sp>
    </p:spTree>
    <p:extLst>
      <p:ext uri="{BB962C8B-B14F-4D97-AF65-F5344CB8AC3E}">
        <p14:creationId xmlns:p14="http://schemas.microsoft.com/office/powerpoint/2010/main" val="3443912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3C023-39C5-3321-A057-7D86C54C324B}"/>
              </a:ext>
            </a:extLst>
          </p:cNvPr>
          <p:cNvSpPr>
            <a:spLocks noGrp="1"/>
          </p:cNvSpPr>
          <p:nvPr>
            <p:ph type="title"/>
          </p:nvPr>
        </p:nvSpPr>
        <p:spPr/>
        <p:txBody>
          <a:bodyPr/>
          <a:lstStyle/>
          <a:p>
            <a:r>
              <a:rPr lang="en-US" dirty="0"/>
              <a:t>        2000 Drug Addiction Treatment Act</a:t>
            </a:r>
          </a:p>
        </p:txBody>
      </p:sp>
      <p:sp>
        <p:nvSpPr>
          <p:cNvPr id="7" name="Content Placeholder 6">
            <a:extLst>
              <a:ext uri="{FF2B5EF4-FFF2-40B4-BE49-F238E27FC236}">
                <a16:creationId xmlns:a16="http://schemas.microsoft.com/office/drawing/2014/main" id="{18FA6244-E676-28CD-260D-7164DC949EF8}"/>
              </a:ext>
            </a:extLst>
          </p:cNvPr>
          <p:cNvSpPr>
            <a:spLocks noGrp="1"/>
          </p:cNvSpPr>
          <p:nvPr>
            <p:ph idx="1"/>
          </p:nvPr>
        </p:nvSpPr>
        <p:spPr/>
        <p:txBody>
          <a:bodyPr/>
          <a:lstStyle/>
          <a:p>
            <a:r>
              <a:rPr lang="en-US" dirty="0"/>
              <a:t>The Drug Addiction Treatment Act of 2000 (DATA 2000), Title XXXV, Section 3502 of the Children's Health Act, permits physicians who meet certain qualifications to treat opioid addiction with Schedule III, IV, and V narcotic medications that have been specifically approved by the Food and Drug Administration for that indication.</a:t>
            </a:r>
          </a:p>
          <a:p>
            <a:endParaRPr lang="en-US" dirty="0"/>
          </a:p>
          <a:p>
            <a:r>
              <a:rPr lang="en-US" dirty="0"/>
              <a:t>Since there is only one narcotic medication approved by the FDA for the treatment of opioid use disorder within the schedules given, DATA 2000 essentially governs the prescription of buprenorphine (Schedule III) for the treatment of opioid use disorder.</a:t>
            </a:r>
          </a:p>
        </p:txBody>
      </p:sp>
    </p:spTree>
    <p:extLst>
      <p:ext uri="{BB962C8B-B14F-4D97-AF65-F5344CB8AC3E}">
        <p14:creationId xmlns:p14="http://schemas.microsoft.com/office/powerpoint/2010/main" val="2661743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E1A640-2B23-FD6D-F531-407599EA43E6}"/>
              </a:ext>
            </a:extLst>
          </p:cNvPr>
          <p:cNvPicPr>
            <a:picLocks noChangeAspect="1"/>
          </p:cNvPicPr>
          <p:nvPr/>
        </p:nvPicPr>
        <p:blipFill>
          <a:blip r:embed="rId2"/>
          <a:stretch>
            <a:fillRect/>
          </a:stretch>
        </p:blipFill>
        <p:spPr>
          <a:xfrm>
            <a:off x="808702" y="0"/>
            <a:ext cx="9898627" cy="6768847"/>
          </a:xfrm>
          <a:prstGeom prst="rect">
            <a:avLst/>
          </a:prstGeom>
        </p:spPr>
      </p:pic>
      <p:sp>
        <p:nvSpPr>
          <p:cNvPr id="11" name="Arrow: Down 10">
            <a:extLst>
              <a:ext uri="{FF2B5EF4-FFF2-40B4-BE49-F238E27FC236}">
                <a16:creationId xmlns:a16="http://schemas.microsoft.com/office/drawing/2014/main" id="{E15122E1-DB64-D0A0-5940-39A7A1FE3FF5}"/>
              </a:ext>
            </a:extLst>
          </p:cNvPr>
          <p:cNvSpPr/>
          <p:nvPr/>
        </p:nvSpPr>
        <p:spPr>
          <a:xfrm rot="19770543">
            <a:off x="3629705" y="1944469"/>
            <a:ext cx="233618" cy="2589078"/>
          </a:xfrm>
          <a:prstGeom prst="downArrow">
            <a:avLst>
              <a:gd name="adj1" fmla="val 46595"/>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rgbClr val="FF0000"/>
              </a:solidFill>
            </a:endParaRPr>
          </a:p>
        </p:txBody>
      </p:sp>
      <p:sp>
        <p:nvSpPr>
          <p:cNvPr id="12" name="Arrow: Down 11">
            <a:extLst>
              <a:ext uri="{FF2B5EF4-FFF2-40B4-BE49-F238E27FC236}">
                <a16:creationId xmlns:a16="http://schemas.microsoft.com/office/drawing/2014/main" id="{4DABDBD9-1C4F-34B4-E7C1-7779323F0129}"/>
              </a:ext>
            </a:extLst>
          </p:cNvPr>
          <p:cNvSpPr/>
          <p:nvPr/>
        </p:nvSpPr>
        <p:spPr>
          <a:xfrm rot="19770543">
            <a:off x="5438528" y="2816402"/>
            <a:ext cx="237450" cy="203367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rgbClr val="FF0000"/>
              </a:solidFill>
            </a:endParaRPr>
          </a:p>
        </p:txBody>
      </p:sp>
      <p:sp>
        <p:nvSpPr>
          <p:cNvPr id="13" name="TextBox 12">
            <a:extLst>
              <a:ext uri="{FF2B5EF4-FFF2-40B4-BE49-F238E27FC236}">
                <a16:creationId xmlns:a16="http://schemas.microsoft.com/office/drawing/2014/main" id="{8E82139D-3A62-E6B6-816C-8F57FBBAD462}"/>
              </a:ext>
            </a:extLst>
          </p:cNvPr>
          <p:cNvSpPr txBox="1"/>
          <p:nvPr/>
        </p:nvSpPr>
        <p:spPr>
          <a:xfrm>
            <a:off x="1917290" y="1445342"/>
            <a:ext cx="2733369" cy="646331"/>
          </a:xfrm>
          <a:prstGeom prst="rect">
            <a:avLst/>
          </a:prstGeom>
          <a:noFill/>
        </p:spPr>
        <p:txBody>
          <a:bodyPr wrap="square" rtlCol="0">
            <a:spAutoFit/>
          </a:bodyPr>
          <a:lstStyle/>
          <a:p>
            <a:r>
              <a:rPr lang="en-US" dirty="0"/>
              <a:t>Increased prohibition prescription painkiller</a:t>
            </a:r>
          </a:p>
        </p:txBody>
      </p:sp>
      <p:sp>
        <p:nvSpPr>
          <p:cNvPr id="14" name="TextBox 13">
            <a:extLst>
              <a:ext uri="{FF2B5EF4-FFF2-40B4-BE49-F238E27FC236}">
                <a16:creationId xmlns:a16="http://schemas.microsoft.com/office/drawing/2014/main" id="{91D44057-A4EC-12F7-F60C-AC4229901D14}"/>
              </a:ext>
            </a:extLst>
          </p:cNvPr>
          <p:cNvSpPr txBox="1"/>
          <p:nvPr/>
        </p:nvSpPr>
        <p:spPr>
          <a:xfrm>
            <a:off x="3854246" y="2412345"/>
            <a:ext cx="3274142" cy="369332"/>
          </a:xfrm>
          <a:prstGeom prst="rect">
            <a:avLst/>
          </a:prstGeom>
          <a:noFill/>
        </p:spPr>
        <p:txBody>
          <a:bodyPr wrap="square" rtlCol="0">
            <a:spAutoFit/>
          </a:bodyPr>
          <a:lstStyle/>
          <a:p>
            <a:r>
              <a:rPr lang="en-US" dirty="0"/>
              <a:t>CDC prescription guidelines</a:t>
            </a:r>
          </a:p>
        </p:txBody>
      </p:sp>
    </p:spTree>
    <p:extLst>
      <p:ext uri="{BB962C8B-B14F-4D97-AF65-F5344CB8AC3E}">
        <p14:creationId xmlns:p14="http://schemas.microsoft.com/office/powerpoint/2010/main" val="4563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E98900-EDD1-44A4-B15C-FE30BC3F33E5}"/>
              </a:ext>
            </a:extLst>
          </p:cNvPr>
          <p:cNvSpPr txBox="1"/>
          <p:nvPr/>
        </p:nvSpPr>
        <p:spPr>
          <a:xfrm>
            <a:off x="1713186" y="2659559"/>
            <a:ext cx="10037379" cy="1446550"/>
          </a:xfrm>
          <a:prstGeom prst="rect">
            <a:avLst/>
          </a:prstGeom>
          <a:noFill/>
        </p:spPr>
        <p:txBody>
          <a:bodyPr wrap="square" rtlCol="0">
            <a:spAutoFit/>
          </a:bodyPr>
          <a:lstStyle/>
          <a:p>
            <a:r>
              <a:rPr lang="en-US" sz="4400" dirty="0"/>
              <a:t>This is NOT an </a:t>
            </a:r>
            <a:r>
              <a:rPr lang="en-US" sz="8800" dirty="0"/>
              <a:t>opioid</a:t>
            </a:r>
            <a:r>
              <a:rPr lang="en-US" sz="4400" dirty="0"/>
              <a:t> epidemic</a:t>
            </a:r>
          </a:p>
        </p:txBody>
      </p:sp>
    </p:spTree>
    <p:extLst>
      <p:ext uri="{BB962C8B-B14F-4D97-AF65-F5344CB8AC3E}">
        <p14:creationId xmlns:p14="http://schemas.microsoft.com/office/powerpoint/2010/main" val="2367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6910-0096-4FC7-9D7D-D4F9D744E5DD}"/>
              </a:ext>
            </a:extLst>
          </p:cNvPr>
          <p:cNvSpPr>
            <a:spLocks noGrp="1"/>
          </p:cNvSpPr>
          <p:nvPr>
            <p:ph type="title"/>
          </p:nvPr>
        </p:nvSpPr>
        <p:spPr>
          <a:xfrm>
            <a:off x="571959" y="111738"/>
            <a:ext cx="12115800" cy="769612"/>
          </a:xfrm>
        </p:spPr>
        <p:txBody>
          <a:bodyPr/>
          <a:lstStyle/>
          <a:p>
            <a:r>
              <a:rPr lang="en-US" dirty="0"/>
              <a:t>        We are past the point of corrective action</a:t>
            </a:r>
          </a:p>
        </p:txBody>
      </p:sp>
      <p:pic>
        <p:nvPicPr>
          <p:cNvPr id="4" name="Picture 3" descr="A picture containing outdoor, plant, tree&#10;&#10;Description automatically generated">
            <a:extLst>
              <a:ext uri="{FF2B5EF4-FFF2-40B4-BE49-F238E27FC236}">
                <a16:creationId xmlns:a16="http://schemas.microsoft.com/office/drawing/2014/main" id="{C637CC6B-6721-4002-B4FC-010381B52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466" y="1046603"/>
            <a:ext cx="5420298" cy="5811397"/>
          </a:xfrm>
          <a:prstGeom prst="rect">
            <a:avLst/>
          </a:prstGeom>
        </p:spPr>
      </p:pic>
      <p:sp>
        <p:nvSpPr>
          <p:cNvPr id="10" name="Arrow: Left 9">
            <a:extLst>
              <a:ext uri="{FF2B5EF4-FFF2-40B4-BE49-F238E27FC236}">
                <a16:creationId xmlns:a16="http://schemas.microsoft.com/office/drawing/2014/main" id="{3D569405-6BCA-4A37-98CC-4FE99D6E0CC9}"/>
              </a:ext>
            </a:extLst>
          </p:cNvPr>
          <p:cNvSpPr/>
          <p:nvPr/>
        </p:nvSpPr>
        <p:spPr>
          <a:xfrm rot="20259508">
            <a:off x="8047865" y="2379959"/>
            <a:ext cx="1513114" cy="28603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C46FB570-26F5-4456-80F5-B49CE126A39D}"/>
              </a:ext>
            </a:extLst>
          </p:cNvPr>
          <p:cNvSpPr txBox="1"/>
          <p:nvPr/>
        </p:nvSpPr>
        <p:spPr>
          <a:xfrm>
            <a:off x="9448801" y="1680979"/>
            <a:ext cx="2427514" cy="584775"/>
          </a:xfrm>
          <a:prstGeom prst="rect">
            <a:avLst/>
          </a:prstGeom>
          <a:noFill/>
        </p:spPr>
        <p:txBody>
          <a:bodyPr wrap="square" rtlCol="0">
            <a:spAutoFit/>
          </a:bodyPr>
          <a:lstStyle/>
          <a:p>
            <a:r>
              <a:rPr lang="en-US" sz="3200" u="sng" dirty="0"/>
              <a:t>Drug Policy</a:t>
            </a:r>
          </a:p>
        </p:txBody>
      </p:sp>
    </p:spTree>
    <p:extLst>
      <p:ext uri="{BB962C8B-B14F-4D97-AF65-F5344CB8AC3E}">
        <p14:creationId xmlns:p14="http://schemas.microsoft.com/office/powerpoint/2010/main" val="60831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D012C-269A-1E5D-7EF2-7C2FEA99DBDF}"/>
              </a:ext>
            </a:extLst>
          </p:cNvPr>
          <p:cNvSpPr txBox="1"/>
          <p:nvPr/>
        </p:nvSpPr>
        <p:spPr>
          <a:xfrm>
            <a:off x="2684207" y="2831690"/>
            <a:ext cx="9763432" cy="923330"/>
          </a:xfrm>
          <a:prstGeom prst="rect">
            <a:avLst/>
          </a:prstGeom>
          <a:noFill/>
        </p:spPr>
        <p:txBody>
          <a:bodyPr wrap="square" rtlCol="0">
            <a:spAutoFit/>
          </a:bodyPr>
          <a:lstStyle/>
          <a:p>
            <a:r>
              <a:rPr lang="en-US" sz="5400" dirty="0"/>
              <a:t>Question and Answers?</a:t>
            </a:r>
          </a:p>
        </p:txBody>
      </p:sp>
    </p:spTree>
    <p:extLst>
      <p:ext uri="{BB962C8B-B14F-4D97-AF65-F5344CB8AC3E}">
        <p14:creationId xmlns:p14="http://schemas.microsoft.com/office/powerpoint/2010/main" val="1347711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18BD11-68B6-2266-AFDA-5CC9165EF13B}"/>
              </a:ext>
            </a:extLst>
          </p:cNvPr>
          <p:cNvSpPr>
            <a:spLocks noGrp="1"/>
          </p:cNvSpPr>
          <p:nvPr>
            <p:ph type="dt" sz="half" idx="10"/>
          </p:nvPr>
        </p:nvSpPr>
        <p:spPr>
          <a:xfrm>
            <a:off x="5830644" y="5586064"/>
            <a:ext cx="3334871" cy="11295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Please complete our feedback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by scanning this QR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 go to </a:t>
            </a:r>
            <a:r>
              <a:rPr kumimoji="0" lang="en-US" sz="1800" b="0" i="0" u="sng"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faces.ly</a:t>
            </a:r>
            <a:r>
              <a:rPr kumimoji="0" lang="en-US" sz="1800" b="0" i="0" u="sng"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/eval</a:t>
            </a:r>
          </a:p>
        </p:txBody>
      </p:sp>
      <p:sp>
        <p:nvSpPr>
          <p:cNvPr id="3" name="Chevron 2">
            <a:hlinkClick r:id="rId3"/>
            <a:extLst>
              <a:ext uri="{FF2B5EF4-FFF2-40B4-BE49-F238E27FC236}">
                <a16:creationId xmlns:a16="http://schemas.microsoft.com/office/drawing/2014/main" id="{4DD9E8D4-9B3B-A9D2-8893-15A0F9297A93}"/>
              </a:ext>
            </a:extLst>
          </p:cNvPr>
          <p:cNvSpPr/>
          <p:nvPr/>
        </p:nvSpPr>
        <p:spPr>
          <a:xfrm>
            <a:off x="11614068" y="2933205"/>
            <a:ext cx="387927" cy="128847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16B"/>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C7C104-4F9A-CB06-7E5C-5DA4F2C5C75D}"/>
              </a:ext>
            </a:extLst>
          </p:cNvPr>
          <p:cNvPicPr>
            <a:picLocks noChangeAspect="1"/>
          </p:cNvPicPr>
          <p:nvPr/>
        </p:nvPicPr>
        <p:blipFill rotWithShape="1">
          <a:blip r:embed="rId4"/>
          <a:srcRect b="10275"/>
          <a:stretch/>
        </p:blipFill>
        <p:spPr>
          <a:xfrm>
            <a:off x="4104443" y="5070920"/>
            <a:ext cx="1629383" cy="1644697"/>
          </a:xfrm>
          <a:prstGeom prst="rect">
            <a:avLst/>
          </a:prstGeom>
        </p:spPr>
      </p:pic>
    </p:spTree>
    <p:extLst>
      <p:ext uri="{BB962C8B-B14F-4D97-AF65-F5344CB8AC3E}">
        <p14:creationId xmlns:p14="http://schemas.microsoft.com/office/powerpoint/2010/main" val="251187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F990-C1BA-727B-4747-A18ACC4586B4}"/>
              </a:ext>
            </a:extLst>
          </p:cNvPr>
          <p:cNvSpPr>
            <a:spLocks noGrp="1"/>
          </p:cNvSpPr>
          <p:nvPr>
            <p:ph type="title"/>
          </p:nvPr>
        </p:nvSpPr>
        <p:spPr>
          <a:xfrm>
            <a:off x="464975" y="439771"/>
            <a:ext cx="10515600" cy="1025136"/>
          </a:xfrm>
        </p:spPr>
        <p:txBody>
          <a:bodyPr/>
          <a:lstStyle/>
          <a:p>
            <a:r>
              <a:rPr lang="en-US" dirty="0"/>
              <a:t>                       The Panic of 1873</a:t>
            </a:r>
          </a:p>
        </p:txBody>
      </p:sp>
      <p:sp>
        <p:nvSpPr>
          <p:cNvPr id="3" name="Content Placeholder 2">
            <a:extLst>
              <a:ext uri="{FF2B5EF4-FFF2-40B4-BE49-F238E27FC236}">
                <a16:creationId xmlns:a16="http://schemas.microsoft.com/office/drawing/2014/main" id="{94D22175-007E-CABF-2ECA-B06F92FF9DDC}"/>
              </a:ext>
            </a:extLst>
          </p:cNvPr>
          <p:cNvSpPr>
            <a:spLocks noGrp="1"/>
          </p:cNvSpPr>
          <p:nvPr>
            <p:ph idx="1"/>
          </p:nvPr>
        </p:nvSpPr>
        <p:spPr>
          <a:xfrm>
            <a:off x="1593980" y="1816295"/>
            <a:ext cx="8986935" cy="4351338"/>
          </a:xfrm>
        </p:spPr>
        <p:txBody>
          <a:bodyPr/>
          <a:lstStyle/>
          <a:p>
            <a:pPr marL="0" indent="0">
              <a:buNone/>
            </a:pPr>
            <a:r>
              <a:rPr lang="en-US" b="0" i="0" dirty="0">
                <a:solidFill>
                  <a:srgbClr val="1D2228"/>
                </a:solidFill>
                <a:effectLst/>
              </a:rPr>
              <a:t>1873 was the year a severe economic crisis begin. With the Chinese Americans accounting for one in four Californian laborers, white laborers see Chinese laborers as competition for the few available jobs. The Long Depression generates strong Anti-Chinese sentiments throughout the West Coast. As Americans face high levels of unemployment, they lash out against people who do not fit what several historians describe as the Euro-American concept of "real Americans” These factors created a racially antagonistic environment.</a:t>
            </a:r>
            <a:endParaRPr lang="en-US" dirty="0"/>
          </a:p>
        </p:txBody>
      </p:sp>
    </p:spTree>
    <p:extLst>
      <p:ext uri="{BB962C8B-B14F-4D97-AF65-F5344CB8AC3E}">
        <p14:creationId xmlns:p14="http://schemas.microsoft.com/office/powerpoint/2010/main" val="73978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79EB-DBB8-512C-14A1-C7A9D4CAFC17}"/>
              </a:ext>
            </a:extLst>
          </p:cNvPr>
          <p:cNvSpPr>
            <a:spLocks noGrp="1"/>
          </p:cNvSpPr>
          <p:nvPr>
            <p:ph type="title"/>
          </p:nvPr>
        </p:nvSpPr>
        <p:spPr/>
        <p:txBody>
          <a:bodyPr/>
          <a:lstStyle/>
          <a:p>
            <a:r>
              <a:rPr lang="en-US" dirty="0"/>
              <a:t>   The real definition of the “war on drugs”</a:t>
            </a:r>
          </a:p>
        </p:txBody>
      </p:sp>
      <p:sp>
        <p:nvSpPr>
          <p:cNvPr id="3" name="Content Placeholder 2">
            <a:extLst>
              <a:ext uri="{FF2B5EF4-FFF2-40B4-BE49-F238E27FC236}">
                <a16:creationId xmlns:a16="http://schemas.microsoft.com/office/drawing/2014/main" id="{D21E5EFD-47CD-20D1-F3CE-94FB93EF95AD}"/>
              </a:ext>
            </a:extLst>
          </p:cNvPr>
          <p:cNvSpPr>
            <a:spLocks noGrp="1"/>
          </p:cNvSpPr>
          <p:nvPr>
            <p:ph idx="1"/>
          </p:nvPr>
        </p:nvSpPr>
        <p:spPr>
          <a:xfrm>
            <a:off x="1164771" y="1611021"/>
            <a:ext cx="9276184" cy="4351338"/>
          </a:xfrm>
        </p:spPr>
        <p:txBody>
          <a:bodyPr/>
          <a:lstStyle/>
          <a:p>
            <a:pPr marL="0" indent="0">
              <a:buNone/>
            </a:pPr>
            <a:br>
              <a:rPr lang="en-US" dirty="0"/>
            </a:br>
            <a:r>
              <a:rPr lang="en-US" dirty="0"/>
              <a:t>Drugs are a weapon cunningly employed to wage war against society's most vulnerable groups including those in the BIPOC, LGBTQIA, and other minority communities. Throughout history, certain marginalized communities have been unjustly branded with drug associations, thereby giving license to the majority to label them as morally corrupt or depraved. Alas, the true motivation behind such maneuvers is usually not about drug control, but rather a more nefarious agenda that uses drugs as a tool to rapidly weaponize society.</a:t>
            </a:r>
          </a:p>
          <a:p>
            <a:pPr marL="0" indent="0">
              <a:buNone/>
            </a:pPr>
            <a:endParaRPr lang="en-US" dirty="0"/>
          </a:p>
        </p:txBody>
      </p:sp>
    </p:spTree>
    <p:extLst>
      <p:ext uri="{BB962C8B-B14F-4D97-AF65-F5344CB8AC3E}">
        <p14:creationId xmlns:p14="http://schemas.microsoft.com/office/powerpoint/2010/main" val="364132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88B61D-5D02-5FC1-D926-987B033F454D}"/>
              </a:ext>
            </a:extLst>
          </p:cNvPr>
          <p:cNvSpPr txBox="1"/>
          <p:nvPr/>
        </p:nvSpPr>
        <p:spPr>
          <a:xfrm>
            <a:off x="1362269" y="1632857"/>
            <a:ext cx="9190653" cy="3385542"/>
          </a:xfrm>
          <a:prstGeom prst="rect">
            <a:avLst/>
          </a:prstGeom>
          <a:noFill/>
        </p:spPr>
        <p:txBody>
          <a:bodyPr wrap="square">
            <a:spAutoFit/>
          </a:bodyPr>
          <a:lstStyle/>
          <a:p>
            <a:r>
              <a:rPr lang="en-US" sz="2800" dirty="0"/>
              <a:t>The first ever narcotic ban in the US occurred in San Francisco in 1875 with the banning of opium smoking and opium dens. The new ordinance while banning opium dens and opium smoking did not mention any other form of opium. By banning only opium smoking and the opium dens, the city essentially targets the Chinese communities and their cultural habit of smoking opium.</a:t>
            </a:r>
          </a:p>
          <a:p>
            <a:endParaRPr lang="en-US" dirty="0"/>
          </a:p>
        </p:txBody>
      </p:sp>
    </p:spTree>
    <p:extLst>
      <p:ext uri="{BB962C8B-B14F-4D97-AF65-F5344CB8AC3E}">
        <p14:creationId xmlns:p14="http://schemas.microsoft.com/office/powerpoint/2010/main" val="62189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B9EC1-0F96-8E1E-2846-94344E140B45}"/>
              </a:ext>
            </a:extLst>
          </p:cNvPr>
          <p:cNvSpPr txBox="1"/>
          <p:nvPr/>
        </p:nvSpPr>
        <p:spPr>
          <a:xfrm>
            <a:off x="1156996" y="1125141"/>
            <a:ext cx="9871787" cy="4524315"/>
          </a:xfrm>
          <a:prstGeom prst="rect">
            <a:avLst/>
          </a:prstGeom>
          <a:noFill/>
        </p:spPr>
        <p:txBody>
          <a:bodyPr wrap="square">
            <a:spAutoFit/>
          </a:bodyPr>
          <a:lstStyle/>
          <a:p>
            <a:pPr algn="l"/>
            <a:r>
              <a:rPr lang="en-US" sz="2400" b="0" i="0" dirty="0">
                <a:solidFill>
                  <a:srgbClr val="1D2228"/>
                </a:solidFill>
                <a:effectLst/>
              </a:rPr>
              <a:t>The economic side of the debate allows Congress to avoid the deeper issue of racial prejudice. Andrew Gyory defines the Chinese Exclusion Act as the most racist legislation of its era.</a:t>
            </a:r>
            <a:r>
              <a:rPr lang="en-US" sz="2400" dirty="0">
                <a:solidFill>
                  <a:srgbClr val="1D2228"/>
                </a:solidFill>
              </a:rPr>
              <a:t> </a:t>
            </a:r>
            <a:r>
              <a:rPr lang="en-US" sz="2400" b="0" i="0" dirty="0">
                <a:solidFill>
                  <a:srgbClr val="1D2228"/>
                </a:solidFill>
                <a:effectLst/>
              </a:rPr>
              <a:t>Gyory goes a step further by arguing that the racist national atmosphere stemming from the Chinese Exclusion Act would eventually help the entire nation accept the Jim Crow South.</a:t>
            </a:r>
            <a:r>
              <a:rPr lang="en-US" sz="2400" dirty="0">
                <a:solidFill>
                  <a:srgbClr val="1D2228"/>
                </a:solidFill>
              </a:rPr>
              <a:t> </a:t>
            </a:r>
            <a:r>
              <a:rPr lang="en-US" sz="2400" b="0" i="0" dirty="0">
                <a:solidFill>
                  <a:srgbClr val="1D2228"/>
                </a:solidFill>
                <a:effectLst/>
              </a:rPr>
              <a:t>With racial prejudice as an underlying motive of the Chinese Exclusion Act lawmakers could in the future accept the precedent of anti- Chinese sentiments as a basis for legislation.</a:t>
            </a:r>
          </a:p>
          <a:p>
            <a:pPr algn="l"/>
            <a:endParaRPr lang="en-US" sz="2400" b="0" i="0" dirty="0">
              <a:solidFill>
                <a:srgbClr val="1D2228"/>
              </a:solidFill>
              <a:effectLst/>
            </a:endParaRPr>
          </a:p>
          <a:p>
            <a:pPr algn="l"/>
            <a:r>
              <a:rPr lang="en-US" sz="2400" b="0" i="0" dirty="0">
                <a:solidFill>
                  <a:srgbClr val="1D2228"/>
                </a:solidFill>
                <a:effectLst/>
              </a:rPr>
              <a:t>When evaluating the regulation of narcotics, Congress once again wou</a:t>
            </a:r>
            <a:r>
              <a:rPr lang="en-US" sz="2400" dirty="0">
                <a:solidFill>
                  <a:srgbClr val="1D2228"/>
                </a:solidFill>
              </a:rPr>
              <a:t>ld</a:t>
            </a:r>
            <a:r>
              <a:rPr lang="en-US" sz="2400" b="0" i="0" dirty="0">
                <a:solidFill>
                  <a:srgbClr val="1D2228"/>
                </a:solidFill>
                <a:effectLst/>
              </a:rPr>
              <a:t> accept legislation with an underlying racial prejudice against Chinese Americans.</a:t>
            </a:r>
          </a:p>
        </p:txBody>
      </p:sp>
      <p:sp>
        <p:nvSpPr>
          <p:cNvPr id="4" name="TextBox 3">
            <a:extLst>
              <a:ext uri="{FF2B5EF4-FFF2-40B4-BE49-F238E27FC236}">
                <a16:creationId xmlns:a16="http://schemas.microsoft.com/office/drawing/2014/main" id="{7D766765-0736-AD06-59FC-702847272A07}"/>
              </a:ext>
            </a:extLst>
          </p:cNvPr>
          <p:cNvSpPr txBox="1"/>
          <p:nvPr/>
        </p:nvSpPr>
        <p:spPr>
          <a:xfrm>
            <a:off x="1120877" y="6105832"/>
            <a:ext cx="6400800" cy="430887"/>
          </a:xfrm>
          <a:prstGeom prst="rect">
            <a:avLst/>
          </a:prstGeom>
          <a:noFill/>
        </p:spPr>
        <p:txBody>
          <a:bodyPr wrap="square" rtlCol="0">
            <a:spAutoFit/>
          </a:bodyPr>
          <a:lstStyle/>
          <a:p>
            <a:pPr algn="l" fontAlgn="base"/>
            <a:r>
              <a:rPr lang="en-US" sz="1100" i="0" dirty="0">
                <a:solidFill>
                  <a:srgbClr val="333333"/>
                </a:solidFill>
                <a:effectLst/>
                <a:latin typeface="noto sans" panose="020B0502040504020204" pitchFamily="34" charset="0"/>
              </a:rPr>
              <a:t>Andrew Gyory, </a:t>
            </a:r>
            <a:r>
              <a:rPr lang="en-US" sz="1100" i="1" dirty="0">
                <a:solidFill>
                  <a:srgbClr val="333333"/>
                </a:solidFill>
                <a:effectLst/>
                <a:latin typeface="inherit"/>
              </a:rPr>
              <a:t>Closing the Gate: Race, Politics, and the Chinese Exclusion Act</a:t>
            </a:r>
            <a:r>
              <a:rPr lang="en-US" sz="1100" i="0" dirty="0">
                <a:solidFill>
                  <a:srgbClr val="333333"/>
                </a:solidFill>
                <a:effectLst/>
                <a:latin typeface="noto sans" panose="020B0502040504020204" pitchFamily="34" charset="0"/>
              </a:rPr>
              <a:t>, Chapel Hill: The University of North Carolina Press, 1998</a:t>
            </a:r>
          </a:p>
        </p:txBody>
      </p:sp>
    </p:spTree>
    <p:extLst>
      <p:ext uri="{BB962C8B-B14F-4D97-AF65-F5344CB8AC3E}">
        <p14:creationId xmlns:p14="http://schemas.microsoft.com/office/powerpoint/2010/main" val="50222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AFF4-852E-4FE3-811A-0DD28D0CB466}"/>
              </a:ext>
            </a:extLst>
          </p:cNvPr>
          <p:cNvSpPr>
            <a:spLocks noGrp="1"/>
          </p:cNvSpPr>
          <p:nvPr>
            <p:ph type="title"/>
          </p:nvPr>
        </p:nvSpPr>
        <p:spPr>
          <a:xfrm>
            <a:off x="838200" y="365125"/>
            <a:ext cx="10804634" cy="1580055"/>
          </a:xfrm>
        </p:spPr>
        <p:style>
          <a:lnRef idx="2">
            <a:schemeClr val="dk1">
              <a:shade val="50000"/>
            </a:schemeClr>
          </a:lnRef>
          <a:fillRef idx="1">
            <a:schemeClr val="dk1"/>
          </a:fillRef>
          <a:effectRef idx="0">
            <a:schemeClr val="dk1"/>
          </a:effectRef>
          <a:fontRef idx="minor">
            <a:schemeClr val="lt1"/>
          </a:fontRef>
        </p:style>
        <p:txBody>
          <a:bodyPr/>
          <a:lstStyle/>
          <a:p>
            <a:r>
              <a:rPr lang="en-US" dirty="0"/>
              <a:t>        Now that we have that out of the way</a:t>
            </a:r>
          </a:p>
        </p:txBody>
      </p:sp>
      <p:pic>
        <p:nvPicPr>
          <p:cNvPr id="5" name="Content Placeholder 4" descr="Text, whiteboard&#10;&#10;Description automatically generated">
            <a:extLst>
              <a:ext uri="{FF2B5EF4-FFF2-40B4-BE49-F238E27FC236}">
                <a16:creationId xmlns:a16="http://schemas.microsoft.com/office/drawing/2014/main" id="{A16BC790-CC0E-4A0A-80EA-9608F832A5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45180"/>
            <a:ext cx="10804634" cy="4760420"/>
          </a:xfrm>
        </p:spPr>
      </p:pic>
    </p:spTree>
    <p:extLst>
      <p:ext uri="{BB962C8B-B14F-4D97-AF65-F5344CB8AC3E}">
        <p14:creationId xmlns:p14="http://schemas.microsoft.com/office/powerpoint/2010/main" val="273125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F4E7-08C2-4EE9-9602-8F91C393D8A8}"/>
              </a:ext>
            </a:extLst>
          </p:cNvPr>
          <p:cNvSpPr>
            <a:spLocks noGrp="1"/>
          </p:cNvSpPr>
          <p:nvPr>
            <p:ph type="title"/>
          </p:nvPr>
        </p:nvSpPr>
        <p:spPr/>
        <p:txBody>
          <a:bodyPr/>
          <a:lstStyle/>
          <a:p>
            <a:r>
              <a:rPr lang="en-US" dirty="0"/>
              <a:t>        The Chinese exclusion act was not                   </a:t>
            </a:r>
            <a:br>
              <a:rPr lang="en-US" dirty="0"/>
            </a:br>
            <a:r>
              <a:rPr lang="en-US" dirty="0"/>
              <a:t>                   only about immigration</a:t>
            </a:r>
          </a:p>
        </p:txBody>
      </p:sp>
      <p:graphicFrame>
        <p:nvGraphicFramePr>
          <p:cNvPr id="13" name="Content Placeholder 2">
            <a:extLst>
              <a:ext uri="{FF2B5EF4-FFF2-40B4-BE49-F238E27FC236}">
                <a16:creationId xmlns:a16="http://schemas.microsoft.com/office/drawing/2014/main" id="{A7FA0E7C-7EB7-4A6B-896B-14FC996DA9EE}"/>
              </a:ext>
            </a:extLst>
          </p:cNvPr>
          <p:cNvGraphicFramePr>
            <a:graphicFrameLocks noGrp="1"/>
          </p:cNvGraphicFramePr>
          <p:nvPr>
            <p:ph idx="1"/>
            <p:extLst>
              <p:ext uri="{D42A27DB-BD31-4B8C-83A1-F6EECF244321}">
                <p14:modId xmlns:p14="http://schemas.microsoft.com/office/powerpoint/2010/main" val="8858631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LS">
  <a:themeElements>
    <a:clrScheme name="RLS Slide Deck">
      <a:dk1>
        <a:srgbClr val="00416B"/>
      </a:dk1>
      <a:lt1>
        <a:srgbClr val="FFFFFF"/>
      </a:lt1>
      <a:dk2>
        <a:srgbClr val="000000"/>
      </a:dk2>
      <a:lt2>
        <a:srgbClr val="4196CB"/>
      </a:lt2>
      <a:accent1>
        <a:srgbClr val="0075A9"/>
      </a:accent1>
      <a:accent2>
        <a:srgbClr val="005487"/>
      </a:accent2>
      <a:accent3>
        <a:srgbClr val="70C3C3"/>
      </a:accent3>
      <a:accent4>
        <a:srgbClr val="7E5DA7"/>
      </a:accent4>
      <a:accent5>
        <a:srgbClr val="D93F49"/>
      </a:accent5>
      <a:accent6>
        <a:srgbClr val="FBAD1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S" id="{5BBE472C-514B-294D-ABE8-13B0DFC84CFE}" vid="{4E0EAB25-DD37-904B-BBE0-DDE300E8747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B190E4D7AFC14E98965610088EB58A" ma:contentTypeVersion="16" ma:contentTypeDescription="Create a new document." ma:contentTypeScope="" ma:versionID="fd2c75defd56830777d77b489ec63708">
  <xsd:schema xmlns:xsd="http://www.w3.org/2001/XMLSchema" xmlns:xs="http://www.w3.org/2001/XMLSchema" xmlns:p="http://schemas.microsoft.com/office/2006/metadata/properties" xmlns:ns2="02ed1d5f-b16f-4bdf-9f06-23d39fdf3545" xmlns:ns3="3c32135c-34d0-4cd6-90fe-2e397e7fb3db" targetNamespace="http://schemas.microsoft.com/office/2006/metadata/properties" ma:root="true" ma:fieldsID="8dd1c7c7458a66764253068e3b15a54d" ns2:_="" ns3:_="">
    <xsd:import namespace="02ed1d5f-b16f-4bdf-9f06-23d39fdf3545"/>
    <xsd:import namespace="3c32135c-34d0-4cd6-90fe-2e397e7fb3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d1d5f-b16f-4bdf-9f06-23d39fdf3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4f765-accd-402e-9198-0ba84deed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2135c-34d0-4cd6-90fe-2e397e7fb3d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d13ca-1015-4966-a039-4e5da12b56a2}" ma:internalName="TaxCatchAll" ma:showField="CatchAllData" ma:web="3c32135c-34d0-4cd6-90fe-2e397e7fb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43F67-4FEF-4B8E-9761-2C3EC2B4F10E}">
  <ds:schemaRefs>
    <ds:schemaRef ds:uri="http://schemas.microsoft.com/sharepoint/v3/contenttype/forms"/>
  </ds:schemaRefs>
</ds:datastoreItem>
</file>

<file path=customXml/itemProps2.xml><?xml version="1.0" encoding="utf-8"?>
<ds:datastoreItem xmlns:ds="http://schemas.openxmlformats.org/officeDocument/2006/customXml" ds:itemID="{32C7AA13-D7F4-4F37-ACBD-3D6B92E74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d1d5f-b16f-4bdf-9f06-23d39fdf3545"/>
    <ds:schemaRef ds:uri="3c32135c-34d0-4cd6-90fe-2e397e7fb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1771</TotalTime>
  <Words>2961</Words>
  <Application>Microsoft Macintosh PowerPoint</Application>
  <PresentationFormat>Widescreen</PresentationFormat>
  <Paragraphs>160</Paragraphs>
  <Slides>39</Slides>
  <Notes>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39</vt:i4>
      </vt:variant>
    </vt:vector>
  </HeadingPairs>
  <TitlesOfParts>
    <vt:vector size="56" baseType="lpstr">
      <vt:lpstr>Amasis MT Pro Medium</vt:lpstr>
      <vt:lpstr>Arial</vt:lpstr>
      <vt:lpstr>Calibri</vt:lpstr>
      <vt:lpstr>Calibri Light</vt:lpstr>
      <vt:lpstr>cnnsans</vt:lpstr>
      <vt:lpstr>inherit</vt:lpstr>
      <vt:lpstr>Linux Libertine</vt:lpstr>
      <vt:lpstr>noto sans</vt:lpstr>
      <vt:lpstr>Open Sans</vt:lpstr>
      <vt:lpstr>Open Sans Light</vt:lpstr>
      <vt:lpstr>Open Sans Semibold</vt:lpstr>
      <vt:lpstr>Roboto</vt:lpstr>
      <vt:lpstr>Office Theme</vt:lpstr>
      <vt:lpstr>1_Office Theme</vt:lpstr>
      <vt:lpstr>2_Office Theme</vt:lpstr>
      <vt:lpstr>3_Office Theme</vt:lpstr>
      <vt:lpstr>RLS</vt:lpstr>
      <vt:lpstr>WELCOME</vt:lpstr>
      <vt:lpstr>      The History of          United States           Drug Policy</vt:lpstr>
      <vt:lpstr>Did Not Start the War on Drugs</vt:lpstr>
      <vt:lpstr>                       The Panic of 1873</vt:lpstr>
      <vt:lpstr>   The real definition of the “war on drugs”</vt:lpstr>
      <vt:lpstr>PowerPoint Presentation</vt:lpstr>
      <vt:lpstr>PowerPoint Presentation</vt:lpstr>
      <vt:lpstr>        Now that we have that out of the way</vt:lpstr>
      <vt:lpstr>        The Chinese exclusion act was not                                       only about immigration</vt:lpstr>
      <vt:lpstr>  The Temperance Movement</vt:lpstr>
      <vt:lpstr>         Pure Food and Drug Act of 1906</vt:lpstr>
      <vt:lpstr>PowerPoint Presentation</vt:lpstr>
      <vt:lpstr>PowerPoint Presentation</vt:lpstr>
      <vt:lpstr>PowerPoint Presentation</vt:lpstr>
      <vt:lpstr>PowerPoint Presentation</vt:lpstr>
      <vt:lpstr>PowerPoint Presentation</vt:lpstr>
      <vt:lpstr>PowerPoint Presentation</vt:lpstr>
      <vt:lpstr>                                                     The Volstead Act                          </vt:lpstr>
      <vt:lpstr>PowerPoint Presentation</vt:lpstr>
      <vt:lpstr>Harry Anslinger and the Federal Bureau of                                Narcotics</vt:lpstr>
      <vt:lpstr>              Marihuana Tax Act of 1937 </vt:lpstr>
      <vt:lpstr>                    Opposition to the Act</vt:lpstr>
      <vt:lpstr>      Findings from the La Guardia Report</vt:lpstr>
      <vt:lpstr>        The Single Convention on Narcotics                               (1961)</vt:lpstr>
      <vt:lpstr>             The Civil Rights Act of 1964</vt:lpstr>
      <vt:lpstr> And how did we feel about that</vt:lpstr>
      <vt:lpstr>The Results</vt:lpstr>
      <vt:lpstr>                 The Great Hornswoggling of 2016</vt:lpstr>
      <vt:lpstr>PowerPoint Presentation</vt:lpstr>
      <vt:lpstr>                       The Game is Afoot</vt:lpstr>
      <vt:lpstr>Crack, the CIA, and Mandatory Minimums</vt:lpstr>
      <vt:lpstr>                          Not much has changed</vt:lpstr>
      <vt:lpstr>                    THE RYAN WHITE ACT</vt:lpstr>
      <vt:lpstr>        2000 Drug Addiction Treatment Act</vt:lpstr>
      <vt:lpstr>PowerPoint Presentation</vt:lpstr>
      <vt:lpstr>PowerPoint Presentation</vt:lpstr>
      <vt:lpstr>        We are past the point of corrective action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History of          United States           Drug Policy</dc:title>
  <dc:creator>Chad Sabora</dc:creator>
  <cp:lastModifiedBy>Oliver Books</cp:lastModifiedBy>
  <cp:revision>4</cp:revision>
  <dcterms:created xsi:type="dcterms:W3CDTF">2023-05-10T18:01:47Z</dcterms:created>
  <dcterms:modified xsi:type="dcterms:W3CDTF">2023-06-02T22:45:40Z</dcterms:modified>
</cp:coreProperties>
</file>