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2" r:id="rId4"/>
    <p:sldMasterId id="2147483763" r:id="rId5"/>
    <p:sldMasterId id="2147483776" r:id="rId6"/>
  </p:sldMasterIdLst>
  <p:notesMasterIdLst>
    <p:notesMasterId r:id="rId25"/>
  </p:notesMasterIdLst>
  <p:sldIdLst>
    <p:sldId id="276" r:id="rId7"/>
    <p:sldId id="257" r:id="rId8"/>
    <p:sldId id="259" r:id="rId9"/>
    <p:sldId id="267" r:id="rId10"/>
    <p:sldId id="270" r:id="rId11"/>
    <p:sldId id="271" r:id="rId12"/>
    <p:sldId id="272" r:id="rId13"/>
    <p:sldId id="273" r:id="rId14"/>
    <p:sldId id="274" r:id="rId15"/>
    <p:sldId id="275" r:id="rId16"/>
    <p:sldId id="269" r:id="rId17"/>
    <p:sldId id="260" r:id="rId18"/>
    <p:sldId id="264" r:id="rId19"/>
    <p:sldId id="265" r:id="rId20"/>
    <p:sldId id="263" r:id="rId21"/>
    <p:sldId id="266" r:id="rId22"/>
    <p:sldId id="268" r:id="rId23"/>
    <p:sldId id="27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9CA35A-1EE3-1042-A6EC-BD4BE70E2556}" v="5" dt="2023-06-02T21:44:11.0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 autoAdjust="0"/>
    <p:restoredTop sz="94558" autoAdjust="0"/>
  </p:normalViewPr>
  <p:slideViewPr>
    <p:cSldViewPr snapToGrid="0">
      <p:cViewPr varScale="1">
        <p:scale>
          <a:sx n="116" d="100"/>
          <a:sy n="116" d="100"/>
        </p:scale>
        <p:origin x="8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EBC211-85BF-4E47-8BBF-997F0CA6A6D7}" type="datetimeFigureOut">
              <a:rPr lang="en-US" smtClean="0"/>
              <a:t>6/2/23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E6B4F-604A-4668-AD06-53572252BF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286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rural looks like on the Palouse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BE6B4F-604A-4668-AD06-53572252BF7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0686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Describe unique LRC issues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BE6B4F-604A-4668-AD06-53572252BF7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0634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Describe issues unique to LRC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BE6B4F-604A-4668-AD06-53572252BF7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346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Describe unique RCCN issues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BE6B4F-604A-4668-AD06-53572252BF7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7102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Describe unique crisis center issues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BE6B4F-604A-4668-AD06-53572252BF7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5573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BE6B4F-604A-4668-AD06-53572252BF7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349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97312C-94D5-E943-947B-2A65222ADA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494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rural looks like on the Palouse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BE6B4F-604A-4668-AD06-53572252BF7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031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BE6B4F-604A-4668-AD06-53572252BF7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78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BE6B4F-604A-4668-AD06-53572252BF7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495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to how the LRCC got started</a:t>
            </a:r>
          </a:p>
          <a:p>
            <a:r>
              <a:rPr lang="en-US" dirty="0"/>
              <a:t>Talk to how the Crisis Center is governed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BE6B4F-604A-4668-AD06-53572252BF7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018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BE6B4F-604A-4668-AD06-53572252BF7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0383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BE6B4F-604A-4668-AD06-53572252BF7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84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issues unique to rural mental health and addiction services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BE6B4F-604A-4668-AD06-53572252BF7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6010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to how the LRCC got started and is governed</a:t>
            </a:r>
          </a:p>
          <a:p>
            <a:r>
              <a:rPr lang="en-US" dirty="0"/>
              <a:t>Talk to how the Crisis Center is governed</a:t>
            </a:r>
          </a:p>
          <a:p>
            <a:r>
              <a:rPr lang="en-US" dirty="0"/>
              <a:t>Talk how they both achieve synergy by partnering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BE6B4F-604A-4668-AD06-53572252BF7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813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6/2/23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017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6/2/23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591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6/2/23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849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2CF06-A1EC-0350-C7E9-994037CC8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96436B-515F-AA92-BA94-04D398A30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0CDAE-A770-7970-3BC6-D5EDAC70F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4C2F-4D27-A244-9AE2-E5C8FE469D77}" type="datetimeFigureOut">
              <a:rPr lang="en-US" smtClean="0"/>
              <a:t>6/1/23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FCE221-E1A7-768C-61D6-8DBC39BC3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520E12-E553-7018-D7D5-4F6FAB1FD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06E5-5FFD-1E49-B019-E8B86ABC8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507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454F3-B4CC-18A0-A119-655F4E970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03B9E-CABD-B4DC-1B9D-87DD6761D5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BD8DAA-D226-ED94-D531-6754992BB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4C2F-4D27-A244-9AE2-E5C8FE469D77}" type="datetimeFigureOut">
              <a:rPr lang="en-US" smtClean="0"/>
              <a:t>6/1/23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9F7104-23BA-97B2-D945-0C039CE61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F9976-BEA7-9DDF-826A-7D40AAE14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06E5-5FFD-1E49-B019-E8B86ABC8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1935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37279-A700-2158-D980-BA4752189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2605F2-F592-3257-64F0-4FCB64CDC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95AF3-89DF-C54C-A6D1-4301F3F20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4C2F-4D27-A244-9AE2-E5C8FE469D77}" type="datetimeFigureOut">
              <a:rPr lang="en-US" smtClean="0"/>
              <a:t>6/1/23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2C366-1E83-41E3-6E46-6306F6FC2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05E698-948F-1530-13BA-DE5F152F8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06E5-5FFD-1E49-B019-E8B86ABC8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8156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91A01-64AD-D5B2-4586-ACC2C5FC5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AC10D-D1E1-EFE8-2413-4DC8CE0125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7A7155-0BD1-8D58-016A-DCBC63B3D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4C37BC-8058-20D3-0B18-BD69AB358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4C2F-4D27-A244-9AE2-E5C8FE469D77}" type="datetimeFigureOut">
              <a:rPr lang="en-US" smtClean="0"/>
              <a:t>6/1/23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24DAA3-6125-9D5C-A1A0-0AD4EC707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3C9544-6D89-0473-1BFB-8C433A99E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06E5-5FFD-1E49-B019-E8B86ABC8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5766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924E7-66F1-84D0-E587-D5E4C479A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813E5B-6545-47B8-06BA-7BEA53B79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B7C73-1DC6-2D38-7CCC-5BA212B913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55D6B8-DEE4-640E-2513-C3331CE179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1FE4E4-8839-91DB-2161-C55FA54976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CD613C-E08B-57E0-7E39-5E071125B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4C2F-4D27-A244-9AE2-E5C8FE469D77}" type="datetimeFigureOut">
              <a:rPr lang="en-US" smtClean="0"/>
              <a:t>6/1/23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BE2996-63D8-6812-55D1-B1E33A76D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2539F2-9485-7C3E-9159-6F7F83330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06E5-5FFD-1E49-B019-E8B86ABC8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954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12A02-EE04-CF53-E3FD-3450206AC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ACE5CD-B512-E119-4FDF-C0B181300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4C2F-4D27-A244-9AE2-E5C8FE469D77}" type="datetimeFigureOut">
              <a:rPr lang="en-US" smtClean="0"/>
              <a:t>6/1/23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6FE493-4517-8D53-B500-F945B3A87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8F01A6-A768-E11F-3D2A-80D016DB8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06E5-5FFD-1E49-B019-E8B86ABC8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6020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0A4E7B-C0FD-E4A7-5FFB-C8726145E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4C2F-4D27-A244-9AE2-E5C8FE469D77}" type="datetimeFigureOut">
              <a:rPr lang="en-US" smtClean="0"/>
              <a:t>6/1/23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B80463-26CE-B9CB-D791-826D06EA5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BE65DC-022B-5A8B-AA2F-2FB1FA3FA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06E5-5FFD-1E49-B019-E8B86ABC8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9392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EDD9C-F365-FF4E-B2FA-59128CEDC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1469A-7C89-5591-A202-DB71E20B8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5563D1-C0DC-D467-F063-117C796934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2A39AA-9894-86F5-8526-90D68770C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4C2F-4D27-A244-9AE2-E5C8FE469D77}" type="datetimeFigureOut">
              <a:rPr lang="en-US" smtClean="0"/>
              <a:t>6/1/23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273435-DE34-9B48-E163-6AC317A9C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FFCC46-6267-D3B7-D844-FF9925FD5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06E5-5FFD-1E49-B019-E8B86ABC8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39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6/2/23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4434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1CA37-9CE6-4475-0907-1616AD60C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CDFD38-B152-26FF-79E3-6B340AC181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B1170A-E870-6137-FA14-65DFD0F24F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0DAFC6-0CDC-A92C-901F-6D1CCDB6A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4C2F-4D27-A244-9AE2-E5C8FE469D77}" type="datetimeFigureOut">
              <a:rPr lang="en-US" smtClean="0"/>
              <a:t>6/1/23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C09A7D-06FD-481C-F73D-2D53F99B2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A87FEF-DD77-E96F-8D80-F3BC803A7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06E5-5FFD-1E49-B019-E8B86ABC8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9856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4971C-B707-41FD-E4ED-2D530782B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88CFDA-2D17-9CFF-4B86-CE8DF8AA35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206A1-6DF0-A070-88B5-D459158D3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4C2F-4D27-A244-9AE2-E5C8FE469D77}" type="datetimeFigureOut">
              <a:rPr lang="en-US" smtClean="0"/>
              <a:t>6/1/23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D964E-213A-8AAC-68CC-1592B09D2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4AE8E-F054-B49B-E38C-CBE5D92A5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06E5-5FFD-1E49-B019-E8B86ABC8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4207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46B51B-82DC-86E6-723E-2C917860B6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B7DFBE-3055-8FC7-079F-B8BE1C0830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54B77B-0101-BF63-56D8-F02395C29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4C2F-4D27-A244-9AE2-E5C8FE469D77}" type="datetimeFigureOut">
              <a:rPr lang="en-US" smtClean="0"/>
              <a:t>6/1/23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C8710B-3164-261E-FA9D-825F30348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30865-645B-BD81-0138-B81571F8E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706E5-5FFD-1E49-B019-E8B86ABC8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2117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CC22512-37B2-0E8C-A78D-BA58A9F8F2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Rectangle&#10;&#10;Description automatically generated">
            <a:extLst>
              <a:ext uri="{FF2B5EF4-FFF2-40B4-BE49-F238E27FC236}">
                <a16:creationId xmlns:a16="http://schemas.microsoft.com/office/drawing/2014/main" id="{B5EFA4D5-02B5-8474-BCD1-2CEBB8FD7D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86064"/>
          <a:stretch/>
        </p:blipFill>
        <p:spPr>
          <a:xfrm>
            <a:off x="0" y="5902288"/>
            <a:ext cx="12192000" cy="9557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3DFBF1-DE4A-119B-430E-A76FD006A9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946489"/>
            <a:ext cx="9144000" cy="19558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9600" b="1" i="0" spc="60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WELCOME</a:t>
            </a:r>
          </a:p>
        </p:txBody>
      </p:sp>
      <p:pic>
        <p:nvPicPr>
          <p:cNvPr id="11" name="Picture 10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421001A1-275A-9B03-D94D-14EF32120F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75000" y="452179"/>
            <a:ext cx="5842000" cy="1955800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C115233-4434-3CD3-0ADF-CA5269686C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10049" y="6186675"/>
            <a:ext cx="5171902" cy="365126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#</a:t>
            </a:r>
            <a:r>
              <a:rPr lang="en-US" dirty="0" err="1"/>
              <a:t>facesandvoices</a:t>
            </a:r>
            <a:r>
              <a:rPr lang="en-US" dirty="0"/>
              <a:t>  #</a:t>
            </a:r>
            <a:r>
              <a:rPr lang="en-US" dirty="0" err="1"/>
              <a:t>recoveryleadershipsummit</a:t>
            </a:r>
            <a:r>
              <a:rPr lang="en-US" dirty="0"/>
              <a:t>   #advocate4recovery</a:t>
            </a:r>
          </a:p>
        </p:txBody>
      </p:sp>
    </p:spTree>
    <p:extLst>
      <p:ext uri="{BB962C8B-B14F-4D97-AF65-F5344CB8AC3E}">
        <p14:creationId xmlns:p14="http://schemas.microsoft.com/office/powerpoint/2010/main" val="22424480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CC22512-37B2-0E8C-A78D-BA58A9F8F2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Rectangle&#10;&#10;Description automatically generated">
            <a:extLst>
              <a:ext uri="{FF2B5EF4-FFF2-40B4-BE49-F238E27FC236}">
                <a16:creationId xmlns:a16="http://schemas.microsoft.com/office/drawing/2014/main" id="{B5EFA4D5-02B5-8474-BCD1-2CEBB8FD7D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86064"/>
          <a:stretch/>
        </p:blipFill>
        <p:spPr>
          <a:xfrm>
            <a:off x="0" y="5902288"/>
            <a:ext cx="12192000" cy="9557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3DFBF1-DE4A-119B-430E-A76FD006A9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946489"/>
            <a:ext cx="9144000" cy="19558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9600" b="1" i="0" spc="60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WELCOME</a:t>
            </a:r>
          </a:p>
        </p:txBody>
      </p:sp>
      <p:pic>
        <p:nvPicPr>
          <p:cNvPr id="11" name="Picture 10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421001A1-275A-9B03-D94D-14EF32120F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75000" y="452179"/>
            <a:ext cx="5842000" cy="1955800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C115233-4434-3CD3-0ADF-CA5269686C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10049" y="6186675"/>
            <a:ext cx="5171902" cy="365126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#</a:t>
            </a:r>
            <a:r>
              <a:rPr lang="en-US" dirty="0" err="1"/>
              <a:t>facesandvoices</a:t>
            </a:r>
            <a:r>
              <a:rPr lang="en-US" dirty="0"/>
              <a:t>  #</a:t>
            </a:r>
            <a:r>
              <a:rPr lang="en-US" dirty="0" err="1"/>
              <a:t>recoveryleadershipsummit</a:t>
            </a:r>
            <a:r>
              <a:rPr lang="en-US" dirty="0"/>
              <a:t>   #advocate4recovery</a:t>
            </a:r>
          </a:p>
        </p:txBody>
      </p:sp>
    </p:spTree>
    <p:extLst>
      <p:ext uri="{BB962C8B-B14F-4D97-AF65-F5344CB8AC3E}">
        <p14:creationId xmlns:p14="http://schemas.microsoft.com/office/powerpoint/2010/main" val="20497266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H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614D15A-DCA8-F568-65F9-C8A55E339915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4" name="Picture 13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1CC22512-37B2-0E8C-A78D-BA58A9F8F2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8" name="Picture 7" descr="Rectangle&#10;&#10;Description automatically generated">
              <a:extLst>
                <a:ext uri="{FF2B5EF4-FFF2-40B4-BE49-F238E27FC236}">
                  <a16:creationId xmlns:a16="http://schemas.microsoft.com/office/drawing/2014/main" id="{BF21CC52-7025-3493-253D-2B5D1689E98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6064"/>
            <a:stretch/>
          </p:blipFill>
          <p:spPr>
            <a:xfrm>
              <a:off x="0" y="5902288"/>
              <a:ext cx="12192000" cy="955711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83DFBF1-DE4A-119B-430E-A76FD006A9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946489"/>
            <a:ext cx="9144000" cy="19558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9600" b="1" i="0" spc="60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WELCOME</a:t>
            </a:r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D54EF14-8289-0747-83BA-8D236CDAF94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12457" y="509597"/>
            <a:ext cx="5967086" cy="2057146"/>
          </a:xfrm>
          <a:prstGeom prst="rect">
            <a:avLst/>
          </a:prstGeom>
        </p:spPr>
      </p:pic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7212172-DB0E-628D-9797-3E2376ADD2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10049" y="6186675"/>
            <a:ext cx="5171902" cy="365126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#</a:t>
            </a:r>
            <a:r>
              <a:rPr lang="en-US" dirty="0" err="1"/>
              <a:t>facesandvoices</a:t>
            </a:r>
            <a:r>
              <a:rPr lang="en-US" dirty="0"/>
              <a:t>  #</a:t>
            </a:r>
            <a:r>
              <a:rPr lang="en-US" dirty="0" err="1"/>
              <a:t>recoveryleadershipsummit</a:t>
            </a:r>
            <a:r>
              <a:rPr lang="en-US" dirty="0"/>
              <a:t>   #advocate4recovery</a:t>
            </a:r>
          </a:p>
        </p:txBody>
      </p:sp>
    </p:spTree>
    <p:extLst>
      <p:ext uri="{BB962C8B-B14F-4D97-AF65-F5344CB8AC3E}">
        <p14:creationId xmlns:p14="http://schemas.microsoft.com/office/powerpoint/2010/main" val="29295321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AC3BC-A33E-28B6-6743-9ACEFEDA8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156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10A91B4-FAE4-5043-63DE-CF5DF8939F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10049" y="6186675"/>
            <a:ext cx="5171902" cy="365126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#</a:t>
            </a:r>
            <a:r>
              <a:rPr lang="en-US" dirty="0" err="1"/>
              <a:t>facesandvoices</a:t>
            </a:r>
            <a:r>
              <a:rPr lang="en-US" dirty="0"/>
              <a:t>  #</a:t>
            </a:r>
            <a:r>
              <a:rPr lang="en-US" dirty="0" err="1"/>
              <a:t>recoveryleadershipsummit</a:t>
            </a:r>
            <a:r>
              <a:rPr lang="en-US" dirty="0"/>
              <a:t>   #advocate4recovery</a:t>
            </a:r>
          </a:p>
        </p:txBody>
      </p:sp>
    </p:spTree>
    <p:extLst>
      <p:ext uri="{BB962C8B-B14F-4D97-AF65-F5344CB8AC3E}">
        <p14:creationId xmlns:p14="http://schemas.microsoft.com/office/powerpoint/2010/main" val="17420139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D8D3C93-1161-77CC-5634-4A63214C5D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0349" y="1868488"/>
            <a:ext cx="7283449" cy="461474"/>
          </a:xfrm>
        </p:spPr>
        <p:txBody>
          <a:bodyPr/>
          <a:lstStyle>
            <a:lvl1pPr marL="0" indent="0">
              <a:buNone/>
              <a:defRPr/>
            </a:lvl1pPr>
            <a:lvl2pPr marL="9525" indent="0">
              <a:buNone/>
              <a:tabLst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D22680E-BDF7-2C71-ED0B-88C92BC566A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8200" y="2329962"/>
            <a:ext cx="2801815" cy="2802360"/>
          </a:xfrm>
          <a:ln w="762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C0F13E9-3D0E-26A6-CA3F-470184A1B2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0349" y="2347915"/>
            <a:ext cx="7283449" cy="365126"/>
          </a:xfrm>
        </p:spPr>
        <p:txBody>
          <a:bodyPr>
            <a:normAutofit/>
          </a:bodyPr>
          <a:lstStyle>
            <a:lvl1pPr marL="0" indent="0">
              <a:buNone/>
              <a:defRPr sz="1800" b="0"/>
            </a:lvl1pPr>
            <a:lvl2pPr marL="9525" indent="0">
              <a:buNone/>
              <a:tabLst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 &amp; Organization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7DB111A-52EB-E249-6224-8B88C06D89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0350" y="2887090"/>
            <a:ext cx="7283450" cy="2796160"/>
          </a:xfrm>
        </p:spPr>
        <p:txBody>
          <a:bodyPr>
            <a:normAutofit/>
          </a:bodyPr>
          <a:lstStyle>
            <a:lvl1pPr marL="0" indent="0">
              <a:buNone/>
              <a:defRPr sz="1800" b="0"/>
            </a:lvl1pPr>
            <a:lvl2pPr marL="9525" indent="0">
              <a:buNone/>
              <a:tabLst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Body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4C451BA-EED8-3680-A4CB-22973AD0A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156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E6CA1E51-A434-DFDF-CE3A-054A26EB03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10049" y="6186675"/>
            <a:ext cx="5171902" cy="365126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#</a:t>
            </a:r>
            <a:r>
              <a:rPr lang="en-US" dirty="0" err="1"/>
              <a:t>facesandvoices</a:t>
            </a:r>
            <a:r>
              <a:rPr lang="en-US" dirty="0"/>
              <a:t>  #</a:t>
            </a:r>
            <a:r>
              <a:rPr lang="en-US" dirty="0" err="1"/>
              <a:t>recoveryleadershipsummit</a:t>
            </a:r>
            <a:r>
              <a:rPr lang="en-US" dirty="0"/>
              <a:t>   #advocate4recovery</a:t>
            </a:r>
          </a:p>
        </p:txBody>
      </p:sp>
    </p:spTree>
    <p:extLst>
      <p:ext uri="{BB962C8B-B14F-4D97-AF65-F5344CB8AC3E}">
        <p14:creationId xmlns:p14="http://schemas.microsoft.com/office/powerpoint/2010/main" val="2223785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Spons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8047D9-12EC-406D-92DA-92E9EB43669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71094" y="1784729"/>
            <a:ext cx="3849811" cy="3851444"/>
          </a:xfrm>
          <a:ln w="57150">
            <a:solidFill>
              <a:schemeClr val="tx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DAF2911-3EE5-2C4F-0B2E-A9D91AB892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156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Sponsor Tier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ABA7BD87-8A77-E95B-D11C-4BA00CF948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10049" y="6186675"/>
            <a:ext cx="5171902" cy="365126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#</a:t>
            </a:r>
            <a:r>
              <a:rPr lang="en-US" dirty="0" err="1"/>
              <a:t>facesandvoices</a:t>
            </a:r>
            <a:r>
              <a:rPr lang="en-US" dirty="0"/>
              <a:t>  #</a:t>
            </a:r>
            <a:r>
              <a:rPr lang="en-US" dirty="0" err="1"/>
              <a:t>recoveryleadershipsummit</a:t>
            </a:r>
            <a:r>
              <a:rPr lang="en-US" dirty="0"/>
              <a:t>   #advocate4recovery</a:t>
            </a:r>
          </a:p>
        </p:txBody>
      </p:sp>
    </p:spTree>
    <p:extLst>
      <p:ext uri="{BB962C8B-B14F-4D97-AF65-F5344CB8AC3E}">
        <p14:creationId xmlns:p14="http://schemas.microsoft.com/office/powerpoint/2010/main" val="15839835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2-Spons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8047D9-12EC-406D-92DA-92E9EB43669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53836" y="1966302"/>
            <a:ext cx="3534584" cy="3536086"/>
          </a:xfrm>
          <a:ln w="57150">
            <a:solidFill>
              <a:schemeClr val="accent1"/>
            </a:solidFill>
          </a:ln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32075B45-9CE0-95F2-85EA-EB38418458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03582" y="1966302"/>
            <a:ext cx="3534584" cy="3536086"/>
          </a:xfrm>
          <a:ln w="57150">
            <a:solidFill>
              <a:schemeClr val="accent1"/>
            </a:solidFill>
          </a:ln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BC4A3F5-32BF-A5E6-126F-2E7657883E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156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Sponsor Tier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9BA66472-569E-72A4-0FF7-1F8D902786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10049" y="6186675"/>
            <a:ext cx="5171902" cy="365126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#</a:t>
            </a:r>
            <a:r>
              <a:rPr lang="en-US" dirty="0" err="1"/>
              <a:t>facesandvoices</a:t>
            </a:r>
            <a:r>
              <a:rPr lang="en-US" dirty="0"/>
              <a:t>  #</a:t>
            </a:r>
            <a:r>
              <a:rPr lang="en-US" dirty="0" err="1"/>
              <a:t>recoveryleadershipsummit</a:t>
            </a:r>
            <a:r>
              <a:rPr lang="en-US" dirty="0"/>
              <a:t>   #advocate4recovery</a:t>
            </a:r>
          </a:p>
        </p:txBody>
      </p:sp>
    </p:spTree>
    <p:extLst>
      <p:ext uri="{BB962C8B-B14F-4D97-AF65-F5344CB8AC3E}">
        <p14:creationId xmlns:p14="http://schemas.microsoft.com/office/powerpoint/2010/main" val="3285279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6/2/23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809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5-Spons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8047D9-12EC-406D-92DA-92E9EB43669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8368" y="2399642"/>
            <a:ext cx="2057843" cy="2058716"/>
          </a:xfrm>
          <a:ln w="57150">
            <a:solidFill>
              <a:schemeClr val="tx1"/>
            </a:solidFill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DDACA0-484C-8FE4-DC9F-204976DF4E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8368" y="4543548"/>
            <a:ext cx="2057843" cy="432898"/>
          </a:xfrm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D456554-942B-C0B3-1845-345101F9C2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832288" y="2389647"/>
            <a:ext cx="2057843" cy="2058716"/>
          </a:xfrm>
          <a:ln w="57150">
            <a:solidFill>
              <a:schemeClr val="tx1"/>
            </a:solidFill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771D9DB2-225A-848A-E1A8-EF949D35287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58808" y="2399642"/>
            <a:ext cx="2057843" cy="2058716"/>
          </a:xfrm>
          <a:ln w="57150">
            <a:solidFill>
              <a:schemeClr val="tx1"/>
            </a:solidFill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0D148A87-0D95-0008-0CF2-8A9447F772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85328" y="2389647"/>
            <a:ext cx="2057843" cy="2058716"/>
          </a:xfrm>
          <a:ln w="57150">
            <a:solidFill>
              <a:schemeClr val="tx1"/>
            </a:solidFill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442B3BD8-BF76-EFF8-B2F7-EC0259185B2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711848" y="2389647"/>
            <a:ext cx="2057843" cy="2058716"/>
          </a:xfrm>
          <a:ln w="57150">
            <a:solidFill>
              <a:schemeClr val="tx1"/>
            </a:solidFill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2BD02477-6065-F818-FBA9-47A3FAEC7B0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11847" y="4543548"/>
            <a:ext cx="2057843" cy="432898"/>
          </a:xfrm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1E2EF5DC-0D57-DC34-4674-0BD76A3C79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67078" y="4543548"/>
            <a:ext cx="2057843" cy="432898"/>
          </a:xfrm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E366866D-A2F8-F30E-5CEC-7874104461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44376" y="4543548"/>
            <a:ext cx="2057843" cy="432898"/>
          </a:xfrm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2EE9F404-D14D-FE4F-8CFF-AB1FC64F34F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832288" y="4562664"/>
            <a:ext cx="2057843" cy="432898"/>
          </a:xfrm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6D04C-67A8-D731-EC40-7A854EF1DB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156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Tier Type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CB503363-B9D9-93C1-0C72-1F8160EBCA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10049" y="6186675"/>
            <a:ext cx="5171902" cy="365126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#</a:t>
            </a:r>
            <a:r>
              <a:rPr lang="en-US" dirty="0" err="1"/>
              <a:t>facesandvoices</a:t>
            </a:r>
            <a:r>
              <a:rPr lang="en-US" dirty="0"/>
              <a:t>  #</a:t>
            </a:r>
            <a:r>
              <a:rPr lang="en-US" dirty="0" err="1"/>
              <a:t>recoveryleadershipsummit</a:t>
            </a:r>
            <a:r>
              <a:rPr lang="en-US" dirty="0"/>
              <a:t>   #advocate4recovery</a:t>
            </a:r>
          </a:p>
        </p:txBody>
      </p:sp>
    </p:spTree>
    <p:extLst>
      <p:ext uri="{BB962C8B-B14F-4D97-AF65-F5344CB8AC3E}">
        <p14:creationId xmlns:p14="http://schemas.microsoft.com/office/powerpoint/2010/main" val="1151118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8047D9-12EC-406D-92DA-92E9EB43669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8200" y="1855557"/>
            <a:ext cx="3145551" cy="3146885"/>
          </a:xfrm>
          <a:ln w="57150">
            <a:solidFill>
              <a:schemeClr val="tx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0E5FCD15-9EED-BF20-2D8A-6BE8959CEA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46684" y="1855557"/>
            <a:ext cx="7107115" cy="2777989"/>
          </a:xfrm>
        </p:spPr>
        <p:txBody>
          <a:bodyPr>
            <a:normAutofit/>
          </a:bodyPr>
          <a:lstStyle>
            <a:lvl1pPr marL="0" indent="0">
              <a:buNone/>
              <a:defRPr sz="1800" b="0"/>
            </a:lvl1pPr>
            <a:lvl2pPr marL="9525" indent="0">
              <a:buNone/>
              <a:tabLst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Body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437E892-C103-787E-50B3-35CD1BC00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156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55716C83-17B4-C381-850C-2045F14D97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10049" y="6186675"/>
            <a:ext cx="5171902" cy="365126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#</a:t>
            </a:r>
            <a:r>
              <a:rPr lang="en-US" dirty="0" err="1"/>
              <a:t>facesandvoices</a:t>
            </a:r>
            <a:r>
              <a:rPr lang="en-US" dirty="0"/>
              <a:t>  #</a:t>
            </a:r>
            <a:r>
              <a:rPr lang="en-US" dirty="0" err="1"/>
              <a:t>recoveryleadershipsummit</a:t>
            </a:r>
            <a:r>
              <a:rPr lang="en-US" dirty="0"/>
              <a:t>   #advocate4recovery</a:t>
            </a:r>
          </a:p>
        </p:txBody>
      </p:sp>
    </p:spTree>
    <p:extLst>
      <p:ext uri="{BB962C8B-B14F-4D97-AF65-F5344CB8AC3E}">
        <p14:creationId xmlns:p14="http://schemas.microsoft.com/office/powerpoint/2010/main" val="37206507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F5EB1E5F-3707-50EA-F71B-190CBDE437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C176C5-CF10-FDA6-D1E6-A79FE303F2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66218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Transition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22A8F75-DAEB-1151-4267-E165A54F11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10049" y="6186675"/>
            <a:ext cx="5171902" cy="365126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#</a:t>
            </a:r>
            <a:r>
              <a:rPr lang="en-US" dirty="0" err="1"/>
              <a:t>facesandvoices</a:t>
            </a:r>
            <a:r>
              <a:rPr lang="en-US" dirty="0"/>
              <a:t>  #</a:t>
            </a:r>
            <a:r>
              <a:rPr lang="en-US" dirty="0" err="1"/>
              <a:t>recoveryleadershipsummit</a:t>
            </a:r>
            <a:r>
              <a:rPr lang="en-US" dirty="0"/>
              <a:t>   #advocate4recovery</a:t>
            </a:r>
          </a:p>
        </p:txBody>
      </p:sp>
    </p:spTree>
    <p:extLst>
      <p:ext uri="{BB962C8B-B14F-4D97-AF65-F5344CB8AC3E}">
        <p14:creationId xmlns:p14="http://schemas.microsoft.com/office/powerpoint/2010/main" val="40177884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1D122712-FC2A-136F-6052-A15DA3218F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E2A1F8A-AF3D-0A4D-9E21-E9D609ACF9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10049" y="6186675"/>
            <a:ext cx="5171902" cy="365126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#</a:t>
            </a:r>
            <a:r>
              <a:rPr lang="en-US" dirty="0" err="1"/>
              <a:t>facesandvoices</a:t>
            </a:r>
            <a:r>
              <a:rPr lang="en-US" dirty="0"/>
              <a:t>  #</a:t>
            </a:r>
            <a:r>
              <a:rPr lang="en-US" dirty="0" err="1"/>
              <a:t>recoveryleadershipsummit</a:t>
            </a:r>
            <a:r>
              <a:rPr lang="en-US" dirty="0"/>
              <a:t>   #advocate4recovery</a:t>
            </a:r>
          </a:p>
        </p:txBody>
      </p:sp>
    </p:spTree>
    <p:extLst>
      <p:ext uri="{BB962C8B-B14F-4D97-AF65-F5344CB8AC3E}">
        <p14:creationId xmlns:p14="http://schemas.microsoft.com/office/powerpoint/2010/main" val="4252988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6/2/23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323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6/2/23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046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6/2/23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36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6/2/23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494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6/2/23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766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6/2/23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289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6/2/23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00897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11" r:id="rId5"/>
    <p:sldLayoutId id="2147483760" r:id="rId6"/>
    <p:sldLayoutId id="2147483762" r:id="rId7"/>
    <p:sldLayoutId id="2147483706" r:id="rId8"/>
    <p:sldLayoutId id="2147483709" r:id="rId9"/>
    <p:sldLayoutId id="2147483707" r:id="rId10"/>
    <p:sldLayoutId id="2147483708" r:id="rId11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FD7368-4E5F-21CB-F7A4-9C11CFEE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4D41B6-ED92-53F4-115B-74D408949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DFB7F-E48C-9FC0-9D60-5300F8F6FC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54C2F-4D27-A244-9AE2-E5C8FE469D77}" type="datetimeFigureOut">
              <a:rPr lang="en-US" smtClean="0"/>
              <a:t>6/1/23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1B588-7A72-9D2D-0097-0AB6DA5F4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A30AA-7B28-DA93-56FE-E0BC92F522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706E5-5FFD-1E49-B019-E8B86ABC8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54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Rectangle&#10;&#10;Description automatically generated">
            <a:extLst>
              <a:ext uri="{FF2B5EF4-FFF2-40B4-BE49-F238E27FC236}">
                <a16:creationId xmlns:a16="http://schemas.microsoft.com/office/drawing/2014/main" id="{F518A2A1-47B4-B5B2-2D04-E5CA6611DB4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ED91A3-9181-E725-82F2-BE95F9D5C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208CB2-9560-ADAF-F480-8324153A0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514AD-C30C-10BB-7054-5A9E109C08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10049" y="6186675"/>
            <a:ext cx="5171902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en-US" dirty="0"/>
              <a:t>#</a:t>
            </a:r>
            <a:r>
              <a:rPr lang="en-US" dirty="0" err="1"/>
              <a:t>facesandvoices</a:t>
            </a:r>
            <a:r>
              <a:rPr lang="en-US" dirty="0"/>
              <a:t>  #</a:t>
            </a:r>
            <a:r>
              <a:rPr lang="en-US" dirty="0" err="1"/>
              <a:t>recoveryleadershipsummit</a:t>
            </a:r>
            <a:r>
              <a:rPr lang="en-US" dirty="0"/>
              <a:t>   #advocate4recovery</a:t>
            </a:r>
          </a:p>
        </p:txBody>
      </p:sp>
    </p:spTree>
    <p:extLst>
      <p:ext uri="{BB962C8B-B14F-4D97-AF65-F5344CB8AC3E}">
        <p14:creationId xmlns:p14="http://schemas.microsoft.com/office/powerpoint/2010/main" val="1576896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tx1"/>
          </a:solidFill>
          <a:latin typeface="Open Sans Semibold" panose="020B0606030504020204" pitchFamily="34" charset="0"/>
          <a:ea typeface="Open Sans Semibold" panose="020B0606030504020204" pitchFamily="34" charset="0"/>
          <a:cs typeface="Open Sans Semibold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latahrecoverycenter@gmail.com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jlyons@phd2.Idaho.gov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rls_slide_loop.pptx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oodfreephotos.com/public-domain-images/landscape-view-of-lewis-and-clarkston-in-washington.jpg.php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1139C-8FCA-2258-CCE7-9B72417170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147416"/>
            <a:ext cx="9144000" cy="131816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WELCOME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304C831-906F-591B-6A39-C71FDA9DA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facesandvoices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#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recoveryleadershipsummit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#advocate4recovery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4559950-585E-F447-1C6F-9DADC9FA9B2E}"/>
              </a:ext>
            </a:extLst>
          </p:cNvPr>
          <p:cNvSpPr txBox="1">
            <a:spLocks/>
          </p:cNvSpPr>
          <p:nvPr/>
        </p:nvSpPr>
        <p:spPr>
          <a:xfrm>
            <a:off x="811576" y="5384595"/>
            <a:ext cx="10568848" cy="586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1" i="0" kern="1200" spc="60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Recovery Innovations</a:t>
            </a:r>
          </a:p>
        </p:txBody>
      </p:sp>
    </p:spTree>
    <p:extLst>
      <p:ext uri="{BB962C8B-B14F-4D97-AF65-F5344CB8AC3E}">
        <p14:creationId xmlns:p14="http://schemas.microsoft.com/office/powerpoint/2010/main" val="3374975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C9771-B777-4751-A55C-813D50139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677193"/>
          </a:xfrm>
        </p:spPr>
        <p:txBody>
          <a:bodyPr/>
          <a:lstStyle/>
          <a:p>
            <a:r>
              <a:rPr lang="en-US" dirty="0"/>
              <a:t>Unique Rural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C3214-3108-4428-97BF-2A5BD4C0D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918447"/>
            <a:ext cx="11029615" cy="396725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5" name="Picture 4" descr="Dworshak State Park, Idaho - Camping &amp; Reservations ...">
            <a:extLst>
              <a:ext uri="{FF2B5EF4-FFF2-40B4-BE49-F238E27FC236}">
                <a16:creationId xmlns:a16="http://schemas.microsoft.com/office/drawing/2014/main" id="{835997BD-3BA5-B624-5160-FF16D0559D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891" y="1918447"/>
            <a:ext cx="8829964" cy="44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FA409B-15F5-6B05-54F1-7CB624668747}"/>
              </a:ext>
            </a:extLst>
          </p:cNvPr>
          <p:cNvSpPr txBox="1"/>
          <p:nvPr/>
        </p:nvSpPr>
        <p:spPr>
          <a:xfrm>
            <a:off x="1597891" y="6376147"/>
            <a:ext cx="19312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Dworshak Reservoir, ID</a:t>
            </a:r>
          </a:p>
        </p:txBody>
      </p:sp>
    </p:spTree>
    <p:extLst>
      <p:ext uri="{BB962C8B-B14F-4D97-AF65-F5344CB8AC3E}">
        <p14:creationId xmlns:p14="http://schemas.microsoft.com/office/powerpoint/2010/main" val="2321539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C9771-B777-4751-A55C-813D50139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677193"/>
          </a:xfrm>
        </p:spPr>
        <p:txBody>
          <a:bodyPr/>
          <a:lstStyle/>
          <a:p>
            <a:r>
              <a:rPr lang="en-US" dirty="0"/>
              <a:t>Unique Rural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C3214-3108-4428-97BF-2A5BD4C0D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918447"/>
            <a:ext cx="11029615" cy="39672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Transportation</a:t>
            </a:r>
          </a:p>
          <a:p>
            <a:pPr marL="0" indent="0" algn="ctr">
              <a:buNone/>
            </a:pPr>
            <a:r>
              <a:rPr lang="en-US" sz="3200" dirty="0"/>
              <a:t>Access to Health Care – Frontier Classification</a:t>
            </a:r>
          </a:p>
          <a:p>
            <a:pPr marL="0" indent="0" algn="ctr">
              <a:buNone/>
            </a:pPr>
            <a:r>
              <a:rPr lang="en-US" sz="3200" dirty="0"/>
              <a:t>Professional Shortage</a:t>
            </a:r>
          </a:p>
          <a:p>
            <a:pPr marL="0" indent="0" algn="ctr">
              <a:buNone/>
            </a:pPr>
            <a:r>
              <a:rPr lang="en-US" sz="3200" dirty="0"/>
              <a:t>Education and Prevention</a:t>
            </a:r>
          </a:p>
          <a:p>
            <a:pPr marL="0" indent="0" algn="ctr">
              <a:buNone/>
            </a:pPr>
            <a:r>
              <a:rPr lang="en-US" sz="3200" dirty="0"/>
              <a:t>Paradigm Shift</a:t>
            </a:r>
          </a:p>
        </p:txBody>
      </p:sp>
    </p:spTree>
    <p:extLst>
      <p:ext uri="{BB962C8B-B14F-4D97-AF65-F5344CB8AC3E}">
        <p14:creationId xmlns:p14="http://schemas.microsoft.com/office/powerpoint/2010/main" val="41559551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C9771-B777-4751-A55C-813D50139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677193"/>
          </a:xfrm>
        </p:spPr>
        <p:txBody>
          <a:bodyPr/>
          <a:lstStyle/>
          <a:p>
            <a:r>
              <a:rPr lang="en-US" dirty="0"/>
              <a:t>What’s Novel - Facility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C3214-3108-4428-97BF-2A5BD4C0D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300005"/>
            <a:ext cx="11029615" cy="36344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“It’s a marriage made in Heaven”</a:t>
            </a:r>
          </a:p>
          <a:p>
            <a:pPr marL="0" indent="0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3200" dirty="0"/>
              <a:t>Peer Run/Volunteer Based Organization</a:t>
            </a:r>
          </a:p>
          <a:p>
            <a:pPr marL="0" indent="0" algn="ctr">
              <a:buNone/>
            </a:pPr>
            <a:r>
              <a:rPr lang="en-US" sz="3200" dirty="0"/>
              <a:t>Out-Patient Clinic</a:t>
            </a:r>
          </a:p>
        </p:txBody>
      </p:sp>
      <p:pic>
        <p:nvPicPr>
          <p:cNvPr id="7" name="Picture 6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F393AD19-58B4-076B-503A-01A9A3DD0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8552" y="5572295"/>
            <a:ext cx="1780935" cy="1335701"/>
          </a:xfrm>
          <a:prstGeom prst="rect">
            <a:avLst/>
          </a:prstGeom>
        </p:spPr>
      </p:pic>
      <p:pic>
        <p:nvPicPr>
          <p:cNvPr id="9" name="Picture 8" descr="A picture containing text, outdoor, street&#10;&#10;Description automatically generated">
            <a:extLst>
              <a:ext uri="{FF2B5EF4-FFF2-40B4-BE49-F238E27FC236}">
                <a16:creationId xmlns:a16="http://schemas.microsoft.com/office/drawing/2014/main" id="{FAC20AF9-7931-9AE2-4D76-E34694BDE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354087"/>
            <a:ext cx="3338551" cy="2503913"/>
          </a:xfrm>
          <a:prstGeom prst="rect">
            <a:avLst/>
          </a:prstGeom>
        </p:spPr>
      </p:pic>
      <p:pic>
        <p:nvPicPr>
          <p:cNvPr id="11" name="Picture 10" descr="A library with tables and chairs&#10;&#10;Description automatically generated with medium confidence">
            <a:extLst>
              <a:ext uri="{FF2B5EF4-FFF2-40B4-BE49-F238E27FC236}">
                <a16:creationId xmlns:a16="http://schemas.microsoft.com/office/drawing/2014/main" id="{75EA9AAD-B405-C654-20B2-A11D5C46F6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9488" y="5557993"/>
            <a:ext cx="1780935" cy="1335701"/>
          </a:xfrm>
          <a:prstGeom prst="rect">
            <a:avLst/>
          </a:prstGeom>
        </p:spPr>
      </p:pic>
      <p:pic>
        <p:nvPicPr>
          <p:cNvPr id="13" name="Picture 12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7195319E-AB43-B7B3-570F-650ECD90A5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0423" y="5557994"/>
            <a:ext cx="1780935" cy="1335701"/>
          </a:xfrm>
          <a:prstGeom prst="rect">
            <a:avLst/>
          </a:prstGeom>
        </p:spPr>
      </p:pic>
      <p:pic>
        <p:nvPicPr>
          <p:cNvPr id="15" name="Picture 14" descr="A picture containing wall, indoor, room, living&#10;&#10;Description automatically generated">
            <a:extLst>
              <a:ext uri="{FF2B5EF4-FFF2-40B4-BE49-F238E27FC236}">
                <a16:creationId xmlns:a16="http://schemas.microsoft.com/office/drawing/2014/main" id="{9511C947-EEB4-21AD-3E48-9AD2262A86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1358" y="5557994"/>
            <a:ext cx="1780934" cy="1335701"/>
          </a:xfrm>
          <a:prstGeom prst="rect">
            <a:avLst/>
          </a:prstGeom>
        </p:spPr>
      </p:pic>
      <p:pic>
        <p:nvPicPr>
          <p:cNvPr id="17" name="Picture 16" descr="A room with a table and chairs">
            <a:extLst>
              <a:ext uri="{FF2B5EF4-FFF2-40B4-BE49-F238E27FC236}">
                <a16:creationId xmlns:a16="http://schemas.microsoft.com/office/drawing/2014/main" id="{2E953C23-8344-FBE2-CEBC-460B8F633C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62292" y="5557995"/>
            <a:ext cx="1739821" cy="130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358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C9771-B777-4751-A55C-813D50139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677193"/>
          </a:xfrm>
        </p:spPr>
        <p:txBody>
          <a:bodyPr/>
          <a:lstStyle/>
          <a:p>
            <a:r>
              <a:rPr lang="en-US" dirty="0"/>
              <a:t>What’s Novel – Recovery Community Center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C3214-3108-4428-97BF-2A5BD4C0D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470581"/>
            <a:ext cx="11029616" cy="45047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Peer Run Organization</a:t>
            </a:r>
          </a:p>
          <a:p>
            <a:pPr marL="0" indent="0" algn="ctr">
              <a:buNone/>
            </a:pPr>
            <a:r>
              <a:rPr lang="en-US" sz="3200" dirty="0"/>
              <a:t>Political</a:t>
            </a:r>
          </a:p>
          <a:p>
            <a:pPr marL="0" indent="0" algn="ctr">
              <a:buNone/>
            </a:pPr>
            <a:r>
              <a:rPr lang="en-US" sz="3200" dirty="0"/>
              <a:t>Research Models</a:t>
            </a:r>
          </a:p>
          <a:p>
            <a:pPr marL="0" indent="0" algn="ctr">
              <a:buNone/>
            </a:pPr>
            <a:r>
              <a:rPr lang="en-US" sz="3200" dirty="0"/>
              <a:t>Specific Grant Funding</a:t>
            </a:r>
          </a:p>
          <a:p>
            <a:pPr marL="0" indent="0" algn="ctr">
              <a:buNone/>
            </a:pPr>
            <a:r>
              <a:rPr lang="en-US" sz="3200" dirty="0"/>
              <a:t>Business Plan</a:t>
            </a:r>
          </a:p>
          <a:p>
            <a:pPr marL="0" indent="0" algn="ctr">
              <a:buNone/>
            </a:pPr>
            <a:r>
              <a:rPr lang="en-US" sz="3200" dirty="0"/>
              <a:t>Public Meetings</a:t>
            </a:r>
          </a:p>
        </p:txBody>
      </p:sp>
    </p:spTree>
    <p:extLst>
      <p:ext uri="{BB962C8B-B14F-4D97-AF65-F5344CB8AC3E}">
        <p14:creationId xmlns:p14="http://schemas.microsoft.com/office/powerpoint/2010/main" val="2029254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C9771-B777-4751-A55C-813D50139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677193"/>
          </a:xfrm>
        </p:spPr>
        <p:txBody>
          <a:bodyPr/>
          <a:lstStyle/>
          <a:p>
            <a:r>
              <a:rPr lang="en-US" dirty="0"/>
              <a:t>What’s Novel – Recovery Community Center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C3214-3108-4428-97BF-2A5BD4C0D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638677"/>
            <a:ext cx="11029615" cy="505435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7400" b="1" dirty="0"/>
              <a:t>Peer Run Organization</a:t>
            </a:r>
          </a:p>
          <a:p>
            <a:pPr marL="0" indent="0">
              <a:buNone/>
            </a:pPr>
            <a:r>
              <a:rPr lang="en-US" sz="7400" b="1" dirty="0"/>
              <a:t>            Trained Peer Volunteers</a:t>
            </a:r>
          </a:p>
          <a:p>
            <a:pPr marL="0" indent="0">
              <a:buNone/>
            </a:pPr>
            <a:r>
              <a:rPr lang="en-US" sz="7400" b="1" dirty="0"/>
              <a:t>            Staff/“Lived Experience”</a:t>
            </a:r>
          </a:p>
          <a:p>
            <a:pPr marL="0" indent="0">
              <a:buNone/>
            </a:pPr>
            <a:r>
              <a:rPr lang="en-US" sz="7400" b="1" dirty="0"/>
              <a:t>					Programs Offered: </a:t>
            </a:r>
          </a:p>
          <a:p>
            <a:pPr lvl="8"/>
            <a:r>
              <a:rPr lang="en-US" sz="7400" b="1" dirty="0">
                <a:solidFill>
                  <a:schemeClr val="tx1"/>
                </a:solidFill>
              </a:rPr>
              <a:t>Recovery Coaching/Peer Support</a:t>
            </a:r>
          </a:p>
          <a:p>
            <a:pPr lvl="8"/>
            <a:r>
              <a:rPr lang="en-US" sz="7400" b="1" dirty="0">
                <a:solidFill>
                  <a:schemeClr val="tx1"/>
                </a:solidFill>
              </a:rPr>
              <a:t>University, and Veteran Outreach</a:t>
            </a:r>
          </a:p>
          <a:p>
            <a:pPr lvl="8"/>
            <a:r>
              <a:rPr lang="en-US" sz="7400" b="1" dirty="0">
                <a:solidFill>
                  <a:schemeClr val="tx1"/>
                </a:solidFill>
              </a:rPr>
              <a:t>Jail Reentry</a:t>
            </a:r>
          </a:p>
          <a:p>
            <a:pPr lvl="8"/>
            <a:r>
              <a:rPr lang="en-US" sz="7400" b="1" dirty="0">
                <a:solidFill>
                  <a:schemeClr val="tx1"/>
                </a:solidFill>
              </a:rPr>
              <a:t>Service Referrals</a:t>
            </a:r>
          </a:p>
          <a:p>
            <a:pPr lvl="8"/>
            <a:r>
              <a:rPr lang="en-US" sz="7400" b="1" dirty="0">
                <a:solidFill>
                  <a:schemeClr val="tx1"/>
                </a:solidFill>
              </a:rPr>
              <a:t>Wide Variety of Weekly Life Skills, Anonymous and Social Groups</a:t>
            </a:r>
          </a:p>
          <a:p>
            <a:pPr lvl="8"/>
            <a:r>
              <a:rPr lang="en-US" sz="7400" b="1" dirty="0">
                <a:solidFill>
                  <a:schemeClr val="tx1"/>
                </a:solidFill>
              </a:rPr>
              <a:t>Oxford House</a:t>
            </a:r>
          </a:p>
          <a:p>
            <a:pPr lvl="8"/>
            <a:r>
              <a:rPr lang="en-US" sz="7400" b="1" dirty="0">
                <a:solidFill>
                  <a:schemeClr val="tx1"/>
                </a:solidFill>
              </a:rPr>
              <a:t>Harm Reduction/SSP</a:t>
            </a:r>
          </a:p>
          <a:p>
            <a:pPr algn="ctr"/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85536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C9771-B777-4751-A55C-813D50139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677193"/>
          </a:xfrm>
        </p:spPr>
        <p:txBody>
          <a:bodyPr/>
          <a:lstStyle/>
          <a:p>
            <a:r>
              <a:rPr lang="en-US" dirty="0"/>
              <a:t>What’s Novel –  Crisis Center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C3214-3108-4428-97BF-2A5BD4C0D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918446"/>
            <a:ext cx="11029615" cy="467088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500" b="1" dirty="0"/>
              <a:t>“Just In Time Inventory”</a:t>
            </a:r>
          </a:p>
          <a:p>
            <a:pPr marL="0" indent="0" algn="ctr">
              <a:buNone/>
            </a:pPr>
            <a:r>
              <a:rPr lang="en-US" sz="3500" b="1" dirty="0"/>
              <a:t>Solutions are in your communities</a:t>
            </a:r>
          </a:p>
          <a:p>
            <a:pPr marL="0" indent="0" algn="ctr">
              <a:buNone/>
            </a:pPr>
            <a:r>
              <a:rPr lang="en-US" sz="3500" b="1" dirty="0"/>
              <a:t>Flexible Public Health Model</a:t>
            </a:r>
          </a:p>
          <a:p>
            <a:pPr marL="0" indent="0" algn="ctr">
              <a:buNone/>
            </a:pPr>
            <a:r>
              <a:rPr lang="en-US" sz="3500" b="1" dirty="0"/>
              <a:t>Create a Continuum of Care</a:t>
            </a:r>
          </a:p>
          <a:p>
            <a:pPr marL="0" indent="0" algn="ctr">
              <a:buNone/>
            </a:pPr>
            <a:r>
              <a:rPr lang="en-US" sz="3500" b="1" dirty="0"/>
              <a:t>Reduce Risk</a:t>
            </a:r>
          </a:p>
          <a:p>
            <a:pPr marL="0" indent="0" algn="ctr">
              <a:buNone/>
            </a:pPr>
            <a:r>
              <a:rPr lang="en-US" sz="3500" b="1" dirty="0"/>
              <a:t>Increase Protections</a:t>
            </a:r>
          </a:p>
          <a:p>
            <a:pPr marL="0" indent="0" algn="ctr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15435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C9771-B777-4751-A55C-813D50139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677193"/>
          </a:xfrm>
        </p:spPr>
        <p:txBody>
          <a:bodyPr/>
          <a:lstStyle/>
          <a:p>
            <a:r>
              <a:rPr lang="en-US" dirty="0"/>
              <a:t>What’s Novel –  Crisis Center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C3214-3108-4428-97BF-2A5BD4C0D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918447"/>
            <a:ext cx="11029615" cy="396725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500" b="1" dirty="0"/>
              <a:t>“Just In Time Inventory”</a:t>
            </a:r>
          </a:p>
          <a:p>
            <a:pPr marL="0" indent="0" algn="ctr">
              <a:buNone/>
            </a:pPr>
            <a:r>
              <a:rPr lang="en-US" sz="3500" b="1" dirty="0"/>
              <a:t>Agency Partnerships</a:t>
            </a:r>
          </a:p>
          <a:p>
            <a:pPr marL="0" indent="0" algn="ctr">
              <a:buNone/>
            </a:pPr>
            <a:r>
              <a:rPr lang="en-US" sz="3500" b="1" dirty="0"/>
              <a:t>Funding</a:t>
            </a:r>
          </a:p>
          <a:p>
            <a:pPr marL="0" indent="0" algn="ctr">
              <a:buNone/>
            </a:pPr>
            <a:r>
              <a:rPr lang="en-US" sz="3500" b="1" dirty="0"/>
              <a:t>Recruiting Interns</a:t>
            </a:r>
          </a:p>
          <a:p>
            <a:pPr marL="0" indent="0" algn="ctr">
              <a:buNone/>
            </a:pPr>
            <a:r>
              <a:rPr lang="en-US" sz="3500" b="1" dirty="0"/>
              <a:t>Sustainability</a:t>
            </a:r>
          </a:p>
          <a:p>
            <a:pPr marL="0" indent="0" algn="ctr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006817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B586D-1505-4FFD-A5EF-41E60FDB9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595708"/>
          </a:xfrm>
        </p:spPr>
        <p:txBody>
          <a:bodyPr>
            <a:normAutofit/>
          </a:bodyPr>
          <a:lstStyle/>
          <a:p>
            <a:r>
              <a:rPr lang="en-US" dirty="0"/>
              <a:t>Contact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7BAA4-B0B5-4B68-BE8F-7FBB2B2409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438018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500" dirty="0"/>
              <a:t>Darrell </a:t>
            </a:r>
            <a:r>
              <a:rPr lang="en-US" sz="3500" dirty="0" err="1"/>
              <a:t>Keim</a:t>
            </a:r>
            <a:r>
              <a:rPr lang="en-US" sz="3500" dirty="0"/>
              <a:t>, Director</a:t>
            </a:r>
          </a:p>
          <a:p>
            <a:pPr marL="0" indent="0">
              <a:buNone/>
            </a:pPr>
            <a:r>
              <a:rPr lang="en-US" sz="3500" dirty="0"/>
              <a:t>Latah Recovery Center</a:t>
            </a:r>
          </a:p>
          <a:p>
            <a:pPr marL="0" indent="0">
              <a:buNone/>
            </a:pPr>
            <a:r>
              <a:rPr lang="en-US" sz="3500" dirty="0"/>
              <a:t>531 S. Main</a:t>
            </a:r>
          </a:p>
          <a:p>
            <a:pPr marL="0" indent="0">
              <a:buNone/>
            </a:pPr>
            <a:r>
              <a:rPr lang="en-US" sz="3500" dirty="0"/>
              <a:t>Moscow, ID 83843</a:t>
            </a:r>
          </a:p>
          <a:p>
            <a:pPr marL="0" indent="0">
              <a:buNone/>
            </a:pPr>
            <a:r>
              <a:rPr lang="en-US" sz="3500" dirty="0">
                <a:hlinkClick r:id="rId3"/>
              </a:rPr>
              <a:t>latahrecoverycenter@gmail.com</a:t>
            </a:r>
            <a:r>
              <a:rPr lang="en-US" sz="3500" dirty="0"/>
              <a:t> </a:t>
            </a:r>
          </a:p>
          <a:p>
            <a:pPr marL="0" indent="0">
              <a:buNone/>
            </a:pPr>
            <a:r>
              <a:rPr lang="en-US" sz="3500" dirty="0"/>
              <a:t>208-883-1045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E152EA-9237-43CA-81D7-4D1FD8F485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6038" y="2105455"/>
            <a:ext cx="5194769" cy="482324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200" dirty="0"/>
              <a:t>Joyce A. Lyons, Ph.D., Project Manager</a:t>
            </a:r>
          </a:p>
          <a:p>
            <a:pPr marL="0" indent="0">
              <a:buNone/>
            </a:pPr>
            <a:r>
              <a:rPr lang="en-US" sz="3200" dirty="0"/>
              <a:t>Rural Crisis Center Network – Idaho District 2</a:t>
            </a:r>
          </a:p>
          <a:p>
            <a:pPr marL="0" indent="0">
              <a:buNone/>
            </a:pPr>
            <a:r>
              <a:rPr lang="en-US" sz="3200" dirty="0"/>
              <a:t>215 10</a:t>
            </a:r>
            <a:r>
              <a:rPr lang="en-US" sz="3200" baseline="30000" dirty="0"/>
              <a:t>th</a:t>
            </a:r>
            <a:r>
              <a:rPr lang="en-US" sz="3200" dirty="0"/>
              <a:t> Street</a:t>
            </a:r>
          </a:p>
          <a:p>
            <a:pPr marL="0" indent="0">
              <a:buNone/>
            </a:pPr>
            <a:r>
              <a:rPr lang="en-US" sz="3200" dirty="0"/>
              <a:t>Lewiston, ID 83501</a:t>
            </a:r>
          </a:p>
          <a:p>
            <a:pPr marL="0" indent="0">
              <a:buNone/>
            </a:pPr>
            <a:r>
              <a:rPr lang="en-US" sz="3200" dirty="0">
                <a:hlinkClick r:id="rId4"/>
              </a:rPr>
              <a:t>jlyons@phd2.Idaho.gov</a:t>
            </a:r>
            <a:endParaRPr lang="en-US" sz="3200" dirty="0"/>
          </a:p>
          <a:p>
            <a:pPr marL="0" indent="0">
              <a:buNone/>
            </a:pPr>
            <a:r>
              <a:rPr lang="en-US" sz="3200" dirty="0"/>
              <a:t>208-660-6721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042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018BD11-68B6-2266-AFDA-5CC9165EF1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30644" y="5586064"/>
            <a:ext cx="3334871" cy="112955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Please complete our feedback survey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 scanning this QR Code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 go to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faces.ly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/eval</a:t>
            </a:r>
          </a:p>
        </p:txBody>
      </p:sp>
      <p:sp>
        <p:nvSpPr>
          <p:cNvPr id="3" name="Chevron 2">
            <a:hlinkClick r:id="rId3"/>
            <a:extLst>
              <a:ext uri="{FF2B5EF4-FFF2-40B4-BE49-F238E27FC236}">
                <a16:creationId xmlns:a16="http://schemas.microsoft.com/office/drawing/2014/main" id="{4DD9E8D4-9B3B-A9D2-8893-15A0F9297A93}"/>
              </a:ext>
            </a:extLst>
          </p:cNvPr>
          <p:cNvSpPr/>
          <p:nvPr/>
        </p:nvSpPr>
        <p:spPr>
          <a:xfrm>
            <a:off x="11614068" y="2933205"/>
            <a:ext cx="387927" cy="1288473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416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C7C104-4F9A-CB06-7E5C-5DA4F2C5C7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275"/>
          <a:stretch/>
        </p:blipFill>
        <p:spPr>
          <a:xfrm>
            <a:off x="4104443" y="5070920"/>
            <a:ext cx="1629383" cy="164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876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6D7A0BC-0046-4CAA-8E7F-DCAFE511E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21E816-31F5-48BB-BD02-D15F2F18B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Growing Crisis &amp; Recovery Centers in Rural Idaho</a:t>
            </a:r>
            <a:br>
              <a:rPr lang="en-US" dirty="0"/>
            </a:br>
            <a:r>
              <a:rPr lang="en-US" dirty="0"/>
              <a:t>“A Marriage Made in Heaven”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6E6B-3353-491C-A3C6-F278D6CED8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873552"/>
          </a:xfrm>
        </p:spPr>
        <p:txBody>
          <a:bodyPr>
            <a:normAutofit/>
          </a:bodyPr>
          <a:lstStyle/>
          <a:p>
            <a:r>
              <a:rPr lang="en-US" dirty="0" err="1"/>
              <a:t>DarrelL</a:t>
            </a:r>
            <a:r>
              <a:rPr lang="en-US" dirty="0"/>
              <a:t> Keim, founder and Director, Latah recovery center  </a:t>
            </a:r>
          </a:p>
          <a:p>
            <a:r>
              <a:rPr lang="en-US" dirty="0"/>
              <a:t>Joyce Lyons, Ph.D., Crisis Center Project Manager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7C6334F-6411-41EC-AD7D-179EDD8B5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6B02CEE-3AF8-4349-9B3E-8970E6DF62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A01CF0-3FB5-44EB-B7DE-F2E86374C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Picture 5" descr="abstract image">
            <a:extLst>
              <a:ext uri="{FF2B5EF4-FFF2-40B4-BE49-F238E27FC236}">
                <a16:creationId xmlns:a16="http://schemas.microsoft.com/office/drawing/2014/main" id="{F1A8C364-94D4-4630-BAD0-78722F3470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733" y="3489003"/>
            <a:ext cx="11260667" cy="290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805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C9771-B777-4751-A55C-813D50139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677193"/>
          </a:xfrm>
        </p:spPr>
        <p:txBody>
          <a:bodyPr/>
          <a:lstStyle/>
          <a:p>
            <a:r>
              <a:rPr lang="en-US" dirty="0"/>
              <a:t>Rural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C3214-3108-4428-97BF-2A5BD4C0D4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200" dirty="0"/>
              <a:t>2 Programs</a:t>
            </a:r>
          </a:p>
          <a:p>
            <a:pPr marL="0" indent="0" algn="ctr">
              <a:buNone/>
            </a:pPr>
            <a:r>
              <a:rPr lang="en-US" sz="3200" dirty="0"/>
              <a:t>Replicable Model</a:t>
            </a:r>
          </a:p>
          <a:p>
            <a:pPr marL="0" indent="0" algn="ctr">
              <a:buNone/>
            </a:pPr>
            <a:r>
              <a:rPr lang="en-US" sz="3200" dirty="0"/>
              <a:t>Rural Area-Local Demographics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80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C9771-B777-4751-A55C-813D50139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677193"/>
          </a:xfrm>
        </p:spPr>
        <p:txBody>
          <a:bodyPr/>
          <a:lstStyle/>
          <a:p>
            <a:r>
              <a:rPr lang="en-US" dirty="0"/>
              <a:t>Unique Rural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C3214-3108-4428-97BF-2A5BD4C0D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918447"/>
            <a:ext cx="11029615" cy="3967256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400" dirty="0"/>
          </a:p>
          <a:p>
            <a:pPr marL="0" indent="0">
              <a:buNone/>
            </a:pPr>
            <a:r>
              <a:rPr lang="en-US" sz="5100" b="1" dirty="0"/>
              <a:t>Definition - Rural</a:t>
            </a:r>
          </a:p>
          <a:p>
            <a:r>
              <a:rPr lang="en-US" sz="5100" dirty="0"/>
              <a:t>	</a:t>
            </a:r>
            <a:r>
              <a:rPr lang="en-US" sz="5100" b="0" i="0" dirty="0">
                <a:solidFill>
                  <a:srgbClr val="040C28"/>
                </a:solidFill>
                <a:effectLst/>
              </a:rPr>
              <a:t>open countryside</a:t>
            </a:r>
          </a:p>
          <a:p>
            <a:pPr marL="0" indent="0">
              <a:buNone/>
            </a:pPr>
            <a:r>
              <a:rPr lang="en-US" sz="5100" dirty="0">
                <a:solidFill>
                  <a:srgbClr val="040C28"/>
                </a:solidFill>
              </a:rPr>
              <a:t>       - Rolling hills – farming</a:t>
            </a:r>
          </a:p>
          <a:p>
            <a:pPr marL="0" indent="0">
              <a:buNone/>
            </a:pPr>
            <a:r>
              <a:rPr lang="en-US" sz="5100" b="0" i="0" dirty="0">
                <a:solidFill>
                  <a:srgbClr val="040C28"/>
                </a:solidFill>
                <a:effectLst/>
              </a:rPr>
              <a:t>       - prairies – farming logging</a:t>
            </a:r>
          </a:p>
          <a:p>
            <a:pPr marL="0" indent="0">
              <a:buNone/>
            </a:pPr>
            <a:r>
              <a:rPr lang="en-US" sz="5100" b="0" i="0" dirty="0">
                <a:solidFill>
                  <a:srgbClr val="040C28"/>
                </a:solidFill>
                <a:effectLst/>
              </a:rPr>
              <a:t>       - wilderness</a:t>
            </a:r>
          </a:p>
          <a:p>
            <a:r>
              <a:rPr lang="en-US" sz="5100" b="0" i="0" dirty="0">
                <a:solidFill>
                  <a:srgbClr val="040C28"/>
                </a:solidFill>
                <a:effectLst/>
              </a:rPr>
              <a:t>population less than 500 People per square mile</a:t>
            </a:r>
          </a:p>
          <a:p>
            <a:r>
              <a:rPr lang="en-US" sz="5100" b="0" i="0" dirty="0">
                <a:solidFill>
                  <a:srgbClr val="040C28"/>
                </a:solidFill>
                <a:effectLst/>
              </a:rPr>
              <a:t>places with fewer than 2,500 people</a:t>
            </a:r>
            <a:endParaRPr lang="en-US" sz="5100" dirty="0"/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45509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C9771-B777-4751-A55C-813D50139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677193"/>
          </a:xfrm>
        </p:spPr>
        <p:txBody>
          <a:bodyPr/>
          <a:lstStyle/>
          <a:p>
            <a:r>
              <a:rPr lang="en-US" dirty="0"/>
              <a:t>Unique Rural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C3214-3108-4428-97BF-2A5BD4C0D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918447"/>
            <a:ext cx="11029615" cy="396725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4" name="Picture 3" descr="Regional Behavioral Health Boards | Idaho Department of ...">
            <a:extLst>
              <a:ext uri="{FF2B5EF4-FFF2-40B4-BE49-F238E27FC236}">
                <a16:creationId xmlns:a16="http://schemas.microsoft.com/office/drawing/2014/main" id="{8ED2DA42-C26D-3643-C1EE-027978D3F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299" y="1532514"/>
            <a:ext cx="3267075" cy="49053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9C42E4-7A23-6C59-AD42-8A5D8124EDBE}"/>
              </a:ext>
            </a:extLst>
          </p:cNvPr>
          <p:cNvSpPr txBox="1"/>
          <p:nvPr/>
        </p:nvSpPr>
        <p:spPr>
          <a:xfrm>
            <a:off x="5368705" y="2009869"/>
            <a:ext cx="528722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5 Counties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13500 Square miles – Washington to Montana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111,000 people (2020)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8.22 people per square mile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Socio-economic diversity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Native American Tribe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78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C9771-B777-4751-A55C-813D50139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677193"/>
          </a:xfrm>
        </p:spPr>
        <p:txBody>
          <a:bodyPr/>
          <a:lstStyle/>
          <a:p>
            <a:r>
              <a:rPr lang="en-US" dirty="0"/>
              <a:t>Unique Rural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C3214-3108-4428-97BF-2A5BD4C0D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918447"/>
            <a:ext cx="11029615" cy="396725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5" name="Picture 4" descr="PALOUSE HARVEST, 24-28 JULY, 2021 | Pixelchrome Photo Tours">
            <a:extLst>
              <a:ext uri="{FF2B5EF4-FFF2-40B4-BE49-F238E27FC236}">
                <a16:creationId xmlns:a16="http://schemas.microsoft.com/office/drawing/2014/main" id="{9B85EC37-481F-8702-80F0-FC13DD0402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564" y="2066637"/>
            <a:ext cx="7912363" cy="3962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D03009-AB4B-2D6C-C299-AC230E86AB50}"/>
              </a:ext>
            </a:extLst>
          </p:cNvPr>
          <p:cNvSpPr txBox="1"/>
          <p:nvPr/>
        </p:nvSpPr>
        <p:spPr>
          <a:xfrm>
            <a:off x="1706443" y="6058139"/>
            <a:ext cx="1156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Palouse Hills</a:t>
            </a:r>
          </a:p>
        </p:txBody>
      </p:sp>
    </p:spTree>
    <p:extLst>
      <p:ext uri="{BB962C8B-B14F-4D97-AF65-F5344CB8AC3E}">
        <p14:creationId xmlns:p14="http://schemas.microsoft.com/office/powerpoint/2010/main" val="2329871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C9771-B777-4751-A55C-813D50139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677193"/>
          </a:xfrm>
        </p:spPr>
        <p:txBody>
          <a:bodyPr/>
          <a:lstStyle/>
          <a:p>
            <a:r>
              <a:rPr lang="en-US" dirty="0"/>
              <a:t>Unique Rural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C3214-3108-4428-97BF-2A5BD4C0D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918447"/>
            <a:ext cx="11029615" cy="396725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4" name="Picture 3" descr="moscow idaho | WISE Home Solutions">
            <a:extLst>
              <a:ext uri="{FF2B5EF4-FFF2-40B4-BE49-F238E27FC236}">
                <a16:creationId xmlns:a16="http://schemas.microsoft.com/office/drawing/2014/main" id="{DBFD231E-AE9B-17CA-F720-4B6B40635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890" y="2069850"/>
            <a:ext cx="8488217" cy="395668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D45384-15A1-CA19-DA2D-CDBEF6EE9EE4}"/>
              </a:ext>
            </a:extLst>
          </p:cNvPr>
          <p:cNvSpPr txBox="1"/>
          <p:nvPr/>
        </p:nvSpPr>
        <p:spPr>
          <a:xfrm>
            <a:off x="1851890" y="6037106"/>
            <a:ext cx="1043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Moscow, ID</a:t>
            </a:r>
          </a:p>
        </p:txBody>
      </p:sp>
    </p:spTree>
    <p:extLst>
      <p:ext uri="{BB962C8B-B14F-4D97-AF65-F5344CB8AC3E}">
        <p14:creationId xmlns:p14="http://schemas.microsoft.com/office/powerpoint/2010/main" val="141935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C9771-B777-4751-A55C-813D50139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677193"/>
          </a:xfrm>
        </p:spPr>
        <p:txBody>
          <a:bodyPr/>
          <a:lstStyle/>
          <a:p>
            <a:r>
              <a:rPr lang="en-US" dirty="0"/>
              <a:t>Unique Rural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C3214-3108-4428-97BF-2A5BD4C0D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918447"/>
            <a:ext cx="11029615" cy="396725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E8BB2C-DE7C-1604-E3EC-021DE70F3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6661" r="6661"/>
          <a:stretch>
            <a:fillRect/>
          </a:stretch>
        </p:blipFill>
        <p:spPr bwMode="auto">
          <a:xfrm>
            <a:off x="1080655" y="1801091"/>
            <a:ext cx="9227127" cy="4453342"/>
          </a:xfrm>
          <a:prstGeom prst="rect">
            <a:avLst/>
          </a:prstGeom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A4935E-6077-58E2-D338-142C7E01F14A}"/>
              </a:ext>
            </a:extLst>
          </p:cNvPr>
          <p:cNvSpPr txBox="1"/>
          <p:nvPr/>
        </p:nvSpPr>
        <p:spPr>
          <a:xfrm>
            <a:off x="1080655" y="6254433"/>
            <a:ext cx="10990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Lewiston, ID</a:t>
            </a:r>
          </a:p>
        </p:txBody>
      </p:sp>
    </p:spTree>
    <p:extLst>
      <p:ext uri="{BB962C8B-B14F-4D97-AF65-F5344CB8AC3E}">
        <p14:creationId xmlns:p14="http://schemas.microsoft.com/office/powerpoint/2010/main" val="2408964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C9771-B777-4751-A55C-813D50139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677193"/>
          </a:xfrm>
        </p:spPr>
        <p:txBody>
          <a:bodyPr/>
          <a:lstStyle/>
          <a:p>
            <a:r>
              <a:rPr lang="en-US" dirty="0"/>
              <a:t>Unique Rural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C3214-3108-4428-97BF-2A5BD4C0D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918447"/>
            <a:ext cx="11029615" cy="396725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4" name="Picture 3" descr="Hells Canyon National Recreation Area">
            <a:extLst>
              <a:ext uri="{FF2B5EF4-FFF2-40B4-BE49-F238E27FC236}">
                <a16:creationId xmlns:a16="http://schemas.microsoft.com/office/drawing/2014/main" id="{BC795F38-30C5-33FF-234D-29C2CD8804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745" y="1914525"/>
            <a:ext cx="8876145" cy="396725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A57671-0FA7-4E93-CF73-7B26C71F2711}"/>
              </a:ext>
            </a:extLst>
          </p:cNvPr>
          <p:cNvSpPr txBox="1"/>
          <p:nvPr/>
        </p:nvSpPr>
        <p:spPr>
          <a:xfrm>
            <a:off x="1357745" y="5881781"/>
            <a:ext cx="1159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Hells Canyon</a:t>
            </a:r>
          </a:p>
        </p:txBody>
      </p:sp>
    </p:spTree>
    <p:extLst>
      <p:ext uri="{BB962C8B-B14F-4D97-AF65-F5344CB8AC3E}">
        <p14:creationId xmlns:p14="http://schemas.microsoft.com/office/powerpoint/2010/main" val="663416798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Dividend">
      <a:majorFont>
        <a:latin typeface="Franklin Gothic Demi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LS">
  <a:themeElements>
    <a:clrScheme name="RLS Slide Deck">
      <a:dk1>
        <a:srgbClr val="00416B"/>
      </a:dk1>
      <a:lt1>
        <a:srgbClr val="FFFFFF"/>
      </a:lt1>
      <a:dk2>
        <a:srgbClr val="000000"/>
      </a:dk2>
      <a:lt2>
        <a:srgbClr val="4196CB"/>
      </a:lt2>
      <a:accent1>
        <a:srgbClr val="0075A9"/>
      </a:accent1>
      <a:accent2>
        <a:srgbClr val="005487"/>
      </a:accent2>
      <a:accent3>
        <a:srgbClr val="70C3C3"/>
      </a:accent3>
      <a:accent4>
        <a:srgbClr val="7E5DA7"/>
      </a:accent4>
      <a:accent5>
        <a:srgbClr val="D93F49"/>
      </a:accent5>
      <a:accent6>
        <a:srgbClr val="FBAD18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LS" id="{5BBE472C-514B-294D-ABE8-13B0DFC84CFE}" vid="{4E0EAB25-DD37-904B-BBE0-DDE300E87471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B190E4D7AFC14E98965610088EB58A" ma:contentTypeVersion="16" ma:contentTypeDescription="Create a new document." ma:contentTypeScope="" ma:versionID="fd2c75defd56830777d77b489ec63708">
  <xsd:schema xmlns:xsd="http://www.w3.org/2001/XMLSchema" xmlns:xs="http://www.w3.org/2001/XMLSchema" xmlns:p="http://schemas.microsoft.com/office/2006/metadata/properties" xmlns:ns2="02ed1d5f-b16f-4bdf-9f06-23d39fdf3545" xmlns:ns3="3c32135c-34d0-4cd6-90fe-2e397e7fb3db" targetNamespace="http://schemas.microsoft.com/office/2006/metadata/properties" ma:root="true" ma:fieldsID="8dd1c7c7458a66764253068e3b15a54d" ns2:_="" ns3:_="">
    <xsd:import namespace="02ed1d5f-b16f-4bdf-9f06-23d39fdf3545"/>
    <xsd:import namespace="3c32135c-34d0-4cd6-90fe-2e397e7fb3d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ed1d5f-b16f-4bdf-9f06-23d39fdf35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284f765-accd-402e-9198-0ba84deeda0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32135c-34d0-4cd6-90fe-2e397e7fb3db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176d13ca-1015-4966-a039-4e5da12b56a2}" ma:internalName="TaxCatchAll" ma:showField="CatchAllData" ma:web="3c32135c-34d0-4cd6-90fe-2e397e7fb3d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02ed1d5f-b16f-4bdf-9f06-23d39fdf3545" xsi:nil="true"/>
    <TaxCatchAll xmlns="3c32135c-34d0-4cd6-90fe-2e397e7fb3db" xsi:nil="true"/>
    <lcf76f155ced4ddcb4097134ff3c332f xmlns="02ed1d5f-b16f-4bdf-9f06-23d39fdf354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22820D5-1AEA-41B5-96CD-0BEA8FF3CF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2ed1d5f-b16f-4bdf-9f06-23d39fdf3545"/>
    <ds:schemaRef ds:uri="3c32135c-34d0-4cd6-90fe-2e397e7fb3d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27BD4C1-B6B1-4715-ABF9-E660A51A4EA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D289AE2-D2AE-49D1-AFAC-3A79F6794255}">
  <ds:schemaRefs>
    <ds:schemaRef ds:uri="http://purl.org/dc/elements/1.1/"/>
    <ds:schemaRef ds:uri="http://www.w3.org/XML/1998/namespace"/>
    <ds:schemaRef ds:uri="http://purl.org/dc/dcmitype/"/>
    <ds:schemaRef ds:uri="3c32135c-34d0-4cd6-90fe-2e397e7fb3db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02ed1d5f-b16f-4bdf-9f06-23d39fdf3545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{F1A003AE-4962-4A6A-AA38-60032EA3E8CC}tf33552983_win32</Template>
  <TotalTime>9339</TotalTime>
  <Words>483</Words>
  <Application>Microsoft Macintosh PowerPoint</Application>
  <PresentationFormat>Widescreen</PresentationFormat>
  <Paragraphs>132</Paragraphs>
  <Slides>18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Arial</vt:lpstr>
      <vt:lpstr>Calibri</vt:lpstr>
      <vt:lpstr>Calibri Light</vt:lpstr>
      <vt:lpstr>Franklin Gothic Book</vt:lpstr>
      <vt:lpstr>Franklin Gothic Demi</vt:lpstr>
      <vt:lpstr>Open Sans</vt:lpstr>
      <vt:lpstr>Open Sans Light</vt:lpstr>
      <vt:lpstr>Open Sans Semibold</vt:lpstr>
      <vt:lpstr>Wingdings 2</vt:lpstr>
      <vt:lpstr>DividendVTI</vt:lpstr>
      <vt:lpstr>Office Theme</vt:lpstr>
      <vt:lpstr>RLS</vt:lpstr>
      <vt:lpstr>WELCOME</vt:lpstr>
      <vt:lpstr>Growing Crisis &amp; Recovery Centers in Rural Idaho “A Marriage Made in Heaven”</vt:lpstr>
      <vt:lpstr>Rural Challenge</vt:lpstr>
      <vt:lpstr>Unique Rural Issues</vt:lpstr>
      <vt:lpstr>Unique Rural Issues</vt:lpstr>
      <vt:lpstr>Unique Rural Issues</vt:lpstr>
      <vt:lpstr>Unique Rural Issues</vt:lpstr>
      <vt:lpstr>Unique Rural Issues</vt:lpstr>
      <vt:lpstr>Unique Rural Issues</vt:lpstr>
      <vt:lpstr>Unique Rural Issues</vt:lpstr>
      <vt:lpstr>Unique Rural Issues</vt:lpstr>
      <vt:lpstr>What’s Novel - Facility</vt:lpstr>
      <vt:lpstr>What’s Novel – Recovery Community Center</vt:lpstr>
      <vt:lpstr>What’s Novel – Recovery Community Center</vt:lpstr>
      <vt:lpstr>What’s Novel –  Crisis Center</vt:lpstr>
      <vt:lpstr>What’s Novel –  Crisis Center</vt:lpstr>
      <vt:lpstr>Contact Information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Novel Solution:  Growing Crisis &amp; Recovery Centers in Rural Idaho</dc:title>
  <dc:creator>Joyce Lyons</dc:creator>
  <cp:lastModifiedBy>Oliver Books</cp:lastModifiedBy>
  <cp:revision>13</cp:revision>
  <dcterms:created xsi:type="dcterms:W3CDTF">2021-07-19T18:08:46Z</dcterms:created>
  <dcterms:modified xsi:type="dcterms:W3CDTF">2023-06-02T21:44:29Z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0x0101004BB190E4D7AFC14E98965610088EB58A</vt:lpwstr>
  </property>
  <property fmtid="{D5CDD505-2E9C-101B-9397-08002B2CF9AE}" pid="3" name="MediaServiceImageTags">
    <vt:lpwstr/>
  </property>
</Properties>
</file>