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</p:sldIdLst>
  <p:sldSz cx="9753600" cy="7315200"/>
  <p:notesSz cx="9753600" cy="7315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25556-AC91-0A42-A9DD-5A42B4ED80ED}" v="2" dt="2023-06-03T04:49:04.7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>
      <p:cViewPr varScale="1">
        <p:scale>
          <a:sx n="105" d="100"/>
          <a:sy n="105" d="100"/>
        </p:scale>
        <p:origin x="154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F6F6F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365B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F6F6F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365B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F6F6F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F6F6F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6295776"/>
            <a:ext cx="9753600" cy="101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0" y="4209588"/>
            <a:ext cx="7315200" cy="20861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680" b="1" i="0" spc="48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40000" y="482324"/>
            <a:ext cx="4673600" cy="208618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8040" y="6599120"/>
            <a:ext cx="4137522" cy="8309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69111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122712-FC2A-136F-6052-A15DA321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2A1F8A-AF3D-0A4D-9E21-E9D609AC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8040" y="6599120"/>
            <a:ext cx="4137522" cy="8309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25515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65B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5788" y="178744"/>
            <a:ext cx="7910830" cy="1532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F6F6F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3044" y="1597316"/>
            <a:ext cx="3994150" cy="204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365B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define.womensjusticeinstitute.org/" TargetMode="External"/><Relationship Id="rId2" Type="http://schemas.openxmlformats.org/officeDocument/2006/relationships/hyperlink" Target="https://www.womensjusticeinstitute.org/reclamation-projec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hyperlink" Target="mailto:elizabeth@womensjusticeinstitute.or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rls_slide_loop.pptx" TargetMode="Externa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youtu.be/CACbSAXznok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dots&#10;&#10;Description automatically generated with low confidence">
            <a:extLst>
              <a:ext uri="{FF2B5EF4-FFF2-40B4-BE49-F238E27FC236}">
                <a16:creationId xmlns:a16="http://schemas.microsoft.com/office/drawing/2014/main" id="{B165C253-8541-4966-E65B-E51B79498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" y="0"/>
            <a:ext cx="9789724" cy="7396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19E062-E275-4031-3513-B8465AD397CD}"/>
              </a:ext>
            </a:extLst>
          </p:cNvPr>
          <p:cNvSpPr/>
          <p:nvPr/>
        </p:nvSpPr>
        <p:spPr>
          <a:xfrm>
            <a:off x="1043635" y="0"/>
            <a:ext cx="7666330" cy="1300480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516A8A-3908-E36C-50A8-4F4CE592D3D9}"/>
              </a:ext>
            </a:extLst>
          </p:cNvPr>
          <p:cNvSpPr/>
          <p:nvPr/>
        </p:nvSpPr>
        <p:spPr>
          <a:xfrm>
            <a:off x="1381760" y="0"/>
            <a:ext cx="6990080" cy="1300480"/>
          </a:xfrm>
          <a:prstGeom prst="rect">
            <a:avLst/>
          </a:prstGeom>
          <a:solidFill>
            <a:srgbClr val="E4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80529-CCC1-DA11-84E9-80333769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399"/>
            <a:ext cx="9753600" cy="5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05491" y="512065"/>
            <a:ext cx="4362450" cy="6286500"/>
            <a:chOff x="5005491" y="512065"/>
            <a:chExt cx="4362450" cy="6286500"/>
          </a:xfrm>
        </p:grpSpPr>
        <p:sp>
          <p:nvSpPr>
            <p:cNvPr id="4" name="object 4"/>
            <p:cNvSpPr/>
            <p:nvPr/>
          </p:nvSpPr>
          <p:spPr>
            <a:xfrm>
              <a:off x="5005491" y="512065"/>
              <a:ext cx="4362450" cy="6286500"/>
            </a:xfrm>
            <a:custGeom>
              <a:avLst/>
              <a:gdLst/>
              <a:ahLst/>
              <a:cxnLst/>
              <a:rect l="l" t="t" r="r" b="b"/>
              <a:pathLst>
                <a:path w="4362450" h="6286500">
                  <a:moveTo>
                    <a:pt x="436244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4362449" y="0"/>
                  </a:lnTo>
                  <a:lnTo>
                    <a:pt x="4362449" y="6286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6827" y="686367"/>
              <a:ext cx="4105275" cy="576959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609" y="512065"/>
            <a:ext cx="4362450" cy="6286500"/>
            <a:chOff x="381609" y="512065"/>
            <a:chExt cx="4362450" cy="6286500"/>
          </a:xfrm>
        </p:grpSpPr>
        <p:sp>
          <p:nvSpPr>
            <p:cNvPr id="7" name="object 7"/>
            <p:cNvSpPr/>
            <p:nvPr/>
          </p:nvSpPr>
          <p:spPr>
            <a:xfrm>
              <a:off x="381609" y="512065"/>
              <a:ext cx="4362450" cy="6286500"/>
            </a:xfrm>
            <a:custGeom>
              <a:avLst/>
              <a:gdLst/>
              <a:ahLst/>
              <a:cxnLst/>
              <a:rect l="l" t="t" r="r" b="b"/>
              <a:pathLst>
                <a:path w="4362450" h="6286500">
                  <a:moveTo>
                    <a:pt x="436244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4362449" y="0"/>
                  </a:lnTo>
                  <a:lnTo>
                    <a:pt x="4362449" y="6286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944" y="686367"/>
              <a:ext cx="4105274" cy="5943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4A61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1609" y="512063"/>
            <a:ext cx="8991600" cy="6286500"/>
            <a:chOff x="381609" y="512063"/>
            <a:chExt cx="8991600" cy="6286500"/>
          </a:xfrm>
        </p:grpSpPr>
        <p:sp>
          <p:nvSpPr>
            <p:cNvPr id="4" name="object 4"/>
            <p:cNvSpPr/>
            <p:nvPr/>
          </p:nvSpPr>
          <p:spPr>
            <a:xfrm>
              <a:off x="381609" y="512063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5818" y="686365"/>
              <a:ext cx="4962524" cy="5943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6675" y="121950"/>
            <a:ext cx="5743574" cy="69818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6796" y="0"/>
            <a:ext cx="1586803" cy="73151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4595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1609" y="512063"/>
            <a:ext cx="8991600" cy="6286500"/>
            <a:chOff x="381609" y="512063"/>
            <a:chExt cx="8991600" cy="6286500"/>
          </a:xfrm>
        </p:grpSpPr>
        <p:sp>
          <p:nvSpPr>
            <p:cNvPr id="4" name="object 4"/>
            <p:cNvSpPr/>
            <p:nvPr/>
          </p:nvSpPr>
          <p:spPr>
            <a:xfrm>
              <a:off x="381609" y="512063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96" y="686364"/>
              <a:ext cx="7924799" cy="5943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0558" y="389469"/>
            <a:ext cx="8639175" cy="6457950"/>
            <a:chOff x="670558" y="389469"/>
            <a:chExt cx="8639175" cy="6457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8627" y="2264040"/>
              <a:ext cx="123825" cy="123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58" y="389469"/>
              <a:ext cx="8639174" cy="64579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609" y="512065"/>
            <a:ext cx="8991600" cy="6286500"/>
            <a:chOff x="381609" y="512065"/>
            <a:chExt cx="8991600" cy="6286500"/>
          </a:xfrm>
        </p:grpSpPr>
        <p:sp>
          <p:nvSpPr>
            <p:cNvPr id="3" name="object 3"/>
            <p:cNvSpPr/>
            <p:nvPr/>
          </p:nvSpPr>
          <p:spPr>
            <a:xfrm>
              <a:off x="381609" y="512065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500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7253" y="686367"/>
              <a:ext cx="4676774" cy="5943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8361" y="1044514"/>
            <a:ext cx="3638550" cy="4772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759" y="480060"/>
            <a:ext cx="5076824" cy="3343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0236" y="4169744"/>
            <a:ext cx="3809999" cy="25431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2339" rIns="0" bIns="0" rtlCol="0">
            <a:spAutoFit/>
          </a:bodyPr>
          <a:lstStyle/>
          <a:p>
            <a:pPr marL="3019425" marR="5080" indent="-2226945">
              <a:lnSpc>
                <a:spcPct val="109000"/>
              </a:lnSpc>
              <a:spcBef>
                <a:spcPts val="90"/>
              </a:spcBef>
            </a:pPr>
            <a:r>
              <a:rPr sz="2350" b="1" dirty="0">
                <a:latin typeface="Arial"/>
                <a:cs typeface="Arial"/>
              </a:rPr>
              <a:t>Gender</a:t>
            </a:r>
            <a:r>
              <a:rPr sz="2350" b="1" spc="6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Responsiveness</a:t>
            </a:r>
            <a:r>
              <a:rPr sz="2350" b="1" spc="7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as</a:t>
            </a:r>
            <a:r>
              <a:rPr sz="2350" b="1" spc="7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the</a:t>
            </a:r>
            <a:r>
              <a:rPr sz="2350" b="1" spc="8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Key</a:t>
            </a:r>
            <a:r>
              <a:rPr sz="2350" b="1" spc="7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to</a:t>
            </a:r>
            <a:r>
              <a:rPr sz="2350" b="1" spc="75" dirty="0">
                <a:latin typeface="Arial"/>
                <a:cs typeface="Arial"/>
              </a:rPr>
              <a:t> </a:t>
            </a:r>
            <a:r>
              <a:rPr sz="2350" b="1" spc="-10" dirty="0">
                <a:latin typeface="Arial"/>
                <a:cs typeface="Arial"/>
              </a:rPr>
              <a:t>System Transformation</a:t>
            </a:r>
            <a:endParaRPr sz="23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6850" y="1329449"/>
            <a:ext cx="6819899" cy="56578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7140" y="178744"/>
            <a:ext cx="3408045" cy="76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62585">
              <a:lnSpc>
                <a:spcPct val="108300"/>
              </a:lnSpc>
              <a:spcBef>
                <a:spcPts val="95"/>
              </a:spcBef>
            </a:pPr>
            <a:r>
              <a:rPr sz="2250" spc="-50" dirty="0"/>
              <a:t>Cook</a:t>
            </a:r>
            <a:r>
              <a:rPr sz="2250" spc="-150" dirty="0"/>
              <a:t> </a:t>
            </a:r>
            <a:r>
              <a:rPr sz="2250" spc="-30" dirty="0"/>
              <a:t>County</a:t>
            </a:r>
            <a:r>
              <a:rPr sz="2250" spc="-150" dirty="0"/>
              <a:t> </a:t>
            </a:r>
            <a:r>
              <a:rPr sz="2250" spc="-10" dirty="0"/>
              <a:t>Health </a:t>
            </a:r>
            <a:r>
              <a:rPr sz="2250" spc="-60" dirty="0"/>
              <a:t>Women’s</a:t>
            </a:r>
            <a:r>
              <a:rPr sz="2250" spc="-145" dirty="0"/>
              <a:t> </a:t>
            </a:r>
            <a:r>
              <a:rPr sz="2250" spc="-10" dirty="0"/>
              <a:t>Reentry</a:t>
            </a:r>
            <a:r>
              <a:rPr sz="2250" spc="-135" dirty="0"/>
              <a:t> </a:t>
            </a:r>
            <a:r>
              <a:rPr sz="2250" spc="-10" dirty="0"/>
              <a:t>Initiative</a:t>
            </a:r>
            <a:endParaRPr sz="22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602" y="1375056"/>
            <a:ext cx="85725" cy="85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602" y="1784631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602" y="2651406"/>
            <a:ext cx="85725" cy="8572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87789" y="288476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199" y="76199"/>
                </a:moveTo>
                <a:lnTo>
                  <a:pt x="0" y="76199"/>
                </a:lnTo>
                <a:lnTo>
                  <a:pt x="0" y="0"/>
                </a:lnTo>
                <a:lnTo>
                  <a:pt x="76199" y="0"/>
                </a:lnTo>
                <a:lnTo>
                  <a:pt x="76199" y="76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7789" y="311336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199" y="76199"/>
                </a:moveTo>
                <a:lnTo>
                  <a:pt x="0" y="76199"/>
                </a:lnTo>
                <a:lnTo>
                  <a:pt x="0" y="0"/>
                </a:lnTo>
                <a:lnTo>
                  <a:pt x="76199" y="0"/>
                </a:lnTo>
                <a:lnTo>
                  <a:pt x="76199" y="76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7789" y="334196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199" y="76199"/>
                </a:moveTo>
                <a:lnTo>
                  <a:pt x="0" y="76199"/>
                </a:lnTo>
                <a:lnTo>
                  <a:pt x="0" y="0"/>
                </a:lnTo>
                <a:lnTo>
                  <a:pt x="76199" y="0"/>
                </a:lnTo>
                <a:lnTo>
                  <a:pt x="76199" y="76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7789" y="379916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199" y="76199"/>
                </a:moveTo>
                <a:lnTo>
                  <a:pt x="0" y="76199"/>
                </a:lnTo>
                <a:lnTo>
                  <a:pt x="0" y="0"/>
                </a:lnTo>
                <a:lnTo>
                  <a:pt x="76199" y="0"/>
                </a:lnTo>
                <a:lnTo>
                  <a:pt x="76199" y="76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7789" y="425636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199" y="76199"/>
                </a:moveTo>
                <a:lnTo>
                  <a:pt x="0" y="76199"/>
                </a:lnTo>
                <a:lnTo>
                  <a:pt x="0" y="0"/>
                </a:lnTo>
                <a:lnTo>
                  <a:pt x="76199" y="0"/>
                </a:lnTo>
                <a:lnTo>
                  <a:pt x="76199" y="76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602" y="4889781"/>
            <a:ext cx="85725" cy="857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602" y="5756555"/>
            <a:ext cx="85725" cy="8572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41293" y="1117563"/>
            <a:ext cx="5476875" cy="504507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800" spc="-165" dirty="0">
                <a:solidFill>
                  <a:srgbClr val="F6F6F6"/>
                </a:solidFill>
                <a:latin typeface="Arial"/>
                <a:cs typeface="Arial"/>
              </a:rPr>
              <a:t>SAMHSA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grant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6F6F6"/>
                </a:solidFill>
                <a:latin typeface="Arial"/>
                <a:cs typeface="Arial"/>
              </a:rPr>
              <a:t>2020-</a:t>
            </a:r>
            <a:r>
              <a:rPr sz="1800" spc="-55" dirty="0">
                <a:solidFill>
                  <a:srgbClr val="F6F6F6"/>
                </a:solidFill>
                <a:latin typeface="Arial"/>
                <a:cs typeface="Arial"/>
              </a:rPr>
              <a:t>2025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6F6F6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serve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up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6F6F6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500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women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425"/>
              </a:spcBef>
            </a:pPr>
            <a:r>
              <a:rPr sz="1800" spc="-25" dirty="0">
                <a:solidFill>
                  <a:srgbClr val="F6F6F6"/>
                </a:solidFill>
                <a:latin typeface="Arial"/>
                <a:cs typeface="Arial"/>
              </a:rPr>
              <a:t>Partnership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6F6F6"/>
                </a:solidFill>
                <a:latin typeface="Arial"/>
                <a:cs typeface="Arial"/>
              </a:rPr>
              <a:t>with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45" dirty="0">
                <a:solidFill>
                  <a:srgbClr val="F6F6F6"/>
                </a:solidFill>
                <a:latin typeface="Arial"/>
                <a:cs typeface="Arial"/>
              </a:rPr>
              <a:t>CCH,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60" dirty="0">
                <a:solidFill>
                  <a:srgbClr val="F6F6F6"/>
                </a:solidFill>
                <a:latin typeface="Arial"/>
                <a:cs typeface="Arial"/>
              </a:rPr>
              <a:t>IDOC,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6F6F6"/>
                </a:solidFill>
                <a:latin typeface="Arial"/>
                <a:cs typeface="Arial"/>
              </a:rPr>
              <a:t>Haymarket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and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WJI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(recent </a:t>
            </a: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additions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include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6F6F6"/>
                </a:solidFill>
                <a:latin typeface="Arial"/>
                <a:cs typeface="Arial"/>
              </a:rPr>
              <a:t>Cook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6F6F6"/>
                </a:solidFill>
                <a:latin typeface="Arial"/>
                <a:cs typeface="Arial"/>
              </a:rPr>
              <a:t>County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6F6F6"/>
                </a:solidFill>
                <a:latin typeface="Arial"/>
                <a:cs typeface="Arial"/>
              </a:rPr>
              <a:t>Sheriff,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6F6F6"/>
                </a:solidFill>
                <a:latin typeface="Arial"/>
                <a:cs typeface="Arial"/>
              </a:rPr>
              <a:t>Cook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County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Courts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and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Probation)</a:t>
            </a:r>
            <a:endParaRPr sz="1800">
              <a:latin typeface="Arial"/>
              <a:cs typeface="Arial"/>
            </a:endParaRPr>
          </a:p>
          <a:p>
            <a:pPr marL="365760" marR="2282190" indent="-353060">
              <a:lnSpc>
                <a:spcPts val="1800"/>
              </a:lnSpc>
              <a:spcBef>
                <a:spcPts val="1425"/>
              </a:spcBef>
            </a:pP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Implementation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6F6F6"/>
                </a:solidFill>
                <a:latin typeface="Arial"/>
                <a:cs typeface="Arial"/>
              </a:rPr>
              <a:t>Phases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&amp;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6F6F6"/>
                </a:solidFill>
                <a:latin typeface="Arial"/>
                <a:cs typeface="Arial"/>
              </a:rPr>
              <a:t>Goals: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Triage</a:t>
            </a:r>
            <a:endParaRPr sz="1800">
              <a:latin typeface="Arial"/>
              <a:cs typeface="Arial"/>
            </a:endParaRPr>
          </a:p>
          <a:p>
            <a:pPr marL="365760">
              <a:lnSpc>
                <a:spcPts val="1620"/>
              </a:lnSpc>
            </a:pPr>
            <a:r>
              <a:rPr sz="1800" spc="-35" dirty="0">
                <a:solidFill>
                  <a:srgbClr val="F6F6F6"/>
                </a:solidFill>
                <a:latin typeface="Arial"/>
                <a:cs typeface="Arial"/>
              </a:rPr>
              <a:t>Stabilize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 and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operationalize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90" dirty="0">
                <a:solidFill>
                  <a:srgbClr val="F6F6F6"/>
                </a:solidFill>
                <a:latin typeface="Arial"/>
                <a:cs typeface="Arial"/>
              </a:rPr>
              <a:t>GR</a:t>
            </a:r>
            <a:endParaRPr sz="1800">
              <a:latin typeface="Arial"/>
              <a:cs typeface="Arial"/>
            </a:endParaRPr>
          </a:p>
          <a:p>
            <a:pPr marL="365760" marR="668020">
              <a:lnSpc>
                <a:spcPts val="1800"/>
              </a:lnSpc>
              <a:spcBef>
                <a:spcPts val="180"/>
              </a:spcBef>
            </a:pPr>
            <a:r>
              <a:rPr sz="1800" spc="-55" dirty="0">
                <a:solidFill>
                  <a:srgbClr val="F6F6F6"/>
                </a:solidFill>
                <a:latin typeface="Arial"/>
                <a:cs typeface="Arial"/>
              </a:rPr>
              <a:t>Coaching,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sustainability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and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growing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systems capacity</a:t>
            </a:r>
            <a:endParaRPr sz="1800">
              <a:latin typeface="Arial"/>
              <a:cs typeface="Arial"/>
            </a:endParaRPr>
          </a:p>
          <a:p>
            <a:pPr marL="365760" marR="104775">
              <a:lnSpc>
                <a:spcPts val="1800"/>
              </a:lnSpc>
            </a:pPr>
            <a:r>
              <a:rPr sz="1800" dirty="0">
                <a:solidFill>
                  <a:srgbClr val="F6F6F6"/>
                </a:solidFill>
                <a:latin typeface="Arial"/>
                <a:cs typeface="Arial"/>
              </a:rPr>
              <a:t>Identify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&amp;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6F6F6"/>
                </a:solidFill>
                <a:latin typeface="Arial"/>
                <a:cs typeface="Arial"/>
              </a:rPr>
              <a:t>Remove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Barriers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6F6F6"/>
                </a:solidFill>
                <a:latin typeface="Arial"/>
                <a:cs typeface="Arial"/>
              </a:rPr>
              <a:t>to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6F6F6"/>
                </a:solidFill>
                <a:latin typeface="Arial"/>
                <a:cs typeface="Arial"/>
              </a:rPr>
              <a:t>Accelerated</a:t>
            </a:r>
            <a:r>
              <a:rPr sz="1800" spc="-10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Release,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Credits</a:t>
            </a:r>
            <a:endParaRPr sz="1800">
              <a:latin typeface="Arial"/>
              <a:cs typeface="Arial"/>
            </a:endParaRPr>
          </a:p>
          <a:p>
            <a:pPr marL="365125" marR="425450">
              <a:lnSpc>
                <a:spcPts val="1800"/>
              </a:lnSpc>
            </a:pP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Create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6F6F6"/>
                </a:solidFill>
                <a:latin typeface="Arial"/>
                <a:cs typeface="Arial"/>
              </a:rPr>
              <a:t>Parole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Diversion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Opportunities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&amp;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Reduce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violations</a:t>
            </a:r>
            <a:endParaRPr sz="1800">
              <a:latin typeface="Arial"/>
              <a:cs typeface="Arial"/>
            </a:endParaRPr>
          </a:p>
          <a:p>
            <a:pPr marL="12700" marR="26034">
              <a:lnSpc>
                <a:spcPts val="1800"/>
              </a:lnSpc>
              <a:spcBef>
                <a:spcPts val="1425"/>
              </a:spcBef>
            </a:pP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WJI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6F6F6"/>
                </a:solidFill>
                <a:latin typeface="Arial"/>
                <a:cs typeface="Arial"/>
              </a:rPr>
              <a:t>comprehensive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6F6F6"/>
                </a:solidFill>
                <a:latin typeface="Arial"/>
                <a:cs typeface="Arial"/>
              </a:rPr>
              <a:t>training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6F6F6"/>
                </a:solidFill>
                <a:latin typeface="Arial"/>
                <a:cs typeface="Arial"/>
              </a:rPr>
              <a:t>and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coaching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90" dirty="0">
                <a:solidFill>
                  <a:srgbClr val="F6F6F6"/>
                </a:solidFill>
                <a:latin typeface="Arial"/>
                <a:cs typeface="Arial"/>
              </a:rPr>
              <a:t>(GR,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CR/2, </a:t>
            </a:r>
            <a:r>
              <a:rPr sz="1800" spc="-60" dirty="0">
                <a:solidFill>
                  <a:srgbClr val="F6F6F6"/>
                </a:solidFill>
                <a:latin typeface="Arial"/>
                <a:cs typeface="Arial"/>
              </a:rPr>
              <a:t>SPiN-</a:t>
            </a:r>
            <a:r>
              <a:rPr sz="1800" spc="-145" dirty="0">
                <a:solidFill>
                  <a:srgbClr val="F6F6F6"/>
                </a:solidFill>
                <a:latin typeface="Arial"/>
                <a:cs typeface="Arial"/>
              </a:rPr>
              <a:t>W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6F6F6"/>
                </a:solidFill>
                <a:latin typeface="Arial"/>
                <a:cs typeface="Arial"/>
              </a:rPr>
              <a:t>Assessment,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75" dirty="0">
                <a:solidFill>
                  <a:srgbClr val="F6F6F6"/>
                </a:solidFill>
                <a:latin typeface="Arial"/>
                <a:cs typeface="Arial"/>
              </a:rPr>
              <a:t>GR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6F6F6"/>
                </a:solidFill>
                <a:latin typeface="Arial"/>
                <a:cs typeface="Arial"/>
              </a:rPr>
              <a:t>Web-</a:t>
            </a:r>
            <a:r>
              <a:rPr sz="1800" spc="-65" dirty="0">
                <a:solidFill>
                  <a:srgbClr val="F6F6F6"/>
                </a:solidFill>
                <a:latin typeface="Arial"/>
                <a:cs typeface="Arial"/>
              </a:rPr>
              <a:t>based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Case</a:t>
            </a:r>
            <a:r>
              <a:rPr sz="1800" spc="-9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6F6F6"/>
                </a:solidFill>
                <a:latin typeface="Arial"/>
                <a:cs typeface="Arial"/>
              </a:rPr>
              <a:t>Management </a:t>
            </a:r>
            <a:r>
              <a:rPr sz="1800" spc="-50" dirty="0">
                <a:solidFill>
                  <a:srgbClr val="F6F6F6"/>
                </a:solidFill>
                <a:latin typeface="Arial"/>
                <a:cs typeface="Arial"/>
              </a:rPr>
              <a:t>Tool</a:t>
            </a:r>
            <a:r>
              <a:rPr sz="1800" spc="-10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30" dirty="0">
                <a:solidFill>
                  <a:srgbClr val="F6F6F6"/>
                </a:solidFill>
                <a:latin typeface="Arial"/>
                <a:cs typeface="Arial"/>
              </a:rPr>
              <a:t>(CCW-</a:t>
            </a:r>
            <a:r>
              <a:rPr sz="1800" spc="-120" dirty="0">
                <a:solidFill>
                  <a:srgbClr val="F6F6F6"/>
                </a:solidFill>
                <a:latin typeface="Arial"/>
                <a:cs typeface="Arial"/>
              </a:rPr>
              <a:t>W),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6F6F6"/>
                </a:solidFill>
                <a:latin typeface="Arial"/>
                <a:cs typeface="Arial"/>
              </a:rPr>
              <a:t>Moving</a:t>
            </a:r>
            <a:r>
              <a:rPr sz="1800" spc="-9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6F6F6"/>
                </a:solidFill>
                <a:latin typeface="Arial"/>
                <a:cs typeface="Arial"/>
              </a:rPr>
              <a:t>On)</a:t>
            </a:r>
            <a:endParaRPr sz="1800">
              <a:latin typeface="Arial"/>
              <a:cs typeface="Arial"/>
            </a:endParaRPr>
          </a:p>
          <a:p>
            <a:pPr marL="12700" marR="415925">
              <a:lnSpc>
                <a:spcPts val="1800"/>
              </a:lnSpc>
              <a:spcBef>
                <a:spcPts val="1425"/>
              </a:spcBef>
            </a:pPr>
            <a:r>
              <a:rPr sz="1800" spc="-20" dirty="0">
                <a:solidFill>
                  <a:srgbClr val="F6F6F6"/>
                </a:solidFill>
                <a:latin typeface="Arial"/>
                <a:cs typeface="Arial"/>
              </a:rPr>
              <a:t>WJI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275" dirty="0">
                <a:solidFill>
                  <a:srgbClr val="F6F6F6"/>
                </a:solidFill>
                <a:latin typeface="Arial"/>
                <a:cs typeface="Arial"/>
              </a:rPr>
              <a:t>GR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6F6F6"/>
                </a:solidFill>
                <a:latin typeface="Arial"/>
                <a:cs typeface="Arial"/>
              </a:rPr>
              <a:t>Model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6F6F6"/>
                </a:solidFill>
                <a:latin typeface="Arial"/>
                <a:cs typeface="Arial"/>
              </a:rPr>
              <a:t>Design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6F6F6"/>
                </a:solidFill>
                <a:latin typeface="Arial"/>
                <a:cs typeface="Arial"/>
              </a:rPr>
              <a:t>&amp;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6F6F6"/>
                </a:solidFill>
                <a:latin typeface="Arial"/>
                <a:cs typeface="Arial"/>
              </a:rPr>
              <a:t>Peer-</a:t>
            </a:r>
            <a:r>
              <a:rPr sz="1800" spc="-35" dirty="0">
                <a:solidFill>
                  <a:srgbClr val="F6F6F6"/>
                </a:solidFill>
                <a:latin typeface="Arial"/>
                <a:cs typeface="Arial"/>
              </a:rPr>
              <a:t>Led</a:t>
            </a:r>
            <a:r>
              <a:rPr sz="1800" spc="-1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6F6F6"/>
                </a:solidFill>
                <a:latin typeface="Arial"/>
                <a:cs typeface="Arial"/>
              </a:rPr>
              <a:t>Care</a:t>
            </a:r>
            <a:r>
              <a:rPr sz="1800" spc="-114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Coordination </a:t>
            </a:r>
            <a:r>
              <a:rPr sz="1800" spc="-75" dirty="0">
                <a:solidFill>
                  <a:srgbClr val="F6F6F6"/>
                </a:solidFill>
                <a:latin typeface="Arial"/>
                <a:cs typeface="Arial"/>
              </a:rPr>
              <a:t>Model</a:t>
            </a:r>
            <a:r>
              <a:rPr sz="1800" spc="-12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6F6F6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3839" y="1747573"/>
            <a:ext cx="2924174" cy="42290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321" y="190401"/>
            <a:ext cx="8658224" cy="69341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609" y="512063"/>
            <a:ext cx="8991600" cy="6286500"/>
            <a:chOff x="381609" y="512063"/>
            <a:chExt cx="8991600" cy="6286500"/>
          </a:xfrm>
        </p:grpSpPr>
        <p:sp>
          <p:nvSpPr>
            <p:cNvPr id="3" name="object 3"/>
            <p:cNvSpPr/>
            <p:nvPr/>
          </p:nvSpPr>
          <p:spPr>
            <a:xfrm>
              <a:off x="381609" y="512063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5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814" y="686364"/>
              <a:ext cx="4591049" cy="5943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5614" y="1104016"/>
            <a:ext cx="3858895" cy="480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b="1" dirty="0">
                <a:solidFill>
                  <a:srgbClr val="365B6D"/>
                </a:solidFill>
                <a:latin typeface="Arial"/>
                <a:cs typeface="Arial"/>
              </a:rPr>
              <a:t>Health</a:t>
            </a:r>
            <a:r>
              <a:rPr sz="2950" b="1" spc="5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950" b="1" dirty="0">
                <a:solidFill>
                  <a:srgbClr val="365B6D"/>
                </a:solidFill>
                <a:latin typeface="Arial"/>
                <a:cs typeface="Arial"/>
              </a:rPr>
              <a:t>and</a:t>
            </a:r>
            <a:r>
              <a:rPr sz="2950" b="1" spc="6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950" b="1" spc="-10" dirty="0">
                <a:solidFill>
                  <a:srgbClr val="365B6D"/>
                </a:solidFill>
                <a:latin typeface="Arial"/>
                <a:cs typeface="Arial"/>
              </a:rPr>
              <a:t>Wellbeing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253365" algn="ctr">
              <a:lnSpc>
                <a:spcPct val="100000"/>
              </a:lnSpc>
              <a:spcBef>
                <a:spcPts val="400"/>
              </a:spcBef>
            </a:pPr>
            <a:r>
              <a:rPr dirty="0"/>
              <a:t>Public</a:t>
            </a:r>
            <a:r>
              <a:rPr spc="-60" dirty="0"/>
              <a:t> </a:t>
            </a:r>
            <a:r>
              <a:rPr dirty="0"/>
              <a:t>Health</a:t>
            </a:r>
            <a:r>
              <a:rPr spc="-5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10" dirty="0"/>
              <a:t>Restoration</a:t>
            </a:r>
            <a:r>
              <a:rPr spc="-55" dirty="0"/>
              <a:t> </a:t>
            </a:r>
            <a:r>
              <a:rPr spc="-25" dirty="0"/>
              <a:t>vs.</a:t>
            </a:r>
          </a:p>
          <a:p>
            <a:pPr marR="253365" algn="ctr">
              <a:lnSpc>
                <a:spcPct val="100000"/>
              </a:lnSpc>
              <a:spcBef>
                <a:spcPts val="300"/>
              </a:spcBef>
            </a:pPr>
            <a:r>
              <a:rPr spc="-10" dirty="0"/>
              <a:t>Incarceration</a:t>
            </a:r>
          </a:p>
          <a:p>
            <a:pPr marR="82550" algn="ctr">
              <a:lnSpc>
                <a:spcPct val="100000"/>
              </a:lnSpc>
              <a:spcBef>
                <a:spcPts val="1000"/>
              </a:spcBef>
            </a:pPr>
            <a:r>
              <a:rPr sz="1800" dirty="0"/>
              <a:t>Presented </a:t>
            </a:r>
            <a:r>
              <a:rPr sz="1800" spc="-25" dirty="0"/>
              <a:t>by</a:t>
            </a:r>
            <a:endParaRPr sz="1800"/>
          </a:p>
          <a:p>
            <a:pPr marL="338455" marR="357505" algn="ctr">
              <a:lnSpc>
                <a:spcPct val="118100"/>
              </a:lnSpc>
            </a:pPr>
            <a:r>
              <a:rPr sz="1800" dirty="0"/>
              <a:t>The Women’s Justice </a:t>
            </a:r>
            <a:r>
              <a:rPr sz="1800" spc="-10" dirty="0"/>
              <a:t>Institute (WJI)</a:t>
            </a:r>
            <a:endParaRPr sz="1800"/>
          </a:p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1400" spc="-10" dirty="0"/>
              <a:t>Elizabeth</a:t>
            </a:r>
            <a:r>
              <a:rPr sz="1400" spc="-40" dirty="0"/>
              <a:t> </a:t>
            </a:r>
            <a:r>
              <a:rPr sz="1400" dirty="0"/>
              <a:t>“Liz”</a:t>
            </a:r>
            <a:r>
              <a:rPr sz="1400" spc="-35" dirty="0"/>
              <a:t> </a:t>
            </a:r>
            <a:r>
              <a:rPr sz="1400" dirty="0"/>
              <a:t>Cruz</a:t>
            </a:r>
            <a:r>
              <a:rPr sz="1400" spc="-40" dirty="0"/>
              <a:t> </a:t>
            </a:r>
            <a:r>
              <a:rPr sz="1400" dirty="0"/>
              <a:t>MA,</a:t>
            </a:r>
            <a:r>
              <a:rPr sz="1400" spc="-35" dirty="0"/>
              <a:t> </a:t>
            </a:r>
            <a:r>
              <a:rPr sz="1400" dirty="0"/>
              <a:t>CADC,</a:t>
            </a:r>
            <a:r>
              <a:rPr sz="1400" spc="-40" dirty="0"/>
              <a:t> </a:t>
            </a:r>
            <a:r>
              <a:rPr sz="1400" spc="-20" dirty="0"/>
              <a:t>CODP-</a:t>
            </a:r>
            <a:r>
              <a:rPr sz="1400" dirty="0"/>
              <a:t>I,</a:t>
            </a:r>
            <a:r>
              <a:rPr sz="1400" spc="-35" dirty="0"/>
              <a:t> </a:t>
            </a:r>
            <a:r>
              <a:rPr sz="1400" spc="-20" dirty="0"/>
              <a:t>QMHP</a:t>
            </a:r>
            <a:endParaRPr sz="14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4529" y="3942675"/>
            <a:ext cx="4010025" cy="28003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386" y="1123281"/>
            <a:ext cx="8915399" cy="50672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63" y="1172283"/>
            <a:ext cx="8953499" cy="52673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075" y="2010938"/>
            <a:ext cx="8220074" cy="38195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753600" cy="6638925"/>
            <a:chOff x="0" y="0"/>
            <a:chExt cx="9753600" cy="6638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753599" cy="6638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140" y="379810"/>
              <a:ext cx="9324974" cy="5019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896" y="1624450"/>
            <a:ext cx="4791074" cy="2276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9174" y="4286150"/>
            <a:ext cx="4705349" cy="26765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1651" rIns="0" bIns="0" rtlCol="0">
            <a:spAutoFit/>
          </a:bodyPr>
          <a:lstStyle/>
          <a:p>
            <a:pPr marL="1492885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Gender</a:t>
            </a:r>
            <a:r>
              <a:rPr spc="-245" dirty="0"/>
              <a:t> </a:t>
            </a:r>
            <a:r>
              <a:rPr spc="-110" dirty="0"/>
              <a:t>Responsive</a:t>
            </a:r>
            <a:r>
              <a:rPr spc="-240" dirty="0"/>
              <a:t> </a:t>
            </a:r>
            <a:r>
              <a:rPr spc="-65" dirty="0"/>
              <a:t>Parole</a:t>
            </a:r>
            <a:r>
              <a:rPr spc="-245" dirty="0"/>
              <a:t> </a:t>
            </a:r>
            <a:r>
              <a:rPr spc="-20" dirty="0"/>
              <a:t>Unit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397" y="375965"/>
            <a:ext cx="5648324" cy="66579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8992" y="388899"/>
            <a:ext cx="7294880" cy="6633845"/>
            <a:chOff x="2458992" y="388899"/>
            <a:chExt cx="7294880" cy="6633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8992" y="388899"/>
              <a:ext cx="4791075" cy="66289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784" y="5269977"/>
              <a:ext cx="2829814" cy="1752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6509" y="5381459"/>
            <a:ext cx="4865370" cy="9525"/>
          </a:xfrm>
          <a:custGeom>
            <a:avLst/>
            <a:gdLst/>
            <a:ahLst/>
            <a:cxnLst/>
            <a:rect l="l" t="t" r="r" b="b"/>
            <a:pathLst>
              <a:path w="4865370" h="9525">
                <a:moveTo>
                  <a:pt x="4864747" y="0"/>
                </a:moveTo>
                <a:lnTo>
                  <a:pt x="4864747" y="0"/>
                </a:lnTo>
                <a:lnTo>
                  <a:pt x="0" y="0"/>
                </a:lnTo>
                <a:lnTo>
                  <a:pt x="0" y="9525"/>
                </a:lnTo>
                <a:lnTo>
                  <a:pt x="4864747" y="9525"/>
                </a:lnTo>
                <a:lnTo>
                  <a:pt x="4864747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26508" y="5762451"/>
            <a:ext cx="389890" cy="19050"/>
          </a:xfrm>
          <a:custGeom>
            <a:avLst/>
            <a:gdLst/>
            <a:ahLst/>
            <a:cxnLst/>
            <a:rect l="l" t="t" r="r" b="b"/>
            <a:pathLst>
              <a:path w="389889" h="19050">
                <a:moveTo>
                  <a:pt x="389471" y="19049"/>
                </a:moveTo>
                <a:lnTo>
                  <a:pt x="0" y="19049"/>
                </a:lnTo>
                <a:lnTo>
                  <a:pt x="0" y="0"/>
                </a:lnTo>
                <a:lnTo>
                  <a:pt x="389471" y="0"/>
                </a:lnTo>
                <a:lnTo>
                  <a:pt x="389471" y="1904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1565" y="6152984"/>
            <a:ext cx="3627754" cy="19050"/>
          </a:xfrm>
          <a:custGeom>
            <a:avLst/>
            <a:gdLst/>
            <a:ahLst/>
            <a:cxnLst/>
            <a:rect l="l" t="t" r="r" b="b"/>
            <a:pathLst>
              <a:path w="3627754" h="19050">
                <a:moveTo>
                  <a:pt x="3627412" y="0"/>
                </a:moveTo>
                <a:lnTo>
                  <a:pt x="3549573" y="0"/>
                </a:lnTo>
                <a:lnTo>
                  <a:pt x="1938832" y="0"/>
                </a:lnTo>
                <a:lnTo>
                  <a:pt x="0" y="0"/>
                </a:lnTo>
                <a:lnTo>
                  <a:pt x="0" y="19050"/>
                </a:lnTo>
                <a:lnTo>
                  <a:pt x="1938832" y="19050"/>
                </a:lnTo>
                <a:lnTo>
                  <a:pt x="3549573" y="19050"/>
                </a:lnTo>
                <a:lnTo>
                  <a:pt x="3627412" y="19050"/>
                </a:lnTo>
                <a:lnTo>
                  <a:pt x="3627412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8448" y="6924509"/>
            <a:ext cx="2606675" cy="19050"/>
          </a:xfrm>
          <a:custGeom>
            <a:avLst/>
            <a:gdLst/>
            <a:ahLst/>
            <a:cxnLst/>
            <a:rect l="l" t="t" r="r" b="b"/>
            <a:pathLst>
              <a:path w="2606675" h="19050">
                <a:moveTo>
                  <a:pt x="2606256" y="0"/>
                </a:moveTo>
                <a:lnTo>
                  <a:pt x="2605430" y="0"/>
                </a:lnTo>
                <a:lnTo>
                  <a:pt x="895273" y="0"/>
                </a:lnTo>
                <a:lnTo>
                  <a:pt x="0" y="0"/>
                </a:lnTo>
                <a:lnTo>
                  <a:pt x="0" y="19050"/>
                </a:lnTo>
                <a:lnTo>
                  <a:pt x="895273" y="19050"/>
                </a:lnTo>
                <a:lnTo>
                  <a:pt x="2605430" y="19050"/>
                </a:lnTo>
                <a:lnTo>
                  <a:pt x="2606256" y="19050"/>
                </a:lnTo>
                <a:lnTo>
                  <a:pt x="2606256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99729" y="4779154"/>
            <a:ext cx="5184775" cy="2178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Partner</a:t>
            </a:r>
            <a:r>
              <a:rPr sz="1500" b="1" u="sng" spc="-7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</a:t>
            </a:r>
            <a:r>
              <a:rPr sz="1500" b="1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with</a:t>
            </a:r>
            <a:r>
              <a:rPr sz="1500" b="1" u="sng" spc="-7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</a:t>
            </a:r>
            <a:r>
              <a:rPr sz="1500" b="1" u="sng" spc="-25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Us:</a:t>
            </a:r>
            <a:r>
              <a:rPr sz="1500" b="1" u="sng" spc="50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  <a:p>
            <a:pPr marL="12065" marR="5080" algn="ctr">
              <a:lnSpc>
                <a:spcPct val="162500"/>
              </a:lnSpc>
              <a:spcBef>
                <a:spcPts val="150"/>
              </a:spcBef>
            </a:pPr>
            <a:r>
              <a:rPr sz="1500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  <a:hlinkClick r:id="rId2"/>
              </a:rPr>
              <a:t>htt</a:t>
            </a:r>
            <a:r>
              <a:rPr sz="1500" dirty="0">
                <a:solidFill>
                  <a:srgbClr val="F6F6F6"/>
                </a:solidFill>
                <a:latin typeface="Arial"/>
                <a:cs typeface="Arial"/>
                <a:hlinkClick r:id="rId2"/>
              </a:rPr>
              <a:t>ps://www.womensjusticeinstitute.org/reclamation-</a:t>
            </a:r>
            <a:r>
              <a:rPr sz="1500" spc="-10" dirty="0">
                <a:solidFill>
                  <a:srgbClr val="F6F6F6"/>
                </a:solidFill>
                <a:latin typeface="Arial"/>
                <a:cs typeface="Arial"/>
                <a:hlinkClick r:id="rId2"/>
              </a:rPr>
              <a:t>project</a:t>
            </a:r>
            <a:r>
              <a:rPr sz="1500" spc="-1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550" b="1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Read</a:t>
            </a:r>
            <a:r>
              <a:rPr sz="1550" b="1" u="sng" spc="-15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</a:t>
            </a:r>
            <a:r>
              <a:rPr sz="1550" b="1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Our</a:t>
            </a:r>
            <a:r>
              <a:rPr sz="1550" b="1" u="sng" spc="-1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Re</a:t>
            </a:r>
            <a:r>
              <a:rPr sz="1550" b="1" spc="-10" dirty="0">
                <a:solidFill>
                  <a:srgbClr val="F6F6F6"/>
                </a:solidFill>
                <a:latin typeface="Arial"/>
                <a:cs typeface="Arial"/>
              </a:rPr>
              <a:t>port: </a:t>
            </a:r>
            <a:r>
              <a:rPr sz="1550" u="heavy" spc="-1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  <a:hlinkClick r:id="rId3"/>
              </a:rPr>
              <a:t>htt</a:t>
            </a:r>
            <a:r>
              <a:rPr sz="1550" spc="-10" dirty="0">
                <a:solidFill>
                  <a:srgbClr val="F6F6F6"/>
                </a:solidFill>
                <a:latin typeface="Arial"/>
                <a:cs typeface="Arial"/>
                <a:hlinkClick r:id="rId3"/>
              </a:rPr>
              <a:t>ps://redefine.womensjusticeinstitute.org/</a:t>
            </a:r>
            <a:endParaRPr sz="1550">
              <a:latin typeface="Arial"/>
              <a:cs typeface="Arial"/>
            </a:endParaRPr>
          </a:p>
          <a:p>
            <a:pPr marL="131445" algn="ctr">
              <a:lnSpc>
                <a:spcPct val="100000"/>
              </a:lnSpc>
              <a:spcBef>
                <a:spcPts val="1215"/>
              </a:spcBef>
            </a:pPr>
            <a:r>
              <a:rPr sz="1550" b="1" u="sng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Contact</a:t>
            </a:r>
            <a:r>
              <a:rPr sz="1550" b="1" u="sng" spc="-3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 </a:t>
            </a:r>
            <a:r>
              <a:rPr sz="1550" b="1" u="sng" spc="-25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</a:rPr>
              <a:t>Us:</a:t>
            </a:r>
            <a:endParaRPr sz="1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40"/>
              </a:spcBef>
            </a:pPr>
            <a:r>
              <a:rPr sz="1550" b="1" dirty="0">
                <a:solidFill>
                  <a:srgbClr val="F6F6F6"/>
                </a:solidFill>
                <a:latin typeface="Arial"/>
                <a:cs typeface="Arial"/>
              </a:rPr>
              <a:t>Elizabeth</a:t>
            </a:r>
            <a:r>
              <a:rPr sz="1550" b="1" spc="-3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F6F6F6"/>
                </a:solidFill>
                <a:latin typeface="Arial"/>
                <a:cs typeface="Arial"/>
              </a:rPr>
              <a:t>Cruz</a:t>
            </a:r>
            <a:r>
              <a:rPr sz="1550" b="1" spc="-20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F6F6F6"/>
                </a:solidFill>
                <a:latin typeface="Arial"/>
                <a:cs typeface="Arial"/>
              </a:rPr>
              <a:t>:</a:t>
            </a:r>
            <a:r>
              <a:rPr sz="1550" b="1" spc="-15" dirty="0">
                <a:solidFill>
                  <a:srgbClr val="F6F6F6"/>
                </a:solidFill>
                <a:latin typeface="Arial"/>
                <a:cs typeface="Arial"/>
              </a:rPr>
              <a:t> </a:t>
            </a:r>
            <a:r>
              <a:rPr sz="1550" b="1" u="sng" spc="-10" dirty="0">
                <a:solidFill>
                  <a:srgbClr val="F6F6F6"/>
                </a:solidFill>
                <a:uFill>
                  <a:solidFill>
                    <a:srgbClr val="F6F6F6"/>
                  </a:solidFill>
                </a:uFill>
                <a:latin typeface="Arial"/>
                <a:cs typeface="Arial"/>
                <a:hlinkClick r:id="rId4"/>
              </a:rPr>
              <a:t>elizabeth@</a:t>
            </a:r>
            <a:r>
              <a:rPr sz="1550" b="1" spc="-10" dirty="0">
                <a:solidFill>
                  <a:srgbClr val="F6F6F6"/>
                </a:solidFill>
                <a:latin typeface="Arial"/>
                <a:cs typeface="Arial"/>
                <a:hlinkClick r:id="rId4"/>
              </a:rPr>
              <a:t>womensjusticeinstitute.org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591" y="355954"/>
            <a:ext cx="9039224" cy="43624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609" y="512063"/>
            <a:ext cx="8991600" cy="6286500"/>
            <a:chOff x="381609" y="512063"/>
            <a:chExt cx="8991600" cy="6286500"/>
          </a:xfrm>
        </p:grpSpPr>
        <p:sp>
          <p:nvSpPr>
            <p:cNvPr id="3" name="object 3"/>
            <p:cNvSpPr/>
            <p:nvPr/>
          </p:nvSpPr>
          <p:spPr>
            <a:xfrm>
              <a:off x="381609" y="512063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499"/>
                  </a:moveTo>
                  <a:lnTo>
                    <a:pt x="0" y="6286499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4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1519" y="686364"/>
              <a:ext cx="4591049" cy="5943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dots&#10;&#10;Description automatically generated with low confidence">
            <a:extLst>
              <a:ext uri="{FF2B5EF4-FFF2-40B4-BE49-F238E27FC236}">
                <a16:creationId xmlns:a16="http://schemas.microsoft.com/office/drawing/2014/main" id="{74F1E802-3ABE-7B17-81E5-7AF40B070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8" y="0"/>
            <a:ext cx="9789724" cy="739648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18BD11-68B6-2266-AFDA-5CC9165E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4517" y="5383252"/>
            <a:ext cx="2667897" cy="886397"/>
          </a:xfrm>
        </p:spPr>
        <p:txBody>
          <a:bodyPr/>
          <a:lstStyle/>
          <a:p>
            <a:pPr defTabSz="731543"/>
            <a:r>
              <a:rPr lang="en-US" sz="1440" dirty="0">
                <a:solidFill>
                  <a:srgbClr val="FFFFFF"/>
                </a:solidFill>
              </a:rPr>
              <a:t>Please complete our feedback survey</a:t>
            </a:r>
          </a:p>
          <a:p>
            <a:pPr defTabSz="731543"/>
            <a:r>
              <a:rPr lang="en-US" sz="1440" dirty="0">
                <a:solidFill>
                  <a:srgbClr val="FFFFFF"/>
                </a:solidFill>
              </a:rPr>
              <a:t>by scanning this QR Code</a:t>
            </a:r>
          </a:p>
          <a:p>
            <a:pPr defTabSz="731543"/>
            <a:r>
              <a:rPr lang="en-US" sz="1440" dirty="0">
                <a:solidFill>
                  <a:srgbClr val="FFFFFF"/>
                </a:solidFill>
              </a:rPr>
              <a:t>or go to </a:t>
            </a:r>
            <a:r>
              <a:rPr lang="en-US" sz="1440" u="sng" dirty="0" err="1">
                <a:solidFill>
                  <a:srgbClr val="FFFFFF"/>
                </a:solidFill>
              </a:rPr>
              <a:t>faces.ly</a:t>
            </a:r>
            <a:r>
              <a:rPr lang="en-US" sz="1440" u="sng" dirty="0">
                <a:solidFill>
                  <a:srgbClr val="FFFFFF"/>
                </a:solidFill>
              </a:rPr>
              <a:t>/eval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7C104-4F9A-CB06-7E5C-5DA4F2C5C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75"/>
          <a:stretch/>
        </p:blipFill>
        <p:spPr>
          <a:xfrm>
            <a:off x="3283556" y="4971136"/>
            <a:ext cx="1303506" cy="1315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BC166-3F78-8709-4DB3-20D3171C6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68" y="904240"/>
            <a:ext cx="9789724" cy="5506720"/>
          </a:xfrm>
          <a:prstGeom prst="rect">
            <a:avLst/>
          </a:prstGeom>
        </p:spPr>
      </p:pic>
      <p:sp>
        <p:nvSpPr>
          <p:cNvPr id="3" name="Chevron 2">
            <a:hlinkClick r:id="rId5"/>
            <a:extLst>
              <a:ext uri="{FF2B5EF4-FFF2-40B4-BE49-F238E27FC236}">
                <a16:creationId xmlns:a16="http://schemas.microsoft.com/office/drawing/2014/main" id="{4DD9E8D4-9B3B-A9D2-8893-15A0F9297A93}"/>
              </a:ext>
            </a:extLst>
          </p:cNvPr>
          <p:cNvSpPr/>
          <p:nvPr/>
        </p:nvSpPr>
        <p:spPr>
          <a:xfrm>
            <a:off x="9291256" y="3260965"/>
            <a:ext cx="310341" cy="1030779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43"/>
            <a:endParaRPr lang="en-US" sz="1440">
              <a:solidFill>
                <a:srgbClr val="00416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187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1609" y="512063"/>
            <a:ext cx="8991600" cy="6286500"/>
            <a:chOff x="381609" y="512063"/>
            <a:chExt cx="8991600" cy="6286500"/>
          </a:xfrm>
        </p:grpSpPr>
        <p:sp>
          <p:nvSpPr>
            <p:cNvPr id="4" name="object 4"/>
            <p:cNvSpPr/>
            <p:nvPr/>
          </p:nvSpPr>
          <p:spPr>
            <a:xfrm>
              <a:off x="381609" y="512063"/>
              <a:ext cx="8991600" cy="6286500"/>
            </a:xfrm>
            <a:custGeom>
              <a:avLst/>
              <a:gdLst/>
              <a:ahLst/>
              <a:cxnLst/>
              <a:rect l="l" t="t" r="r" b="b"/>
              <a:pathLst>
                <a:path w="8991600" h="6286500">
                  <a:moveTo>
                    <a:pt x="8991599" y="6286500"/>
                  </a:moveTo>
                  <a:lnTo>
                    <a:pt x="0" y="6286500"/>
                  </a:lnTo>
                  <a:lnTo>
                    <a:pt x="0" y="0"/>
                  </a:lnTo>
                  <a:lnTo>
                    <a:pt x="8991599" y="0"/>
                  </a:lnTo>
                  <a:lnTo>
                    <a:pt x="8991599" y="6286500"/>
                  </a:lnTo>
                  <a:close/>
                </a:path>
              </a:pathLst>
            </a:custGeom>
            <a:solidFill>
              <a:srgbClr val="365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772" y="1323915"/>
              <a:ext cx="8724899" cy="4667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8062" y="498517"/>
            <a:ext cx="9020175" cy="6315075"/>
            <a:chOff x="368062" y="498517"/>
            <a:chExt cx="9020175" cy="6315075"/>
          </a:xfrm>
        </p:grpSpPr>
        <p:sp>
          <p:nvSpPr>
            <p:cNvPr id="4" name="object 4"/>
            <p:cNvSpPr/>
            <p:nvPr/>
          </p:nvSpPr>
          <p:spPr>
            <a:xfrm>
              <a:off x="368058" y="498525"/>
              <a:ext cx="9020175" cy="6315075"/>
            </a:xfrm>
            <a:custGeom>
              <a:avLst/>
              <a:gdLst/>
              <a:ahLst/>
              <a:cxnLst/>
              <a:rect l="l" t="t" r="r" b="b"/>
              <a:pathLst>
                <a:path w="9020175" h="6315075">
                  <a:moveTo>
                    <a:pt x="8871610" y="187845"/>
                  </a:moveTo>
                  <a:lnTo>
                    <a:pt x="146710" y="187845"/>
                  </a:lnTo>
                  <a:lnTo>
                    <a:pt x="146710" y="6131445"/>
                  </a:lnTo>
                  <a:lnTo>
                    <a:pt x="8871610" y="6131445"/>
                  </a:lnTo>
                  <a:lnTo>
                    <a:pt x="8871610" y="187845"/>
                  </a:lnTo>
                  <a:close/>
                </a:path>
                <a:path w="9020175" h="6315075">
                  <a:moveTo>
                    <a:pt x="9020175" y="6096"/>
                  </a:moveTo>
                  <a:lnTo>
                    <a:pt x="9014168" y="0"/>
                  </a:lnTo>
                  <a:lnTo>
                    <a:pt x="8993111" y="0"/>
                  </a:lnTo>
                  <a:lnTo>
                    <a:pt x="8993111" y="27038"/>
                  </a:lnTo>
                  <a:lnTo>
                    <a:pt x="8993111" y="6288036"/>
                  </a:lnTo>
                  <a:lnTo>
                    <a:pt x="27051" y="6288036"/>
                  </a:lnTo>
                  <a:lnTo>
                    <a:pt x="27051" y="27038"/>
                  </a:lnTo>
                  <a:lnTo>
                    <a:pt x="8993111" y="27038"/>
                  </a:lnTo>
                  <a:lnTo>
                    <a:pt x="8993111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88" y="6309080"/>
                  </a:lnTo>
                  <a:lnTo>
                    <a:pt x="5994" y="6315075"/>
                  </a:lnTo>
                  <a:lnTo>
                    <a:pt x="9014079" y="6315075"/>
                  </a:lnTo>
                  <a:lnTo>
                    <a:pt x="9020175" y="6309080"/>
                  </a:lnTo>
                  <a:lnTo>
                    <a:pt x="9020175" y="6301549"/>
                  </a:lnTo>
                  <a:lnTo>
                    <a:pt x="9020175" y="6288036"/>
                  </a:lnTo>
                  <a:lnTo>
                    <a:pt x="9020175" y="27038"/>
                  </a:lnTo>
                  <a:lnTo>
                    <a:pt x="9020175" y="13512"/>
                  </a:lnTo>
                  <a:lnTo>
                    <a:pt x="9020175" y="6096"/>
                  </a:lnTo>
                  <a:close/>
                </a:path>
              </a:pathLst>
            </a:custGeom>
            <a:solidFill>
              <a:srgbClr val="365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380" y="2032303"/>
              <a:ext cx="7962899" cy="32480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9717405" cy="7315200"/>
            <a:chOff x="0" y="1"/>
            <a:chExt cx="9717405" cy="73152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9717405" cy="7315200"/>
            </a:xfrm>
            <a:custGeom>
              <a:avLst/>
              <a:gdLst/>
              <a:ahLst/>
              <a:cxnLst/>
              <a:rect l="l" t="t" r="r" b="b"/>
              <a:pathLst>
                <a:path w="9717405" h="7315200">
                  <a:moveTo>
                    <a:pt x="0" y="7315197"/>
                  </a:moveTo>
                  <a:lnTo>
                    <a:pt x="0" y="0"/>
                  </a:lnTo>
                  <a:lnTo>
                    <a:pt x="9717049" y="0"/>
                  </a:lnTo>
                  <a:lnTo>
                    <a:pt x="9717049" y="7315197"/>
                  </a:lnTo>
                  <a:lnTo>
                    <a:pt x="0" y="7315197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8062" y="498517"/>
              <a:ext cx="9020175" cy="6315075"/>
            </a:xfrm>
            <a:custGeom>
              <a:avLst/>
              <a:gdLst/>
              <a:ahLst/>
              <a:cxnLst/>
              <a:rect l="l" t="t" r="r" b="b"/>
              <a:pathLst>
                <a:path w="9020175" h="6315075">
                  <a:moveTo>
                    <a:pt x="9014076" y="6315074"/>
                  </a:moveTo>
                  <a:lnTo>
                    <a:pt x="6002" y="6315074"/>
                  </a:lnTo>
                  <a:lnTo>
                    <a:pt x="93" y="6309076"/>
                  </a:lnTo>
                  <a:lnTo>
                    <a:pt x="0" y="6093"/>
                  </a:lnTo>
                  <a:lnTo>
                    <a:pt x="6097" y="0"/>
                  </a:lnTo>
                  <a:lnTo>
                    <a:pt x="9014171" y="0"/>
                  </a:lnTo>
                  <a:lnTo>
                    <a:pt x="9020174" y="6093"/>
                  </a:lnTo>
                  <a:lnTo>
                    <a:pt x="9020174" y="13518"/>
                  </a:lnTo>
                  <a:lnTo>
                    <a:pt x="13529" y="13518"/>
                  </a:lnTo>
                  <a:lnTo>
                    <a:pt x="13529" y="27037"/>
                  </a:lnTo>
                  <a:lnTo>
                    <a:pt x="27059" y="27037"/>
                  </a:lnTo>
                  <a:lnTo>
                    <a:pt x="27059" y="6288037"/>
                  </a:lnTo>
                  <a:lnTo>
                    <a:pt x="13529" y="6288037"/>
                  </a:lnTo>
                  <a:lnTo>
                    <a:pt x="13529" y="6301556"/>
                  </a:lnTo>
                  <a:lnTo>
                    <a:pt x="9020174" y="6301556"/>
                  </a:lnTo>
                  <a:lnTo>
                    <a:pt x="9020174" y="6309076"/>
                  </a:lnTo>
                  <a:lnTo>
                    <a:pt x="9014076" y="6315074"/>
                  </a:lnTo>
                  <a:close/>
                </a:path>
                <a:path w="9020175" h="6315075">
                  <a:moveTo>
                    <a:pt x="27059" y="27037"/>
                  </a:moveTo>
                  <a:lnTo>
                    <a:pt x="13529" y="27037"/>
                  </a:lnTo>
                  <a:lnTo>
                    <a:pt x="13529" y="13518"/>
                  </a:lnTo>
                  <a:lnTo>
                    <a:pt x="27059" y="13518"/>
                  </a:lnTo>
                  <a:lnTo>
                    <a:pt x="27059" y="27037"/>
                  </a:lnTo>
                  <a:close/>
                </a:path>
                <a:path w="9020175" h="6315075">
                  <a:moveTo>
                    <a:pt x="8993115" y="27037"/>
                  </a:moveTo>
                  <a:lnTo>
                    <a:pt x="27059" y="27037"/>
                  </a:lnTo>
                  <a:lnTo>
                    <a:pt x="27059" y="13518"/>
                  </a:lnTo>
                  <a:lnTo>
                    <a:pt x="8993115" y="13518"/>
                  </a:lnTo>
                  <a:lnTo>
                    <a:pt x="8993115" y="27037"/>
                  </a:lnTo>
                  <a:close/>
                </a:path>
                <a:path w="9020175" h="6315075">
                  <a:moveTo>
                    <a:pt x="9006644" y="6301556"/>
                  </a:moveTo>
                  <a:lnTo>
                    <a:pt x="8993115" y="6301556"/>
                  </a:lnTo>
                  <a:lnTo>
                    <a:pt x="8993115" y="13518"/>
                  </a:lnTo>
                  <a:lnTo>
                    <a:pt x="9006644" y="13518"/>
                  </a:lnTo>
                  <a:lnTo>
                    <a:pt x="9006644" y="27037"/>
                  </a:lnTo>
                  <a:lnTo>
                    <a:pt x="9020174" y="27037"/>
                  </a:lnTo>
                  <a:lnTo>
                    <a:pt x="9020174" y="6288037"/>
                  </a:lnTo>
                  <a:lnTo>
                    <a:pt x="9006644" y="6288037"/>
                  </a:lnTo>
                  <a:lnTo>
                    <a:pt x="9006644" y="6301556"/>
                  </a:lnTo>
                  <a:close/>
                </a:path>
                <a:path w="9020175" h="6315075">
                  <a:moveTo>
                    <a:pt x="9020174" y="27037"/>
                  </a:moveTo>
                  <a:lnTo>
                    <a:pt x="9006644" y="27037"/>
                  </a:lnTo>
                  <a:lnTo>
                    <a:pt x="9006644" y="13518"/>
                  </a:lnTo>
                  <a:lnTo>
                    <a:pt x="9020174" y="13518"/>
                  </a:lnTo>
                  <a:lnTo>
                    <a:pt x="9020174" y="27037"/>
                  </a:lnTo>
                  <a:close/>
                </a:path>
                <a:path w="9020175" h="6315075">
                  <a:moveTo>
                    <a:pt x="27059" y="6301556"/>
                  </a:moveTo>
                  <a:lnTo>
                    <a:pt x="13529" y="6301556"/>
                  </a:lnTo>
                  <a:lnTo>
                    <a:pt x="13529" y="6288037"/>
                  </a:lnTo>
                  <a:lnTo>
                    <a:pt x="27059" y="6288037"/>
                  </a:lnTo>
                  <a:lnTo>
                    <a:pt x="27059" y="6301556"/>
                  </a:lnTo>
                  <a:close/>
                </a:path>
                <a:path w="9020175" h="6315075">
                  <a:moveTo>
                    <a:pt x="8993115" y="6301556"/>
                  </a:moveTo>
                  <a:lnTo>
                    <a:pt x="27059" y="6301556"/>
                  </a:lnTo>
                  <a:lnTo>
                    <a:pt x="27059" y="6288037"/>
                  </a:lnTo>
                  <a:lnTo>
                    <a:pt x="8993115" y="6288037"/>
                  </a:lnTo>
                  <a:lnTo>
                    <a:pt x="8993115" y="6301556"/>
                  </a:lnTo>
                  <a:close/>
                </a:path>
                <a:path w="9020175" h="6315075">
                  <a:moveTo>
                    <a:pt x="9020174" y="6301556"/>
                  </a:moveTo>
                  <a:lnTo>
                    <a:pt x="9006644" y="6301556"/>
                  </a:lnTo>
                  <a:lnTo>
                    <a:pt x="9006644" y="6288037"/>
                  </a:lnTo>
                  <a:lnTo>
                    <a:pt x="9020174" y="6288037"/>
                  </a:lnTo>
                  <a:lnTo>
                    <a:pt x="9020174" y="6301556"/>
                  </a:lnTo>
                  <a:close/>
                </a:path>
              </a:pathLst>
            </a:custGeom>
            <a:solidFill>
              <a:srgbClr val="365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299" y="1285476"/>
              <a:ext cx="8067674" cy="3743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8062" y="498514"/>
            <a:ext cx="9020175" cy="6315075"/>
            <a:chOff x="368062" y="498514"/>
            <a:chExt cx="9020175" cy="6315075"/>
          </a:xfrm>
        </p:grpSpPr>
        <p:sp>
          <p:nvSpPr>
            <p:cNvPr id="4" name="object 4"/>
            <p:cNvSpPr/>
            <p:nvPr/>
          </p:nvSpPr>
          <p:spPr>
            <a:xfrm>
              <a:off x="368058" y="498525"/>
              <a:ext cx="9020175" cy="6315075"/>
            </a:xfrm>
            <a:custGeom>
              <a:avLst/>
              <a:gdLst/>
              <a:ahLst/>
              <a:cxnLst/>
              <a:rect l="l" t="t" r="r" b="b"/>
              <a:pathLst>
                <a:path w="9020175" h="6315075">
                  <a:moveTo>
                    <a:pt x="8871610" y="187845"/>
                  </a:moveTo>
                  <a:lnTo>
                    <a:pt x="146710" y="187845"/>
                  </a:lnTo>
                  <a:lnTo>
                    <a:pt x="146710" y="6131445"/>
                  </a:lnTo>
                  <a:lnTo>
                    <a:pt x="8871610" y="6131445"/>
                  </a:lnTo>
                  <a:lnTo>
                    <a:pt x="8871610" y="187845"/>
                  </a:lnTo>
                  <a:close/>
                </a:path>
                <a:path w="9020175" h="6315075">
                  <a:moveTo>
                    <a:pt x="9020175" y="6083"/>
                  </a:moveTo>
                  <a:lnTo>
                    <a:pt x="9014168" y="0"/>
                  </a:lnTo>
                  <a:lnTo>
                    <a:pt x="8993111" y="0"/>
                  </a:lnTo>
                  <a:lnTo>
                    <a:pt x="8993111" y="27038"/>
                  </a:lnTo>
                  <a:lnTo>
                    <a:pt x="8993111" y="6288036"/>
                  </a:lnTo>
                  <a:lnTo>
                    <a:pt x="27051" y="6288036"/>
                  </a:lnTo>
                  <a:lnTo>
                    <a:pt x="27051" y="27038"/>
                  </a:lnTo>
                  <a:lnTo>
                    <a:pt x="8993111" y="27038"/>
                  </a:lnTo>
                  <a:lnTo>
                    <a:pt x="8993111" y="0"/>
                  </a:lnTo>
                  <a:lnTo>
                    <a:pt x="6096" y="0"/>
                  </a:lnTo>
                  <a:lnTo>
                    <a:pt x="0" y="6083"/>
                  </a:lnTo>
                  <a:lnTo>
                    <a:pt x="88" y="6309068"/>
                  </a:lnTo>
                  <a:lnTo>
                    <a:pt x="5994" y="6315075"/>
                  </a:lnTo>
                  <a:lnTo>
                    <a:pt x="9014079" y="6315075"/>
                  </a:lnTo>
                  <a:lnTo>
                    <a:pt x="9020175" y="6309068"/>
                  </a:lnTo>
                  <a:lnTo>
                    <a:pt x="9020175" y="6301549"/>
                  </a:lnTo>
                  <a:lnTo>
                    <a:pt x="9020175" y="6288036"/>
                  </a:lnTo>
                  <a:lnTo>
                    <a:pt x="9020175" y="27038"/>
                  </a:lnTo>
                  <a:lnTo>
                    <a:pt x="9020175" y="13512"/>
                  </a:lnTo>
                  <a:lnTo>
                    <a:pt x="9020175" y="60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8194" y="1198429"/>
              <a:ext cx="7200899" cy="4914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1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599" cy="30670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6474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130"/>
              </a:spcBef>
            </a:pPr>
            <a:r>
              <a:rPr sz="6050" b="1" dirty="0">
                <a:latin typeface="Arial"/>
                <a:cs typeface="Arial"/>
              </a:rPr>
              <a:t>What</a:t>
            </a:r>
            <a:r>
              <a:rPr sz="6050" b="1" spc="-5" dirty="0">
                <a:latin typeface="Arial"/>
                <a:cs typeface="Arial"/>
              </a:rPr>
              <a:t> </a:t>
            </a:r>
            <a:r>
              <a:rPr sz="6050" b="1" dirty="0">
                <a:latin typeface="Arial"/>
                <a:cs typeface="Arial"/>
              </a:rPr>
              <a:t>Do</a:t>
            </a:r>
            <a:r>
              <a:rPr sz="6050" b="1" spc="-5" dirty="0">
                <a:latin typeface="Arial"/>
                <a:cs typeface="Arial"/>
              </a:rPr>
              <a:t> </a:t>
            </a:r>
            <a:r>
              <a:rPr sz="6050" b="1" dirty="0">
                <a:latin typeface="Arial"/>
                <a:cs typeface="Arial"/>
              </a:rPr>
              <a:t>We </a:t>
            </a:r>
            <a:r>
              <a:rPr sz="6050" b="1" spc="-10" dirty="0">
                <a:latin typeface="Arial"/>
                <a:cs typeface="Arial"/>
              </a:rPr>
              <a:t>Know?</a:t>
            </a:r>
            <a:endParaRPr sz="60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9043" y="1849829"/>
            <a:ext cx="3438524" cy="57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9349" y="3429000"/>
            <a:ext cx="6905624" cy="36385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1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98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dirty="0">
                <a:solidFill>
                  <a:srgbClr val="365B6D"/>
                </a:solidFill>
                <a:latin typeface="Arial"/>
                <a:cs typeface="Arial"/>
              </a:rPr>
              <a:t>False</a:t>
            </a:r>
            <a:r>
              <a:rPr sz="2600" b="1" spc="-95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65B6D"/>
                </a:solidFill>
                <a:latin typeface="Arial"/>
                <a:cs typeface="Arial"/>
              </a:rPr>
              <a:t>Narrative</a:t>
            </a:r>
            <a:r>
              <a:rPr sz="2600" b="1" spc="-9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65B6D"/>
                </a:solidFill>
                <a:latin typeface="Arial"/>
                <a:cs typeface="Arial"/>
              </a:rPr>
              <a:t>Fuel</a:t>
            </a:r>
            <a:r>
              <a:rPr sz="2600" b="1" spc="-9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65B6D"/>
                </a:solidFill>
                <a:latin typeface="Arial"/>
                <a:cs typeface="Arial"/>
              </a:rPr>
              <a:t>Mass</a:t>
            </a:r>
            <a:r>
              <a:rPr sz="2600" b="1" spc="-9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365B6D"/>
                </a:solidFill>
                <a:latin typeface="Arial"/>
                <a:cs typeface="Arial"/>
              </a:rPr>
              <a:t>Incarceration</a:t>
            </a:r>
            <a:r>
              <a:rPr sz="2600" b="1" spc="-9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365B6D"/>
                </a:solidFill>
                <a:latin typeface="Arial"/>
                <a:cs typeface="Arial"/>
              </a:rPr>
              <a:t>of</a:t>
            </a:r>
            <a:r>
              <a:rPr sz="2600" b="1" spc="-90" dirty="0">
                <a:solidFill>
                  <a:srgbClr val="365B6D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365B6D"/>
                </a:solidFill>
                <a:latin typeface="Arial"/>
                <a:cs typeface="Arial"/>
              </a:rPr>
              <a:t>Women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566" y="1657021"/>
            <a:ext cx="8067674" cy="48958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1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8062" y="0"/>
            <a:ext cx="9705975" cy="7139305"/>
            <a:chOff x="48062" y="0"/>
            <a:chExt cx="9705975" cy="7139305"/>
          </a:xfrm>
        </p:grpSpPr>
        <p:sp>
          <p:nvSpPr>
            <p:cNvPr id="4" name="object 4"/>
            <p:cNvSpPr/>
            <p:nvPr/>
          </p:nvSpPr>
          <p:spPr>
            <a:xfrm>
              <a:off x="48062" y="0"/>
              <a:ext cx="9705975" cy="7139305"/>
            </a:xfrm>
            <a:custGeom>
              <a:avLst/>
              <a:gdLst/>
              <a:ahLst/>
              <a:cxnLst/>
              <a:rect l="l" t="t" r="r" b="b"/>
              <a:pathLst>
                <a:path w="9705975" h="7139305">
                  <a:moveTo>
                    <a:pt x="0" y="0"/>
                  </a:moveTo>
                  <a:lnTo>
                    <a:pt x="9705536" y="0"/>
                  </a:lnTo>
                  <a:lnTo>
                    <a:pt x="9705536" y="7139092"/>
                  </a:lnTo>
                  <a:lnTo>
                    <a:pt x="0" y="7139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1612" y="2209558"/>
              <a:ext cx="3191987" cy="2543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417" y="1157550"/>
              <a:ext cx="7162799" cy="4648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6F6F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190E4D7AFC14E98965610088EB58A" ma:contentTypeVersion="16" ma:contentTypeDescription="Create a new document." ma:contentTypeScope="" ma:versionID="fd2c75defd56830777d77b489ec63708">
  <xsd:schema xmlns:xsd="http://www.w3.org/2001/XMLSchema" xmlns:xs="http://www.w3.org/2001/XMLSchema" xmlns:p="http://schemas.microsoft.com/office/2006/metadata/properties" xmlns:ns2="02ed1d5f-b16f-4bdf-9f06-23d39fdf3545" xmlns:ns3="3c32135c-34d0-4cd6-90fe-2e397e7fb3db" targetNamespace="http://schemas.microsoft.com/office/2006/metadata/properties" ma:root="true" ma:fieldsID="8dd1c7c7458a66764253068e3b15a54d" ns2:_="" ns3:_="">
    <xsd:import namespace="02ed1d5f-b16f-4bdf-9f06-23d39fdf3545"/>
    <xsd:import namespace="3c32135c-34d0-4cd6-90fe-2e397e7fb3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d1d5f-b16f-4bdf-9f06-23d39fdf3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84f765-accd-402e-9198-0ba84deeda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2135c-34d0-4cd6-90fe-2e397e7fb3d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6d13ca-1015-4966-a039-4e5da12b56a2}" ma:internalName="TaxCatchAll" ma:showField="CatchAllData" ma:web="3c32135c-34d0-4cd6-90fe-2e397e7fb3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32135c-34d0-4cd6-90fe-2e397e7fb3db" xsi:nil="true"/>
    <lcf76f155ced4ddcb4097134ff3c332f xmlns="02ed1d5f-b16f-4bdf-9f06-23d39fdf35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707B24-9D05-4D26-A00F-0FFD07198501}"/>
</file>

<file path=customXml/itemProps2.xml><?xml version="1.0" encoding="utf-8"?>
<ds:datastoreItem xmlns:ds="http://schemas.openxmlformats.org/officeDocument/2006/customXml" ds:itemID="{9E552B8F-B60C-4945-8BCC-D9FE6EF2943C}"/>
</file>

<file path=customXml/itemProps3.xml><?xml version="1.0" encoding="utf-8"?>
<ds:datastoreItem xmlns:ds="http://schemas.openxmlformats.org/officeDocument/2006/customXml" ds:itemID="{24CE52F9-A2CA-4CC3-9954-AC2EF1057F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216</Words>
  <Application>Microsoft Macintosh PowerPoint</Application>
  <PresentationFormat>Custom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Open Sans</vt:lpstr>
      <vt:lpstr>Office Theme</vt:lpstr>
      <vt:lpstr>PowerPoint Presentation</vt:lpstr>
      <vt:lpstr>Health and Wellbeing</vt:lpstr>
      <vt:lpstr>PowerPoint Presentation</vt:lpstr>
      <vt:lpstr>PowerPoint Presentation</vt:lpstr>
      <vt:lpstr>PowerPoint Presentation</vt:lpstr>
      <vt:lpstr>PowerPoint Presentation</vt:lpstr>
      <vt:lpstr>What Do We Know?</vt:lpstr>
      <vt:lpstr>False Narrative Fuel Mass Incarceration of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Gender Responsiveness as the Key to System Transformation</vt:lpstr>
      <vt:lpstr>Cook County Health Women’s Reentry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Gender Responsive Parole Unit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Leadership Summit-Washington-Liz Cruz  (1).pptx (1).pptx</dc:title>
  <dc:creator>Elizabeth Cruz</dc:creator>
  <cp:keywords>DAFkgYGWJEQ,BAE7RwPnHaM</cp:keywords>
  <cp:lastModifiedBy>Oliver Books</cp:lastModifiedBy>
  <cp:revision>1</cp:revision>
  <dcterms:created xsi:type="dcterms:W3CDTF">2023-06-03T04:48:04Z</dcterms:created>
  <dcterms:modified xsi:type="dcterms:W3CDTF">2023-06-03T04:49:16Z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2023-05-31T00:00:00Z</vt:filetime>
  </property>
  <property fmtid="{D5CDD505-2E9C-101B-9397-08002B2CF9AE}" pid="3" name="Creator">
    <vt:lpwstr>Canva</vt:lpwstr>
  </property>
  <property fmtid="{D5CDD505-2E9C-101B-9397-08002B2CF9AE}" pid="4" name="LastSaved">
    <vt:filetime>2023-06-03T00:00:00Z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0x0101004BB190E4D7AFC14E98965610088EB58A</vt:lpwstr>
  </property>
</Properties>
</file>