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3"/>
    <p:sldMasterId id="2147483770" r:id="rId4"/>
    <p:sldMasterId id="2147483783" r:id="rId5"/>
  </p:sldMasterIdLst>
  <p:notesMasterIdLst>
    <p:notesMasterId r:id="rId31"/>
  </p:notesMasterIdLst>
  <p:sldIdLst>
    <p:sldId id="257" r:id="rId6"/>
    <p:sldId id="256" r:id="rId7"/>
    <p:sldId id="259" r:id="rId8"/>
    <p:sldId id="309" r:id="rId9"/>
    <p:sldId id="329" r:id="rId10"/>
    <p:sldId id="324" r:id="rId11"/>
    <p:sldId id="296" r:id="rId12"/>
    <p:sldId id="326" r:id="rId13"/>
    <p:sldId id="295" r:id="rId14"/>
    <p:sldId id="333" r:id="rId15"/>
    <p:sldId id="323" r:id="rId16"/>
    <p:sldId id="325" r:id="rId17"/>
    <p:sldId id="334" r:id="rId18"/>
    <p:sldId id="327" r:id="rId19"/>
    <p:sldId id="328" r:id="rId20"/>
    <p:sldId id="294" r:id="rId21"/>
    <p:sldId id="331" r:id="rId22"/>
    <p:sldId id="302" r:id="rId23"/>
    <p:sldId id="299" r:id="rId24"/>
    <p:sldId id="335" r:id="rId25"/>
    <p:sldId id="298" r:id="rId26"/>
    <p:sldId id="303" r:id="rId27"/>
    <p:sldId id="330" r:id="rId28"/>
    <p:sldId id="271" r:id="rId29"/>
    <p:sldId id="268"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B28E3B-888A-A848-A1D0-9E2271D01B99}" v="3" dt="2023-06-02T15:35:31.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41" autoAdjust="0"/>
    <p:restoredTop sz="94660"/>
  </p:normalViewPr>
  <p:slideViewPr>
    <p:cSldViewPr snapToGrid="0">
      <p:cViewPr varScale="1">
        <p:scale>
          <a:sx n="124" d="100"/>
          <a:sy n="124" d="100"/>
        </p:scale>
        <p:origin x="4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A0C7894-EC9D-1E44-B924-022EDF1C0A44}" type="datetimeFigureOut">
              <a:rPr lang="en-US" smtClean="0"/>
              <a:t>6/2/23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5956CA8-7805-1443-8C6B-A5AE73B826F8}" type="slidenum">
              <a:rPr lang="en-US" smtClean="0"/>
              <a:t>‹#›</a:t>
            </a:fld>
            <a:endParaRPr lang="en-US"/>
          </a:p>
        </p:txBody>
      </p:sp>
    </p:spTree>
    <p:extLst>
      <p:ext uri="{BB962C8B-B14F-4D97-AF65-F5344CB8AC3E}">
        <p14:creationId xmlns:p14="http://schemas.microsoft.com/office/powerpoint/2010/main" val="312228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7312C-94D5-E943-947B-2A65222ADA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494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26283280-D7C3-49FF-9058-5095CBF1B868}" type="datetimeFigureOut">
              <a:rPr lang="en-US" smtClean="0"/>
              <a:t>6/2/23</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3E5506-B290-4334-8E67-55F0900AFF4B}"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3793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83280-D7C3-49FF-9058-5095CBF1B868}"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009394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83280-D7C3-49FF-9058-5095CBF1B868}"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93784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83280-D7C3-49FF-9058-5095CBF1B868}"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3E5506-B290-4334-8E67-55F0900AFF4B}"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37511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83280-D7C3-49FF-9058-5095CBF1B868}"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211533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6283280-D7C3-49FF-9058-5095CBF1B868}" type="datetimeFigureOut">
              <a:rPr lang="en-US" smtClean="0"/>
              <a:t>6/2/23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006743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6283280-D7C3-49FF-9058-5095CBF1B868}" type="datetimeFigureOut">
              <a:rPr lang="en-US" smtClean="0"/>
              <a:t>6/2/23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2770859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283280-D7C3-49FF-9058-5095CBF1B868}"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4251592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283280-D7C3-49FF-9058-5095CBF1B868}"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695664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283280-D7C3-49FF-9058-5095CBF1B868}"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9275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CF06-A1EC-0350-C7E9-994037CC8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96436B-515F-AA92-BA94-04D398A30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40CDAE-A770-7970-3BC6-D5EDAC70F7CE}"/>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BFFCE221-E1A7-768C-61D6-8DBC39BC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0E12-E553-7018-D7D5-4F6FAB1FD0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25381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283280-D7C3-49FF-9058-5095CBF1B868}"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658087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54F3-B4CC-18A0-A119-655F4E970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03B9E-CABD-B4DC-1B9D-87DD6761D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D8DAA-D226-ED94-D531-6754992BB771}"/>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079F7104-23BA-97B2-D945-0C039CE61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9976-BEA7-9DDF-826A-7D40AAE14FCE}"/>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842129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279-A700-2158-D980-BA47521895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605F2-F592-3257-64F0-4FCB64CDC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95AF3-89DF-C54C-A6D1-4301F3F20305}"/>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F552C366-1E83-41E3-6E46-6306F6FC2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E698-948F-1530-13BA-DE5F152F896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035651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1A01-64AD-D5B2-4586-ACC2C5FC5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AC10D-D1E1-EFE8-2413-4DC8CE0125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A7155-0BD1-8D58-016A-DCBC63B3D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C37BC-8058-20D3-0B18-BD69AB358753}"/>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ED24DAA3-6125-9D5C-A1A0-0AD4EC70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C9544-6D89-0473-1BFB-8C433A99ED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415642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24E7-66F1-84D0-E587-D5E4C479A0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813E5B-6545-47B8-06BA-7BEA53B79B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B7C73-1DC6-2D38-7CCC-5BA212B913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5D6B8-DEE4-640E-2513-C3331CE17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FE4E4-8839-91DB-2161-C55FA5497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D613C-E08B-57E0-7E39-5E071125B0F7}"/>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8" name="Footer Placeholder 7">
            <a:extLst>
              <a:ext uri="{FF2B5EF4-FFF2-40B4-BE49-F238E27FC236}">
                <a16:creationId xmlns:a16="http://schemas.microsoft.com/office/drawing/2014/main" id="{B8BE2996-63D8-6812-55D1-B1E33A76D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539F2-9485-7C3E-9159-6F7F833304AC}"/>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248449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2A02-EE04-CF53-E3FD-3450206A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CE5CD-B512-E119-4FDF-C0B1813005F9}"/>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4" name="Footer Placeholder 3">
            <a:extLst>
              <a:ext uri="{FF2B5EF4-FFF2-40B4-BE49-F238E27FC236}">
                <a16:creationId xmlns:a16="http://schemas.microsoft.com/office/drawing/2014/main" id="{AA6FE493-4517-8D53-B500-F945B3A87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F01A6-A768-E11F-3D2A-80D016DB8E7F}"/>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582345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A4E7B-C0FD-E4A7-5FFB-C8726145E5B3}"/>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3" name="Footer Placeholder 2">
            <a:extLst>
              <a:ext uri="{FF2B5EF4-FFF2-40B4-BE49-F238E27FC236}">
                <a16:creationId xmlns:a16="http://schemas.microsoft.com/office/drawing/2014/main" id="{02B80463-26CE-B9CB-D791-826D06EA5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E65DC-022B-5A8B-AA2F-2FB1FA3FAA5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180368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DD9C-F365-FF4E-B2FA-59128CEDC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1469A-7C89-5591-A202-DB71E20B8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5563D1-C0DC-D467-F063-117C79693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A39AA-9894-86F5-8526-90D68770C486}"/>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6B273435-DE34-9B48-E163-6AC317A9C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FCC46-6267-D3B7-D844-FF9925FD597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12937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37-9CE6-4475-0907-1616AD60C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CDFD38-B152-26FF-79E3-6B340AC18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B1170A-E870-6137-FA14-65DFD0F24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0DAFC6-0CDC-A92C-901F-6D1CCDB6AD6A}"/>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AFC09A7D-06FD-481C-F73D-2D53F99B2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87FEF-DD77-E96F-8D80-F3BC803A7653}"/>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588132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971C-B707-41FD-E4ED-2D530782B0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8CFDA-2D17-9CFF-4B86-CE8DF8AA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06A1-6DF0-A070-88B5-D459158D3E45}"/>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AC7D964E-213A-8AAC-68CC-1592B09D2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4AE8E-F054-B49B-E38C-CBE5D92A57D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28821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6B51B-82DC-86E6-723E-2C917860B6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7DFBE-3055-8FC7-079F-B8BE1C0830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4B77B-0101-BF63-56D8-F02395C29B68}"/>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92C8710B-3164-261E-FA9D-825F30348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30865-645B-BD81-0138-B81571F8E142}"/>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711555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283280-D7C3-49FF-9058-5095CBF1B868}"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2442714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037171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896163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HR 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14D15A-DCA8-F568-65F9-C8A55E339915}"/>
              </a:ext>
            </a:extLst>
          </p:cNvPr>
          <p:cNvGrpSpPr/>
          <p:nvPr userDrawn="1"/>
        </p:nvGrpSpPr>
        <p:grpSpPr>
          <a:xfrm>
            <a:off x="0" y="0"/>
            <a:ext cx="12192000" cy="6858000"/>
            <a:chOff x="0" y="0"/>
            <a:chExt cx="12192000" cy="685800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Rectangle&#10;&#10;Description automatically generated">
              <a:extLst>
                <a:ext uri="{FF2B5EF4-FFF2-40B4-BE49-F238E27FC236}">
                  <a16:creationId xmlns:a16="http://schemas.microsoft.com/office/drawing/2014/main" id="{BF21CC52-7025-3493-253D-2B5D1689E982}"/>
                </a:ext>
              </a:extLst>
            </p:cNvPr>
            <p:cNvPicPr>
              <a:picLocks noChangeAspect="1"/>
            </p:cNvPicPr>
            <p:nvPr userDrawn="1"/>
          </p:nvPicPr>
          <p:blipFill rotWithShape="1">
            <a:blip r:embed="rId3"/>
            <a:srcRect t="86064"/>
            <a:stretch/>
          </p:blipFill>
          <p:spPr>
            <a:xfrm>
              <a:off x="0" y="5902288"/>
              <a:ext cx="12192000" cy="955711"/>
            </a:xfrm>
            <a:prstGeom prst="rect">
              <a:avLst/>
            </a:prstGeom>
          </p:spPr>
        </p:pic>
      </p:grpSp>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7" name="Picture 6" descr="Graphical user interface, text, application&#10;&#10;Description automatically generated">
            <a:extLst>
              <a:ext uri="{FF2B5EF4-FFF2-40B4-BE49-F238E27FC236}">
                <a16:creationId xmlns:a16="http://schemas.microsoft.com/office/drawing/2014/main" id="{5D54EF14-8289-0747-83BA-8D236CDAF942}"/>
              </a:ext>
            </a:extLst>
          </p:cNvPr>
          <p:cNvPicPr>
            <a:picLocks noChangeAspect="1"/>
          </p:cNvPicPr>
          <p:nvPr userDrawn="1"/>
        </p:nvPicPr>
        <p:blipFill>
          <a:blip r:embed="rId4"/>
          <a:stretch>
            <a:fillRect/>
          </a:stretch>
        </p:blipFill>
        <p:spPr>
          <a:xfrm>
            <a:off x="3112457" y="509597"/>
            <a:ext cx="5967086" cy="2057146"/>
          </a:xfrm>
          <a:prstGeom prst="rect">
            <a:avLst/>
          </a:prstGeom>
        </p:spPr>
      </p:pic>
      <p:sp>
        <p:nvSpPr>
          <p:cNvPr id="13" name="Date Placeholder 3">
            <a:extLst>
              <a:ext uri="{FF2B5EF4-FFF2-40B4-BE49-F238E27FC236}">
                <a16:creationId xmlns:a16="http://schemas.microsoft.com/office/drawing/2014/main" id="{87212172-DB0E-628D-9797-3E2376ADD25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118280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3BC-A33E-28B6-6743-9ACEFEDA83E2}"/>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8" name="Date Placeholder 3">
            <a:extLst>
              <a:ext uri="{FF2B5EF4-FFF2-40B4-BE49-F238E27FC236}">
                <a16:creationId xmlns:a16="http://schemas.microsoft.com/office/drawing/2014/main" id="{C10A91B4-FAE4-5043-63DE-CF5DF8939F1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206342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8D3C93-1161-77CC-5634-4A63214C5DAA}"/>
              </a:ext>
            </a:extLst>
          </p:cNvPr>
          <p:cNvSpPr>
            <a:spLocks noGrp="1"/>
          </p:cNvSpPr>
          <p:nvPr>
            <p:ph type="body" sz="quarter" idx="11" hasCustomPrompt="1"/>
          </p:nvPr>
        </p:nvSpPr>
        <p:spPr>
          <a:xfrm>
            <a:off x="4070349" y="1868488"/>
            <a:ext cx="7283449" cy="461474"/>
          </a:xfrm>
        </p:spPr>
        <p:txBody>
          <a:bodyPr/>
          <a:lstStyle>
            <a:lvl1pPr marL="0" indent="0">
              <a:buNone/>
              <a:defRPr/>
            </a:lvl1pPr>
            <a:lvl2pPr marL="9525" indent="0">
              <a:buNone/>
              <a:tabLst/>
              <a:defRPr/>
            </a:lvl2pPr>
            <a:lvl3pPr marL="914400" indent="0">
              <a:buNone/>
              <a:defRPr/>
            </a:lvl3pPr>
          </a:lstStyle>
          <a:p>
            <a:pPr lvl="0"/>
            <a:r>
              <a:rPr lang="en-US" dirty="0"/>
              <a:t>Name</a:t>
            </a:r>
          </a:p>
        </p:txBody>
      </p:sp>
      <p:sp>
        <p:nvSpPr>
          <p:cNvPr id="9" name="Picture Placeholder 8">
            <a:extLst>
              <a:ext uri="{FF2B5EF4-FFF2-40B4-BE49-F238E27FC236}">
                <a16:creationId xmlns:a16="http://schemas.microsoft.com/office/drawing/2014/main" id="{ED22680E-BDF7-2C71-ED0B-88C92BC566A1}"/>
              </a:ext>
            </a:extLst>
          </p:cNvPr>
          <p:cNvSpPr>
            <a:spLocks noGrp="1"/>
          </p:cNvSpPr>
          <p:nvPr>
            <p:ph type="pic" sz="quarter" idx="12"/>
          </p:nvPr>
        </p:nvSpPr>
        <p:spPr>
          <a:xfrm>
            <a:off x="838200" y="2329962"/>
            <a:ext cx="2801815" cy="2802360"/>
          </a:xfrm>
          <a:ln w="76200">
            <a:solidFill>
              <a:schemeClr val="tx1"/>
            </a:solidFill>
          </a:ln>
        </p:spPr>
        <p:txBody>
          <a:bodyPr anchor="ctr"/>
          <a:lstStyle>
            <a:lvl1pPr marL="0" indent="0" algn="ctr">
              <a:buNone/>
              <a:defRPr/>
            </a:lvl1pPr>
          </a:lstStyle>
          <a:p>
            <a:endParaRPr lang="en-US" dirty="0"/>
          </a:p>
        </p:txBody>
      </p:sp>
      <p:sp>
        <p:nvSpPr>
          <p:cNvPr id="10" name="Text Placeholder 6">
            <a:extLst>
              <a:ext uri="{FF2B5EF4-FFF2-40B4-BE49-F238E27FC236}">
                <a16:creationId xmlns:a16="http://schemas.microsoft.com/office/drawing/2014/main" id="{FC0F13E9-3D0E-26A6-CA3F-470184A1B205}"/>
              </a:ext>
            </a:extLst>
          </p:cNvPr>
          <p:cNvSpPr>
            <a:spLocks noGrp="1"/>
          </p:cNvSpPr>
          <p:nvPr>
            <p:ph type="body" sz="quarter" idx="13" hasCustomPrompt="1"/>
          </p:nvPr>
        </p:nvSpPr>
        <p:spPr>
          <a:xfrm>
            <a:off x="4070349" y="2347915"/>
            <a:ext cx="7283449" cy="365126"/>
          </a:xfrm>
        </p:spPr>
        <p:txBody>
          <a:bodyPr>
            <a:normAutofit/>
          </a:bodyPr>
          <a:lstStyle>
            <a:lvl1pPr marL="0" indent="0">
              <a:buNone/>
              <a:defRPr sz="1800" b="0"/>
            </a:lvl1pPr>
            <a:lvl2pPr marL="9525" indent="0">
              <a:buNone/>
              <a:tabLst/>
              <a:defRPr/>
            </a:lvl2pPr>
            <a:lvl3pPr marL="914400" indent="0">
              <a:buNone/>
              <a:defRPr/>
            </a:lvl3pPr>
          </a:lstStyle>
          <a:p>
            <a:pPr lvl="0"/>
            <a:r>
              <a:rPr lang="en-US" dirty="0"/>
              <a:t>Title &amp; Organization</a:t>
            </a:r>
          </a:p>
        </p:txBody>
      </p:sp>
      <p:sp>
        <p:nvSpPr>
          <p:cNvPr id="11" name="Text Placeholder 6">
            <a:extLst>
              <a:ext uri="{FF2B5EF4-FFF2-40B4-BE49-F238E27FC236}">
                <a16:creationId xmlns:a16="http://schemas.microsoft.com/office/drawing/2014/main" id="{47DB111A-52EB-E249-6224-8B88C06D89E2}"/>
              </a:ext>
            </a:extLst>
          </p:cNvPr>
          <p:cNvSpPr>
            <a:spLocks noGrp="1"/>
          </p:cNvSpPr>
          <p:nvPr>
            <p:ph type="body" sz="quarter" idx="14" hasCustomPrompt="1"/>
          </p:nvPr>
        </p:nvSpPr>
        <p:spPr>
          <a:xfrm>
            <a:off x="4070350" y="2887090"/>
            <a:ext cx="7283450" cy="2796160"/>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12" name="Title 1">
            <a:extLst>
              <a:ext uri="{FF2B5EF4-FFF2-40B4-BE49-F238E27FC236}">
                <a16:creationId xmlns:a16="http://schemas.microsoft.com/office/drawing/2014/main" id="{24C451BA-EED8-3680-A4CB-22973AD0AB1E}"/>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14" name="Date Placeholder 3">
            <a:extLst>
              <a:ext uri="{FF2B5EF4-FFF2-40B4-BE49-F238E27FC236}">
                <a16:creationId xmlns:a16="http://schemas.microsoft.com/office/drawing/2014/main" id="{E6CA1E51-A434-DFDF-CE3A-054A26EB03D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526599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4171094" y="1784729"/>
            <a:ext cx="3849811" cy="3851444"/>
          </a:xfrm>
          <a:ln w="57150">
            <a:solidFill>
              <a:schemeClr val="tx1"/>
            </a:solidFill>
          </a:ln>
        </p:spPr>
        <p:txBody>
          <a:bodyPr/>
          <a:lstStyle/>
          <a:p>
            <a:endParaRPr lang="en-US" dirty="0"/>
          </a:p>
        </p:txBody>
      </p:sp>
      <p:sp>
        <p:nvSpPr>
          <p:cNvPr id="9" name="Title 1">
            <a:extLst>
              <a:ext uri="{FF2B5EF4-FFF2-40B4-BE49-F238E27FC236}">
                <a16:creationId xmlns:a16="http://schemas.microsoft.com/office/drawing/2014/main" id="{ADAF2911-3EE5-2C4F-0B2E-A9D91AB89281}"/>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1" name="Date Placeholder 3">
            <a:extLst>
              <a:ext uri="{FF2B5EF4-FFF2-40B4-BE49-F238E27FC236}">
                <a16:creationId xmlns:a16="http://schemas.microsoft.com/office/drawing/2014/main" id="{ABA7BD87-8A77-E95B-D11C-4BA00CF948CB}"/>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745797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2-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7153836"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4" name="Picture Placeholder 4">
            <a:extLst>
              <a:ext uri="{FF2B5EF4-FFF2-40B4-BE49-F238E27FC236}">
                <a16:creationId xmlns:a16="http://schemas.microsoft.com/office/drawing/2014/main" id="{32075B45-9CE0-95F2-85EA-EB3841845814}"/>
              </a:ext>
            </a:extLst>
          </p:cNvPr>
          <p:cNvSpPr>
            <a:spLocks noGrp="1"/>
          </p:cNvSpPr>
          <p:nvPr>
            <p:ph type="pic" sz="quarter" idx="13"/>
          </p:nvPr>
        </p:nvSpPr>
        <p:spPr>
          <a:xfrm>
            <a:off x="1503582"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11" name="Title 1">
            <a:extLst>
              <a:ext uri="{FF2B5EF4-FFF2-40B4-BE49-F238E27FC236}">
                <a16:creationId xmlns:a16="http://schemas.microsoft.com/office/drawing/2014/main" id="{4BC4A3F5-32BF-A5E6-126F-2E7657883E29}"/>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3" name="Date Placeholder 3">
            <a:extLst>
              <a:ext uri="{FF2B5EF4-FFF2-40B4-BE49-F238E27FC236}">
                <a16:creationId xmlns:a16="http://schemas.microsoft.com/office/drawing/2014/main" id="{9BA66472-569E-72A4-0FF7-1F8D902786D9}"/>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648386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5-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33836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8" name="Text Placeholder 7">
            <a:extLst>
              <a:ext uri="{FF2B5EF4-FFF2-40B4-BE49-F238E27FC236}">
                <a16:creationId xmlns:a16="http://schemas.microsoft.com/office/drawing/2014/main" id="{37DDACA0-484C-8FE4-DC9F-204976DF4E14}"/>
              </a:ext>
            </a:extLst>
          </p:cNvPr>
          <p:cNvSpPr>
            <a:spLocks noGrp="1"/>
          </p:cNvSpPr>
          <p:nvPr>
            <p:ph type="body" sz="quarter" idx="12" hasCustomPrompt="1"/>
          </p:nvPr>
        </p:nvSpPr>
        <p:spPr>
          <a:xfrm>
            <a:off x="33836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Picture Placeholder 4">
            <a:extLst>
              <a:ext uri="{FF2B5EF4-FFF2-40B4-BE49-F238E27FC236}">
                <a16:creationId xmlns:a16="http://schemas.microsoft.com/office/drawing/2014/main" id="{9D456554-942B-C0B3-1845-345101F9C25B}"/>
              </a:ext>
            </a:extLst>
          </p:cNvPr>
          <p:cNvSpPr>
            <a:spLocks noGrp="1"/>
          </p:cNvSpPr>
          <p:nvPr>
            <p:ph type="pic" sz="quarter" idx="13"/>
          </p:nvPr>
        </p:nvSpPr>
        <p:spPr>
          <a:xfrm>
            <a:off x="983228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1" name="Picture Placeholder 4">
            <a:extLst>
              <a:ext uri="{FF2B5EF4-FFF2-40B4-BE49-F238E27FC236}">
                <a16:creationId xmlns:a16="http://schemas.microsoft.com/office/drawing/2014/main" id="{771D9DB2-225A-848A-E1A8-EF949D352871}"/>
              </a:ext>
            </a:extLst>
          </p:cNvPr>
          <p:cNvSpPr>
            <a:spLocks noGrp="1"/>
          </p:cNvSpPr>
          <p:nvPr>
            <p:ph type="pic" sz="quarter" idx="14"/>
          </p:nvPr>
        </p:nvSpPr>
        <p:spPr>
          <a:xfrm>
            <a:off x="745880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12" name="Picture Placeholder 4">
            <a:extLst>
              <a:ext uri="{FF2B5EF4-FFF2-40B4-BE49-F238E27FC236}">
                <a16:creationId xmlns:a16="http://schemas.microsoft.com/office/drawing/2014/main" id="{0D148A87-0D95-0008-0CF2-8A9447F77268}"/>
              </a:ext>
            </a:extLst>
          </p:cNvPr>
          <p:cNvSpPr>
            <a:spLocks noGrp="1"/>
          </p:cNvSpPr>
          <p:nvPr>
            <p:ph type="pic" sz="quarter" idx="15"/>
          </p:nvPr>
        </p:nvSpPr>
        <p:spPr>
          <a:xfrm>
            <a:off x="508532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3" name="Picture Placeholder 4">
            <a:extLst>
              <a:ext uri="{FF2B5EF4-FFF2-40B4-BE49-F238E27FC236}">
                <a16:creationId xmlns:a16="http://schemas.microsoft.com/office/drawing/2014/main" id="{442B3BD8-BF76-EFF8-B2F7-EC0259185B2D}"/>
              </a:ext>
            </a:extLst>
          </p:cNvPr>
          <p:cNvSpPr>
            <a:spLocks noGrp="1"/>
          </p:cNvSpPr>
          <p:nvPr>
            <p:ph type="pic" sz="quarter" idx="16"/>
          </p:nvPr>
        </p:nvSpPr>
        <p:spPr>
          <a:xfrm>
            <a:off x="271184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4" name="Text Placeholder 7">
            <a:extLst>
              <a:ext uri="{FF2B5EF4-FFF2-40B4-BE49-F238E27FC236}">
                <a16:creationId xmlns:a16="http://schemas.microsoft.com/office/drawing/2014/main" id="{2BD02477-6065-F818-FBA9-47A3FAEC7B0A}"/>
              </a:ext>
            </a:extLst>
          </p:cNvPr>
          <p:cNvSpPr>
            <a:spLocks noGrp="1"/>
          </p:cNvSpPr>
          <p:nvPr>
            <p:ph type="body" sz="quarter" idx="17" hasCustomPrompt="1"/>
          </p:nvPr>
        </p:nvSpPr>
        <p:spPr>
          <a:xfrm>
            <a:off x="2711847"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1E2EF5DC-0D57-DC34-4674-0BD76A3C79C5}"/>
              </a:ext>
            </a:extLst>
          </p:cNvPr>
          <p:cNvSpPr>
            <a:spLocks noGrp="1"/>
          </p:cNvSpPr>
          <p:nvPr>
            <p:ph type="body" sz="quarter" idx="18" hasCustomPrompt="1"/>
          </p:nvPr>
        </p:nvSpPr>
        <p:spPr>
          <a:xfrm>
            <a:off x="506707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E366866D-A2F8-F30E-5CEC-7874104461C1}"/>
              </a:ext>
            </a:extLst>
          </p:cNvPr>
          <p:cNvSpPr>
            <a:spLocks noGrp="1"/>
          </p:cNvSpPr>
          <p:nvPr>
            <p:ph type="body" sz="quarter" idx="19" hasCustomPrompt="1"/>
          </p:nvPr>
        </p:nvSpPr>
        <p:spPr>
          <a:xfrm>
            <a:off x="7444376"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2EE9F404-D14D-FE4F-8CFF-AB1FC64F34F4}"/>
              </a:ext>
            </a:extLst>
          </p:cNvPr>
          <p:cNvSpPr>
            <a:spLocks noGrp="1"/>
          </p:cNvSpPr>
          <p:nvPr>
            <p:ph type="body" sz="quarter" idx="20" hasCustomPrompt="1"/>
          </p:nvPr>
        </p:nvSpPr>
        <p:spPr>
          <a:xfrm>
            <a:off x="9832288" y="4562664"/>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itle 1">
            <a:extLst>
              <a:ext uri="{FF2B5EF4-FFF2-40B4-BE49-F238E27FC236}">
                <a16:creationId xmlns:a16="http://schemas.microsoft.com/office/drawing/2014/main" id="{D046D04C-67A8-D731-EC40-7A854EF1DB5E}"/>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Tier Type</a:t>
            </a:r>
          </a:p>
        </p:txBody>
      </p:sp>
      <p:sp>
        <p:nvSpPr>
          <p:cNvPr id="20" name="Date Placeholder 3">
            <a:extLst>
              <a:ext uri="{FF2B5EF4-FFF2-40B4-BE49-F238E27FC236}">
                <a16:creationId xmlns:a16="http://schemas.microsoft.com/office/drawing/2014/main" id="{CB503363-B9D9-93C1-0C72-1F8160EBCA47}"/>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762981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image and bo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838200" y="1855557"/>
            <a:ext cx="3145551" cy="3146885"/>
          </a:xfrm>
          <a:ln w="57150">
            <a:solidFill>
              <a:schemeClr val="tx1"/>
            </a:solidFill>
          </a:ln>
        </p:spPr>
        <p:txBody>
          <a:bodyPr/>
          <a:lstStyle/>
          <a:p>
            <a:endParaRPr lang="en-US" dirty="0"/>
          </a:p>
        </p:txBody>
      </p:sp>
      <p:sp>
        <p:nvSpPr>
          <p:cNvPr id="4" name="Text Placeholder 6">
            <a:extLst>
              <a:ext uri="{FF2B5EF4-FFF2-40B4-BE49-F238E27FC236}">
                <a16:creationId xmlns:a16="http://schemas.microsoft.com/office/drawing/2014/main" id="{0E5FCD15-9EED-BF20-2D8A-6BE8959CEA19}"/>
              </a:ext>
            </a:extLst>
          </p:cNvPr>
          <p:cNvSpPr>
            <a:spLocks noGrp="1"/>
          </p:cNvSpPr>
          <p:nvPr>
            <p:ph type="body" sz="quarter" idx="14" hasCustomPrompt="1"/>
          </p:nvPr>
        </p:nvSpPr>
        <p:spPr>
          <a:xfrm>
            <a:off x="4246684" y="1855557"/>
            <a:ext cx="7107115" cy="2777989"/>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7" name="Title 1">
            <a:extLst>
              <a:ext uri="{FF2B5EF4-FFF2-40B4-BE49-F238E27FC236}">
                <a16:creationId xmlns:a16="http://schemas.microsoft.com/office/drawing/2014/main" id="{8437E892-C103-787E-50B3-35CD1BC00B83}"/>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9" name="Date Placeholder 3">
            <a:extLst>
              <a:ext uri="{FF2B5EF4-FFF2-40B4-BE49-F238E27FC236}">
                <a16:creationId xmlns:a16="http://schemas.microsoft.com/office/drawing/2014/main" id="{55716C83-17B4-C381-850C-2045F14D9788}"/>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223608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ransiti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5EB1E5F-3707-50EA-F71B-190CBDE437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C176C5-CF10-FDA6-D1E6-A79FE303F26D}"/>
              </a:ext>
            </a:extLst>
          </p:cNvPr>
          <p:cNvSpPr>
            <a:spLocks noGrp="1"/>
          </p:cNvSpPr>
          <p:nvPr>
            <p:ph type="title" hasCustomPrompt="1"/>
          </p:nvPr>
        </p:nvSpPr>
        <p:spPr>
          <a:xfrm>
            <a:off x="838200" y="2766218"/>
            <a:ext cx="10515600" cy="1325563"/>
          </a:xfrm>
          <a:prstGeom prst="rect">
            <a:avLst/>
          </a:prstGeom>
        </p:spPr>
        <p:txBody>
          <a:bodyPr/>
          <a:lstStyle>
            <a:lvl1pPr algn="ctr">
              <a:defRPr/>
            </a:lvl1pPr>
          </a:lstStyle>
          <a:p>
            <a:r>
              <a:rPr lang="en-US" dirty="0"/>
              <a:t>Transition</a:t>
            </a:r>
          </a:p>
        </p:txBody>
      </p:sp>
      <p:sp>
        <p:nvSpPr>
          <p:cNvPr id="6" name="Date Placeholder 3">
            <a:extLst>
              <a:ext uri="{FF2B5EF4-FFF2-40B4-BE49-F238E27FC236}">
                <a16:creationId xmlns:a16="http://schemas.microsoft.com/office/drawing/2014/main" id="{E22A8F75-DAEB-1151-4267-E165A54F11BC}"/>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334384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283280-D7C3-49FF-9058-5095CBF1B868}"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2471472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88689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283280-D7C3-49FF-9058-5095CBF1B868}" type="datetimeFigureOut">
              <a:rPr lang="en-US" smtClean="0"/>
              <a:t>6/2/23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053638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283280-D7C3-49FF-9058-5095CBF1B868}" type="datetimeFigureOut">
              <a:rPr lang="en-US" smtClean="0"/>
              <a:t>6/2/23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3963113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83280-D7C3-49FF-9058-5095CBF1B868}" type="datetimeFigureOut">
              <a:rPr lang="en-US" smtClean="0"/>
              <a:t>6/2/23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75911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83280-D7C3-49FF-9058-5095CBF1B868}"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373522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83280-D7C3-49FF-9058-5095CBF1B868}"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3E5506-B290-4334-8E67-55F0900AFF4B}" type="slidenum">
              <a:rPr lang="en-US" smtClean="0"/>
              <a:t>‹#›</a:t>
            </a:fld>
            <a:endParaRPr lang="en-US" dirty="0"/>
          </a:p>
        </p:txBody>
      </p:sp>
    </p:spTree>
    <p:extLst>
      <p:ext uri="{BB962C8B-B14F-4D97-AF65-F5344CB8AC3E}">
        <p14:creationId xmlns:p14="http://schemas.microsoft.com/office/powerpoint/2010/main" val="1495547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26283280-D7C3-49FF-9058-5095CBF1B868}" type="datetimeFigureOut">
              <a:rPr lang="en-US" smtClean="0"/>
              <a:t>6/2/23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363E5506-B290-4334-8E67-55F0900AFF4B}" type="slidenum">
              <a:rPr lang="en-US" smtClean="0"/>
              <a:t>‹#›</a:t>
            </a:fld>
            <a:endParaRPr lang="en-US" dirty="0"/>
          </a:p>
        </p:txBody>
      </p:sp>
    </p:spTree>
    <p:extLst>
      <p:ext uri="{BB962C8B-B14F-4D97-AF65-F5344CB8AC3E}">
        <p14:creationId xmlns:p14="http://schemas.microsoft.com/office/powerpoint/2010/main" val="201875278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D7368-4E5F-21CB-F7A4-9C11CFEEA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D41B6-ED92-53F4-115B-74D408949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DFB7F-E48C-9FC0-9D60-5300F8F6F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D261B588-7A72-9D2D-0097-0AB6DA5F4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A30AA-7B28-DA93-56FE-E0BC92F52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706E5-5FFD-1E49-B019-E8B86ABC85AD}" type="slidenum">
              <a:rPr lang="en-US" smtClean="0"/>
              <a:t>‹#›</a:t>
            </a:fld>
            <a:endParaRPr lang="en-US"/>
          </a:p>
        </p:txBody>
      </p:sp>
    </p:spTree>
    <p:extLst>
      <p:ext uri="{BB962C8B-B14F-4D97-AF65-F5344CB8AC3E}">
        <p14:creationId xmlns:p14="http://schemas.microsoft.com/office/powerpoint/2010/main" val="30123062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14" descr="Rectangle&#10;&#10;Description automatically generated">
            <a:extLst>
              <a:ext uri="{FF2B5EF4-FFF2-40B4-BE49-F238E27FC236}">
                <a16:creationId xmlns:a16="http://schemas.microsoft.com/office/drawing/2014/main" id="{F518A2A1-47B4-B5B2-2D04-E5CA6611DB45}"/>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ED91A3-9181-E725-82F2-BE95F9D5C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208CB2-9560-ADAF-F480-8324153A0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514AD-C30C-10BB-7054-5A9E109C0884}"/>
              </a:ext>
            </a:extLst>
          </p:cNvPr>
          <p:cNvSpPr>
            <a:spLocks noGrp="1"/>
          </p:cNvSpPr>
          <p:nvPr>
            <p:ph type="dt" sz="half" idx="2"/>
          </p:nvPr>
        </p:nvSpPr>
        <p:spPr>
          <a:xfrm>
            <a:off x="3510049" y="6186675"/>
            <a:ext cx="5171902" cy="365126"/>
          </a:xfrm>
          <a:prstGeom prst="rect">
            <a:avLst/>
          </a:prstGeom>
        </p:spPr>
        <p:txBody>
          <a:bodyPr vert="horz" lIns="91440" tIns="45720" rIns="91440" bIns="45720" rtlCol="0" anchor="ctr"/>
          <a:lstStyle>
            <a:lvl1pPr algn="l">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96148530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Lst>
  <p:txStyles>
    <p:titleStyle>
      <a:lvl1pPr algn="l" defTabSz="914400" rtl="0" eaLnBrk="1" latinLnBrk="0" hangingPunct="1">
        <a:lnSpc>
          <a:spcPct val="90000"/>
        </a:lnSpc>
        <a:spcBef>
          <a:spcPct val="0"/>
        </a:spcBef>
        <a:buNone/>
        <a:defRPr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8.xml"/><Relationship Id="rId1" Type="http://schemas.openxmlformats.org/officeDocument/2006/relationships/video" Target="https://www.youtube.com/embed/L-IYBV3wQsk?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xml"/><Relationship Id="rId1" Type="http://schemas.openxmlformats.org/officeDocument/2006/relationships/video" Target="https://www.youtube.com/embed/cRQkBIk2wwY?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35.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rls_slide_loop.pptx" TargetMode="External"/><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524000" y="4147416"/>
            <a:ext cx="9144000" cy="1318161"/>
          </a:xfrm>
        </p:spPr>
        <p:txBody>
          <a:bodyPr>
            <a:normAutofit fontScale="90000"/>
          </a:bodyPr>
          <a:lstStyle/>
          <a:p>
            <a:r>
              <a:rPr lang="en-US" dirty="0">
                <a:solidFill>
                  <a:schemeClr val="bg1"/>
                </a:solidFill>
              </a:rPr>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facesandvoices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recoveryleadershipsummit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811576" y="5384595"/>
            <a:ext cx="10568848" cy="58654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outerShdw blurRad="50800" dist="38100" algn="l" rotWithShape="0">
                    <a:prstClr val="black">
                      <a:alpha val="40000"/>
                    </a:prstClr>
                  </a:outerShdw>
                </a:effectLst>
                <a:uLnTx/>
                <a:uFillTx/>
                <a:latin typeface="Open Sans Light" panose="020B0306030504020204" pitchFamily="34" charset="0"/>
                <a:ea typeface="Open Sans Light" panose="020B0306030504020204" pitchFamily="34" charset="0"/>
                <a:cs typeface="Open Sans Light" panose="020B0306030504020204" pitchFamily="34" charset="0"/>
              </a:rPr>
              <a:t>Recovery Innovations </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eeping Hope Event Planning ">
            <a:extLst>
              <a:ext uri="{FF2B5EF4-FFF2-40B4-BE49-F238E27FC236}">
                <a16:creationId xmlns:a16="http://schemas.microsoft.com/office/drawing/2014/main" id="{9635E717-C9C1-E7B7-7C83-C8887CA87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77" y="276379"/>
            <a:ext cx="4260199" cy="22272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a:extLst>
              <a:ext uri="{FF2B5EF4-FFF2-40B4-BE49-F238E27FC236}">
                <a16:creationId xmlns:a16="http://schemas.microsoft.com/office/drawing/2014/main" id="{AF1590CC-0CFC-ECDD-851E-510F55505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346" y="276379"/>
            <a:ext cx="5557083" cy="4658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May be an image of 13 people and text">
            <a:extLst>
              <a:ext uri="{FF2B5EF4-FFF2-40B4-BE49-F238E27FC236}">
                <a16:creationId xmlns:a16="http://schemas.microsoft.com/office/drawing/2014/main" id="{66D9A096-DDD9-4DF0-481F-7C31988A9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30" y="2707776"/>
            <a:ext cx="4275746" cy="222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96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3809F28-CA06-54A1-023E-36F368E200DD}"/>
              </a:ext>
            </a:extLst>
          </p:cNvPr>
          <p:cNvSpPr txBox="1">
            <a:spLocks noChangeArrowheads="1"/>
          </p:cNvSpPr>
          <p:nvPr/>
        </p:nvSpPr>
        <p:spPr bwMode="auto">
          <a:xfrm>
            <a:off x="1819275" y="5638800"/>
            <a:ext cx="7924800" cy="647700"/>
          </a:xfrm>
          <a:prstGeom prst="rect">
            <a:avLst/>
          </a:prstGeom>
          <a:noFill/>
          <a:ln>
            <a:noFill/>
          </a:ln>
          <a:effectLst/>
        </p:spPr>
        <p:txBody>
          <a:bodyPr anchor="b" anchorCtr="1"/>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defRPr>
            </a:lvl2pPr>
            <a:lvl3pPr marL="1143000" indent="-228600" eaLnBrk="0" hangingPunct="0">
              <a:defRPr sz="2400">
                <a:solidFill>
                  <a:schemeClr val="tx1"/>
                </a:solidFill>
                <a:latin typeface="Verdana" charset="0"/>
                <a:ea typeface="ヒラギノ角ゴ Pro W3" charset="0"/>
              </a:defRPr>
            </a:lvl3pPr>
            <a:lvl4pPr marL="1600200" indent="-228600" eaLnBrk="0" hangingPunct="0">
              <a:defRPr sz="2400">
                <a:solidFill>
                  <a:schemeClr val="tx1"/>
                </a:solidFill>
                <a:latin typeface="Verdana" charset="0"/>
                <a:ea typeface="ヒラギノ角ゴ Pro W3" charset="0"/>
              </a:defRPr>
            </a:lvl4pPr>
            <a:lvl5pPr marL="2057400" indent="-228600" eaLnBrk="0" hangingPunct="0">
              <a:defRPr sz="2400">
                <a:solidFill>
                  <a:schemeClr val="tx1"/>
                </a:solidFill>
                <a:latin typeface="Verdana" charset="0"/>
                <a:ea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defRPr>
            </a:lvl9pPr>
          </a:lstStyle>
          <a:p>
            <a:pPr algn="ctr" eaLnBrk="1" hangingPunct="1">
              <a:defRPr/>
            </a:pPr>
            <a:r>
              <a:rPr lang="en-US" sz="3600" dirty="0">
                <a:solidFill>
                  <a:schemeClr val="bg1"/>
                </a:solidFill>
                <a:latin typeface="Garamond" panose="02020404030301010803" pitchFamily="18" charset="0"/>
                <a:cs typeface="Georgia" charset="0"/>
              </a:rPr>
              <a:t>IOAD/End Stigma</a:t>
            </a:r>
          </a:p>
        </p:txBody>
      </p:sp>
      <p:pic>
        <p:nvPicPr>
          <p:cNvPr id="5" name="Online Media 4" title="Video for Keeping Hope from Lt. Gov.">
            <a:hlinkClick r:id="" action="ppaction://media"/>
            <a:extLst>
              <a:ext uri="{FF2B5EF4-FFF2-40B4-BE49-F238E27FC236}">
                <a16:creationId xmlns:a16="http://schemas.microsoft.com/office/drawing/2014/main" id="{0170D327-80BC-3327-D644-681AD498CDC2}"/>
              </a:ext>
            </a:extLst>
          </p:cNvPr>
          <p:cNvPicPr>
            <a:picLocks noRot="1" noChangeAspect="1"/>
          </p:cNvPicPr>
          <p:nvPr>
            <a:videoFile r:link="rId1"/>
          </p:nvPr>
        </p:nvPicPr>
        <p:blipFill>
          <a:blip r:embed="rId3"/>
          <a:stretch>
            <a:fillRect/>
          </a:stretch>
        </p:blipFill>
        <p:spPr>
          <a:xfrm>
            <a:off x="2146300" y="1219200"/>
            <a:ext cx="7823200" cy="441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FF2C-C224-56F9-7BCB-B0212CE7F9A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Community Response - West Volusia</a:t>
            </a:r>
          </a:p>
        </p:txBody>
      </p:sp>
      <p:pic>
        <p:nvPicPr>
          <p:cNvPr id="7" name="Content Placeholder 6">
            <a:extLst>
              <a:ext uri="{FF2B5EF4-FFF2-40B4-BE49-F238E27FC236}">
                <a16:creationId xmlns:a16="http://schemas.microsoft.com/office/drawing/2014/main" id="{E0BB5C2E-9D61-A12A-1273-84DCD95F1C9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5408190" y="761875"/>
            <a:ext cx="5502480" cy="4126860"/>
          </a:xfrm>
        </p:spPr>
      </p:pic>
      <p:sp>
        <p:nvSpPr>
          <p:cNvPr id="4" name="Text Placeholder 3">
            <a:extLst>
              <a:ext uri="{FF2B5EF4-FFF2-40B4-BE49-F238E27FC236}">
                <a16:creationId xmlns:a16="http://schemas.microsoft.com/office/drawing/2014/main" id="{3D381A27-65FB-0F9D-F439-E264BE291D3A}"/>
              </a:ext>
            </a:extLst>
          </p:cNvPr>
          <p:cNvSpPr>
            <a:spLocks noGrp="1"/>
          </p:cNvSpPr>
          <p:nvPr>
            <p:ph type="body" sz="half" idx="2"/>
          </p:nvPr>
        </p:nvSpPr>
        <p:spPr>
          <a:xfrm>
            <a:off x="694496" y="2709052"/>
            <a:ext cx="4934779" cy="2665533"/>
          </a:xfrm>
        </p:spPr>
        <p:txBody>
          <a:bodyPr/>
          <a:lstStyle/>
          <a:p>
            <a:r>
              <a:rPr lang="en-US" cap="none" dirty="0">
                <a:latin typeface="Calibri" panose="020F0502020204030204" pitchFamily="34" charset="0"/>
                <a:cs typeface="Calibri" panose="020F0502020204030204" pitchFamily="34" charset="0"/>
              </a:rPr>
              <a:t>Pierson is the fern capital of the world.</a:t>
            </a:r>
          </a:p>
          <a:p>
            <a:r>
              <a:rPr lang="en-US" cap="none" dirty="0">
                <a:latin typeface="Calibri" panose="020F0502020204030204" pitchFamily="34" charset="0"/>
                <a:cs typeface="Calibri" panose="020F0502020204030204" pitchFamily="34" charset="0"/>
              </a:rPr>
              <a:t>Fern worker conditions are rough.</a:t>
            </a:r>
          </a:p>
          <a:p>
            <a:r>
              <a:rPr lang="en-US" cap="none" dirty="0">
                <a:latin typeface="Calibri" panose="020F0502020204030204" pitchFamily="34" charset="0"/>
                <a:cs typeface="Calibri" panose="020F0502020204030204" pitchFamily="34" charset="0"/>
              </a:rPr>
              <a:t>SUD impacts these families who are underserved.</a:t>
            </a:r>
          </a:p>
        </p:txBody>
      </p:sp>
    </p:spTree>
    <p:extLst>
      <p:ext uri="{BB962C8B-B14F-4D97-AF65-F5344CB8AC3E}">
        <p14:creationId xmlns:p14="http://schemas.microsoft.com/office/powerpoint/2010/main" val="385133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6E9DD6-6BE2-9B2A-4A39-93241B9B5BFD}"/>
              </a:ext>
            </a:extLst>
          </p:cNvPr>
          <p:cNvSpPr>
            <a:spLocks noGrp="1"/>
          </p:cNvSpPr>
          <p:nvPr>
            <p:ph sz="quarter" idx="13"/>
          </p:nvPr>
        </p:nvSpPr>
        <p:spPr/>
        <p:txBody>
          <a:bodyPr/>
          <a:lstStyle/>
          <a:p>
            <a:endParaRPr lang="en-US" dirty="0"/>
          </a:p>
        </p:txBody>
      </p:sp>
      <p:pic>
        <p:nvPicPr>
          <p:cNvPr id="4098" name="Picture 2" descr="No photo description available.">
            <a:extLst>
              <a:ext uri="{FF2B5EF4-FFF2-40B4-BE49-F238E27FC236}">
                <a16:creationId xmlns:a16="http://schemas.microsoft.com/office/drawing/2014/main" id="{17566BB1-4B09-051F-B7BA-FA3BFF54F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353" y="231085"/>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8DB169A-A0DC-C33A-7539-D96D06157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71" y="231085"/>
            <a:ext cx="3857625"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543825-3852-14C7-2F2C-A62EC37BCB1E}"/>
              </a:ext>
            </a:extLst>
          </p:cNvPr>
          <p:cNvSpPr txBox="1"/>
          <p:nvPr/>
        </p:nvSpPr>
        <p:spPr>
          <a:xfrm>
            <a:off x="2847975" y="5648980"/>
            <a:ext cx="6134100" cy="523220"/>
          </a:xfrm>
          <a:prstGeom prst="rect">
            <a:avLst/>
          </a:prstGeom>
          <a:noFill/>
        </p:spPr>
        <p:txBody>
          <a:bodyPr wrap="square">
            <a:spAutoFit/>
          </a:bodyPr>
          <a:lstStyle/>
          <a:p>
            <a:r>
              <a:rPr lang="en-US" sz="2800" dirty="0">
                <a:solidFill>
                  <a:schemeClr val="tx1"/>
                </a:solidFill>
              </a:rPr>
              <a:t>Community Response - West Volusia</a:t>
            </a:r>
          </a:p>
        </p:txBody>
      </p:sp>
    </p:spTree>
    <p:extLst>
      <p:ext uri="{BB962C8B-B14F-4D97-AF65-F5344CB8AC3E}">
        <p14:creationId xmlns:p14="http://schemas.microsoft.com/office/powerpoint/2010/main" val="269716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2EFD-E782-C881-D5BA-4B153D555004}"/>
              </a:ext>
            </a:extLst>
          </p:cNvPr>
          <p:cNvSpPr>
            <a:spLocks noGrp="1"/>
          </p:cNvSpPr>
          <p:nvPr>
            <p:ph type="title"/>
          </p:nvPr>
        </p:nvSpPr>
        <p:spPr>
          <a:xfrm>
            <a:off x="474568" y="619125"/>
            <a:ext cx="4126860" cy="746901"/>
          </a:xfrm>
        </p:spPr>
        <p:txBody>
          <a:bodyPr>
            <a:normAutofit fontScale="90000"/>
          </a:bodyPr>
          <a:lstStyle/>
          <a:p>
            <a:r>
              <a:rPr lang="en-US" dirty="0">
                <a:latin typeface="Calibri" panose="020F0502020204030204" pitchFamily="34" charset="0"/>
                <a:cs typeface="Calibri" panose="020F0502020204030204" pitchFamily="34" charset="0"/>
              </a:rPr>
              <a:t>Fentanyl awareness</a:t>
            </a:r>
          </a:p>
        </p:txBody>
      </p:sp>
      <p:pic>
        <p:nvPicPr>
          <p:cNvPr id="5" name="Online Media 4" title="VRA Halloween Video">
            <a:hlinkClick r:id="" action="ppaction://media"/>
            <a:extLst>
              <a:ext uri="{FF2B5EF4-FFF2-40B4-BE49-F238E27FC236}">
                <a16:creationId xmlns:a16="http://schemas.microsoft.com/office/drawing/2014/main" id="{EDC405C6-5004-514A-71B3-BAFF9787B9B4}"/>
              </a:ext>
            </a:extLst>
          </p:cNvPr>
          <p:cNvPicPr>
            <a:picLocks noGrp="1" noRot="1" noChangeAspect="1"/>
          </p:cNvPicPr>
          <p:nvPr>
            <p:ph sz="quarter" idx="13"/>
            <a:videoFile r:link="rId1"/>
          </p:nvPr>
        </p:nvPicPr>
        <p:blipFill>
          <a:blip r:embed="rId3"/>
          <a:stretch>
            <a:fillRect/>
          </a:stretch>
        </p:blipFill>
        <p:spPr>
          <a:xfrm>
            <a:off x="5006375" y="619125"/>
            <a:ext cx="6491982" cy="3668713"/>
          </a:xfrm>
          <a:prstGeom prst="rect">
            <a:avLst/>
          </a:prstGeom>
        </p:spPr>
      </p:pic>
      <p:sp>
        <p:nvSpPr>
          <p:cNvPr id="4" name="Text Placeholder 3">
            <a:extLst>
              <a:ext uri="{FF2B5EF4-FFF2-40B4-BE49-F238E27FC236}">
                <a16:creationId xmlns:a16="http://schemas.microsoft.com/office/drawing/2014/main" id="{75930209-E504-C538-C14F-65F0E22D4C22}"/>
              </a:ext>
            </a:extLst>
          </p:cNvPr>
          <p:cNvSpPr>
            <a:spLocks noGrp="1"/>
          </p:cNvSpPr>
          <p:nvPr>
            <p:ph type="body" sz="half" idx="2"/>
          </p:nvPr>
        </p:nvSpPr>
        <p:spPr>
          <a:xfrm>
            <a:off x="526541" y="1622305"/>
            <a:ext cx="4126861" cy="2665533"/>
          </a:xfrm>
        </p:spPr>
        <p:txBody>
          <a:bodyPr>
            <a:normAutofit/>
          </a:bodyPr>
          <a:lstStyle/>
          <a:p>
            <a:r>
              <a:rPr lang="en-US" sz="2800" cap="none" dirty="0">
                <a:latin typeface="Calibri" panose="020F0502020204030204" pitchFamily="34" charset="0"/>
                <a:cs typeface="Calibri" panose="020F0502020204030204" pitchFamily="34" charset="0"/>
              </a:rPr>
              <a:t>This project came about from a dialogue with a funder about increasing awareness about the dangers of fentanyl.</a:t>
            </a:r>
          </a:p>
        </p:txBody>
      </p:sp>
    </p:spTree>
    <p:extLst>
      <p:ext uri="{BB962C8B-B14F-4D97-AF65-F5344CB8AC3E}">
        <p14:creationId xmlns:p14="http://schemas.microsoft.com/office/powerpoint/2010/main" val="1336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EEE9-68E8-75E8-917A-CF516E129C5D}"/>
              </a:ext>
            </a:extLst>
          </p:cNvPr>
          <p:cNvSpPr>
            <a:spLocks noGrp="1"/>
          </p:cNvSpPr>
          <p:nvPr>
            <p:ph type="title"/>
          </p:nvPr>
        </p:nvSpPr>
        <p:spPr>
          <a:xfrm>
            <a:off x="503172" y="419100"/>
            <a:ext cx="6345302" cy="937402"/>
          </a:xfrm>
        </p:spPr>
        <p:txBody>
          <a:bodyPr/>
          <a:lstStyle/>
          <a:p>
            <a:r>
              <a:rPr lang="en-US" dirty="0">
                <a:latin typeface="Calibri" panose="020F0502020204030204" pitchFamily="34" charset="0"/>
                <a:cs typeface="Calibri" panose="020F0502020204030204" pitchFamily="34" charset="0"/>
              </a:rPr>
              <a:t>Welcome back backpacks</a:t>
            </a:r>
          </a:p>
        </p:txBody>
      </p:sp>
      <p:pic>
        <p:nvPicPr>
          <p:cNvPr id="6" name="Picture Placeholder 5" descr="A blue backpack with a white object on it&#10;&#10;Description automatically generated with low confidence">
            <a:extLst>
              <a:ext uri="{FF2B5EF4-FFF2-40B4-BE49-F238E27FC236}">
                <a16:creationId xmlns:a16="http://schemas.microsoft.com/office/drawing/2014/main" id="{5DE29444-1AB0-C1BD-D457-262EF9C83F2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697" b="2697"/>
          <a:stretch>
            <a:fillRect/>
          </a:stretch>
        </p:blipFill>
        <p:spPr>
          <a:xfrm rot="5400000">
            <a:off x="6745288" y="736600"/>
            <a:ext cx="5072062" cy="3598863"/>
          </a:xfrm>
        </p:spPr>
      </p:pic>
      <p:sp>
        <p:nvSpPr>
          <p:cNvPr id="9" name="TextBox 8">
            <a:extLst>
              <a:ext uri="{FF2B5EF4-FFF2-40B4-BE49-F238E27FC236}">
                <a16:creationId xmlns:a16="http://schemas.microsoft.com/office/drawing/2014/main" id="{E4B1BB88-EAC5-CB24-D2A1-E161F6CD0E63}"/>
              </a:ext>
            </a:extLst>
          </p:cNvPr>
          <p:cNvSpPr txBox="1"/>
          <p:nvPr/>
        </p:nvSpPr>
        <p:spPr>
          <a:xfrm>
            <a:off x="685800" y="1571625"/>
            <a:ext cx="6162674" cy="3754874"/>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Developed by the VRA BOD based on community needs, the Freedom To Change program </a:t>
            </a:r>
            <a:r>
              <a:rPr lang="en-US" sz="2000" cap="none" dirty="0">
                <a:latin typeface="Calibri" panose="020F0502020204030204" pitchFamily="34" charset="0"/>
                <a:cs typeface="Calibri" panose="020F0502020204030204" pitchFamily="34" charset="0"/>
              </a:rPr>
              <a:t>meets twice a week in the Volusia County Women’s Jail and, also provides individual recovery coaching sessions to reduce recidivism and improve recovery outcomes. </a:t>
            </a:r>
            <a:r>
              <a:rPr lang="en-US" sz="2000" dirty="0">
                <a:latin typeface="Calibri" panose="020F0502020204030204" pitchFamily="34" charset="0"/>
                <a:cs typeface="Calibri" panose="020F0502020204030204" pitchFamily="34" charset="0"/>
              </a:rPr>
              <a:t>Welcome Back Backpacks resulted from a need identified while working with our first returning citizen. The backpacks contain Narcan, a  30-day bus pass, Subway gift card, a VRA t-shirt, clothing voucher, toiletries, and other personal essentials to ease the ladies' adjustment back to society.</a:t>
            </a:r>
            <a:endParaRPr lang="en-US" sz="2000" cap="none"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0361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5C90836-5ADB-4D63-A39D-D9BC0E10B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8">
            <a:extLst>
              <a:ext uri="{FF2B5EF4-FFF2-40B4-BE49-F238E27FC236}">
                <a16:creationId xmlns:a16="http://schemas.microsoft.com/office/drawing/2014/main" id="{EC076BC1-44A9-43BA-9FA0-93D9F5636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1" name="Freeform 9">
            <a:extLst>
              <a:ext uri="{FF2B5EF4-FFF2-40B4-BE49-F238E27FC236}">
                <a16:creationId xmlns:a16="http://schemas.microsoft.com/office/drawing/2014/main" id="{10EBC408-9E16-4483-93FA-BB4E0D06D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3" name="Rectangle 22">
            <a:extLst>
              <a:ext uri="{FF2B5EF4-FFF2-40B4-BE49-F238E27FC236}">
                <a16:creationId xmlns:a16="http://schemas.microsoft.com/office/drawing/2014/main" id="{1DAA8918-7760-46BA-B19F-9818085CB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2CE8139-6762-7FC1-2E69-AE93206A4194}"/>
              </a:ext>
            </a:extLst>
          </p:cNvPr>
          <p:cNvSpPr>
            <a:spLocks noGrp="1"/>
          </p:cNvSpPr>
          <p:nvPr>
            <p:ph type="title"/>
          </p:nvPr>
        </p:nvSpPr>
        <p:spPr>
          <a:xfrm>
            <a:off x="1663539" y="2278518"/>
            <a:ext cx="1746663" cy="3220419"/>
          </a:xfrm>
        </p:spPr>
        <p:txBody>
          <a:bodyPr>
            <a:normAutofit fontScale="90000"/>
          </a:bodyPr>
          <a:lstStyle/>
          <a:p>
            <a:pPr algn="ctr"/>
            <a:br>
              <a:rPr lang="en-US" sz="4800" dirty="0">
                <a:solidFill>
                  <a:srgbClr val="FFFFFF"/>
                </a:solidFill>
              </a:rPr>
            </a:br>
            <a:br>
              <a:rPr lang="en-US" sz="4800" dirty="0">
                <a:solidFill>
                  <a:srgbClr val="FFFFFF"/>
                </a:solidFill>
              </a:rPr>
            </a:br>
            <a:br>
              <a:rPr lang="en-US" sz="4800" dirty="0">
                <a:solidFill>
                  <a:srgbClr val="FFFFFF"/>
                </a:solidFill>
              </a:rPr>
            </a:br>
            <a:br>
              <a:rPr lang="en-US" sz="4800" dirty="0">
                <a:solidFill>
                  <a:srgbClr val="FFFFFF"/>
                </a:solidFill>
              </a:rPr>
            </a:br>
            <a:br>
              <a:rPr lang="en-US" sz="4800" dirty="0">
                <a:solidFill>
                  <a:srgbClr val="FFFFFF"/>
                </a:solidFill>
              </a:rPr>
            </a:br>
            <a:br>
              <a:rPr lang="en-US" sz="4800" dirty="0">
                <a:solidFill>
                  <a:srgbClr val="FFFFFF"/>
                </a:solidFill>
              </a:rPr>
            </a:br>
            <a:endParaRPr lang="en-US" sz="4800" dirty="0">
              <a:solidFill>
                <a:srgbClr val="FFFFFF"/>
              </a:solidFill>
            </a:endParaRPr>
          </a:p>
        </p:txBody>
      </p:sp>
      <p:pic>
        <p:nvPicPr>
          <p:cNvPr id="5122" name="Picture 2">
            <a:extLst>
              <a:ext uri="{FF2B5EF4-FFF2-40B4-BE49-F238E27FC236}">
                <a16:creationId xmlns:a16="http://schemas.microsoft.com/office/drawing/2014/main" id="{054A7783-6EAA-ED6B-B564-90F26A26C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 y="1634425"/>
            <a:ext cx="4634739" cy="3527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CA4A89-F78F-EFA6-B48C-402F4CB5CE9B}"/>
              </a:ext>
            </a:extLst>
          </p:cNvPr>
          <p:cNvSpPr txBox="1"/>
          <p:nvPr/>
        </p:nvSpPr>
        <p:spPr>
          <a:xfrm>
            <a:off x="19557" y="713090"/>
            <a:ext cx="4580421" cy="446276"/>
          </a:xfrm>
          <a:prstGeom prst="rect">
            <a:avLst/>
          </a:prstGeom>
          <a:noFill/>
        </p:spPr>
        <p:txBody>
          <a:bodyPr wrap="square" rtlCol="0">
            <a:spAutoFit/>
          </a:bodyPr>
          <a:lstStyle/>
          <a:p>
            <a:pPr algn="ctr"/>
            <a:r>
              <a:rPr lang="en-US" sz="2300" dirty="0">
                <a:solidFill>
                  <a:srgbClr val="FFFFFF"/>
                </a:solidFill>
                <a:latin typeface="Calibri" panose="020F0502020204030204" pitchFamily="34" charset="0"/>
                <a:ea typeface="+mj-ea"/>
                <a:cs typeface="Calibri" panose="020F0502020204030204" pitchFamily="34" charset="0"/>
              </a:rPr>
              <a:t>SEE A GAP, FILL A GAP</a:t>
            </a:r>
          </a:p>
        </p:txBody>
      </p:sp>
      <p:sp>
        <p:nvSpPr>
          <p:cNvPr id="6" name="TextBox 5">
            <a:extLst>
              <a:ext uri="{FF2B5EF4-FFF2-40B4-BE49-F238E27FC236}">
                <a16:creationId xmlns:a16="http://schemas.microsoft.com/office/drawing/2014/main" id="{FAC3FC32-B1B7-0938-A6E1-760738B8F9BE}"/>
              </a:ext>
            </a:extLst>
          </p:cNvPr>
          <p:cNvSpPr txBox="1"/>
          <p:nvPr/>
        </p:nvSpPr>
        <p:spPr>
          <a:xfrm>
            <a:off x="4976883" y="1335841"/>
            <a:ext cx="6448424" cy="2062103"/>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A Window Between Worlds</a:t>
            </a:r>
          </a:p>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Invitation to Change</a:t>
            </a:r>
          </a:p>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Recovery Connections for Dads</a:t>
            </a:r>
          </a:p>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Bridge4Hope</a:t>
            </a:r>
          </a:p>
        </p:txBody>
      </p:sp>
    </p:spTree>
    <p:extLst>
      <p:ext uri="{BB962C8B-B14F-4D97-AF65-F5344CB8AC3E}">
        <p14:creationId xmlns:p14="http://schemas.microsoft.com/office/powerpoint/2010/main" val="349859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10">
            <a:extLst>
              <a:ext uri="{FF2B5EF4-FFF2-40B4-BE49-F238E27FC236}">
                <a16:creationId xmlns:a16="http://schemas.microsoft.com/office/drawing/2014/main" id="{61AAE666-D450-4D46-B3F5-E098145E86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035AEC3B-8780-40F2-8E36-164A29102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29" name="Freeform 13">
            <a:extLst>
              <a:ext uri="{FF2B5EF4-FFF2-40B4-BE49-F238E27FC236}">
                <a16:creationId xmlns:a16="http://schemas.microsoft.com/office/drawing/2014/main" id="{54AA3E27-98A5-4774-AC72-D8E00FEC6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5">
            <a:extLst>
              <a:ext uri="{FF2B5EF4-FFF2-40B4-BE49-F238E27FC236}">
                <a16:creationId xmlns:a16="http://schemas.microsoft.com/office/drawing/2014/main" id="{9795977E-891E-4A10-B802-1E5BF3642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1" name="Freeform 14">
            <a:extLst>
              <a:ext uri="{FF2B5EF4-FFF2-40B4-BE49-F238E27FC236}">
                <a16:creationId xmlns:a16="http://schemas.microsoft.com/office/drawing/2014/main" id="{6B918539-48DD-4DE8-ABA3-5281D70C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2" name="5-Point Star 24">
            <a:extLst>
              <a:ext uri="{FF2B5EF4-FFF2-40B4-BE49-F238E27FC236}">
                <a16:creationId xmlns:a16="http://schemas.microsoft.com/office/drawing/2014/main" id="{0AB3BB71-4233-49EC-85FA-3CBE6B7C4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pic>
        <p:nvPicPr>
          <p:cNvPr id="6" name="Content Placeholder 5" descr="Hand holding piece of white puzzle on blue background">
            <a:extLst>
              <a:ext uri="{FF2B5EF4-FFF2-40B4-BE49-F238E27FC236}">
                <a16:creationId xmlns:a16="http://schemas.microsoft.com/office/drawing/2014/main" id="{063A65BC-A2A0-9ECF-5ABC-E84D3FB82F3F}"/>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7728" b="8002"/>
          <a:stretch/>
        </p:blipFill>
        <p:spPr>
          <a:xfrm>
            <a:off x="-114280" y="-188490"/>
            <a:ext cx="12191980" cy="6857990"/>
          </a:xfrm>
          <a:prstGeom prst="rect">
            <a:avLst/>
          </a:prstGeom>
        </p:spPr>
      </p:pic>
      <p:sp>
        <p:nvSpPr>
          <p:cNvPr id="33" name="Rectangle 22">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CCDB56-8D34-D5AD-58F1-3627D35849BC}"/>
              </a:ext>
            </a:extLst>
          </p:cNvPr>
          <p:cNvSpPr>
            <a:spLocks noGrp="1"/>
          </p:cNvSpPr>
          <p:nvPr>
            <p:ph type="title"/>
          </p:nvPr>
        </p:nvSpPr>
        <p:spPr>
          <a:xfrm>
            <a:off x="1166144" y="3429000"/>
            <a:ext cx="7768073" cy="893587"/>
          </a:xfrm>
        </p:spPr>
        <p:txBody>
          <a:bodyPr vert="horz" lIns="91440" tIns="45720" rIns="91440" bIns="45720" rtlCol="0" anchor="b">
            <a:normAutofit fontScale="90000"/>
          </a:bodyPr>
          <a:lstStyle/>
          <a:p>
            <a:pPr algn="r"/>
            <a:r>
              <a:rPr lang="en-US" sz="5100" dirty="0">
                <a:solidFill>
                  <a:schemeClr val="tx1"/>
                </a:solidFill>
                <a:latin typeface="Calibri" panose="020F0502020204030204" pitchFamily="34" charset="0"/>
                <a:cs typeface="Calibri" panose="020F0502020204030204" pitchFamily="34" charset="0"/>
              </a:rPr>
              <a:t>A Window between worlds</a:t>
            </a:r>
          </a:p>
        </p:txBody>
      </p:sp>
      <p:sp>
        <p:nvSpPr>
          <p:cNvPr id="4" name="Text Placeholder 3">
            <a:extLst>
              <a:ext uri="{FF2B5EF4-FFF2-40B4-BE49-F238E27FC236}">
                <a16:creationId xmlns:a16="http://schemas.microsoft.com/office/drawing/2014/main" id="{32CC3549-3EFE-B567-52A0-F34BFD94BFC4}"/>
              </a:ext>
            </a:extLst>
          </p:cNvPr>
          <p:cNvSpPr>
            <a:spLocks noGrp="1"/>
          </p:cNvSpPr>
          <p:nvPr>
            <p:ph type="body" sz="half" idx="2"/>
          </p:nvPr>
        </p:nvSpPr>
        <p:spPr>
          <a:xfrm>
            <a:off x="1244038" y="4511087"/>
            <a:ext cx="7756356" cy="400939"/>
          </a:xfrm>
        </p:spPr>
        <p:txBody>
          <a:bodyPr vert="horz" lIns="91440" tIns="45720" rIns="91440" bIns="45720" rtlCol="0" anchor="t">
            <a:noAutofit/>
          </a:bodyPr>
          <a:lstStyle/>
          <a:p>
            <a:pPr algn="l">
              <a:lnSpc>
                <a:spcPct val="110000"/>
              </a:lnSpc>
            </a:pPr>
            <a:r>
              <a:rPr lang="en-US" cap="none" dirty="0">
                <a:latin typeface="Calibri" panose="020F0502020204030204" pitchFamily="34" charset="0"/>
                <a:cs typeface="Calibri" panose="020F0502020204030204" pitchFamily="34" charset="0"/>
              </a:rPr>
              <a:t>Previous collaboration with the Volusia Sherriff's office and DCF led to DCF coming to VRA to develop an art program to help heal aging out foster kids and other people in recovery that suffer from trauma and substance use disorder.</a:t>
            </a:r>
          </a:p>
        </p:txBody>
      </p:sp>
      <p:sp>
        <p:nvSpPr>
          <p:cNvPr id="34"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8686191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6C9FEF2-571A-41A4-8458-15ECC27E91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6" name="Freeform 11">
            <a:extLst>
              <a:ext uri="{FF2B5EF4-FFF2-40B4-BE49-F238E27FC236}">
                <a16:creationId xmlns:a16="http://schemas.microsoft.com/office/drawing/2014/main" id="{32218886-CF96-4B72-B065-A5D51EE39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28" name="Freeform 13">
            <a:extLst>
              <a:ext uri="{FF2B5EF4-FFF2-40B4-BE49-F238E27FC236}">
                <a16:creationId xmlns:a16="http://schemas.microsoft.com/office/drawing/2014/main" id="{B3045C5E-93FA-407D-BEA7-12245A36F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5">
            <a:extLst>
              <a:ext uri="{FF2B5EF4-FFF2-40B4-BE49-F238E27FC236}">
                <a16:creationId xmlns:a16="http://schemas.microsoft.com/office/drawing/2014/main" id="{3F0B046C-B5DA-47B6-8BB1-4722F4291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Freeform 14">
            <a:extLst>
              <a:ext uri="{FF2B5EF4-FFF2-40B4-BE49-F238E27FC236}">
                <a16:creationId xmlns:a16="http://schemas.microsoft.com/office/drawing/2014/main" id="{5EE9E735-E260-432D-810C-BC6BEF5B1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4" name="5-Point Star 24">
            <a:extLst>
              <a:ext uri="{FF2B5EF4-FFF2-40B4-BE49-F238E27FC236}">
                <a16:creationId xmlns:a16="http://schemas.microsoft.com/office/drawing/2014/main" id="{C35962A4-FCC1-47E8-9B3F-3C2739C0D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127AEDD1-FD88-48D7-8260-0AA34DE0C1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Rectangle 37">
            <a:extLst>
              <a:ext uri="{FF2B5EF4-FFF2-40B4-BE49-F238E27FC236}">
                <a16:creationId xmlns:a16="http://schemas.microsoft.com/office/drawing/2014/main" id="{31E89F29-ADA4-40A8-80E1-48D600174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5">
            <a:extLst>
              <a:ext uri="{FF2B5EF4-FFF2-40B4-BE49-F238E27FC236}">
                <a16:creationId xmlns:a16="http://schemas.microsoft.com/office/drawing/2014/main" id="{C32AA8F8-450D-41DC-AE38-266ADD53A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2" name="Rectangle 41">
            <a:extLst>
              <a:ext uri="{FF2B5EF4-FFF2-40B4-BE49-F238E27FC236}">
                <a16:creationId xmlns:a16="http://schemas.microsoft.com/office/drawing/2014/main" id="{EB048815-C663-4C51-84E9-5C6EFDF17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BF090243-7F93-456B-85D9-0D4D10696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F84F3463-36D2-44CA-9A64-98004ECD8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ext&#10;&#10;Description automatically generated">
            <a:extLst>
              <a:ext uri="{FF2B5EF4-FFF2-40B4-BE49-F238E27FC236}">
                <a16:creationId xmlns:a16="http://schemas.microsoft.com/office/drawing/2014/main" id="{61E694CF-91F2-4327-A308-0E12D85CA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367" y="840324"/>
            <a:ext cx="6174771" cy="5171369"/>
          </a:xfrm>
          <a:prstGeom prst="rect">
            <a:avLst/>
          </a:prstGeom>
        </p:spPr>
      </p:pic>
      <p:pic>
        <p:nvPicPr>
          <p:cNvPr id="3074" name="Picture 2" descr="May be an image of 9 people and flower">
            <a:extLst>
              <a:ext uri="{FF2B5EF4-FFF2-40B4-BE49-F238E27FC236}">
                <a16:creationId xmlns:a16="http://schemas.microsoft.com/office/drawing/2014/main" id="{6D7C4F75-55D4-E84D-CE01-9E6FAA78C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4" y="226225"/>
            <a:ext cx="4247923" cy="3185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180EE4-2E10-6D2A-11D8-F4682F01802D}"/>
              </a:ext>
            </a:extLst>
          </p:cNvPr>
          <p:cNvSpPr txBox="1"/>
          <p:nvPr/>
        </p:nvSpPr>
        <p:spPr>
          <a:xfrm>
            <a:off x="327860" y="3560738"/>
            <a:ext cx="3615769" cy="2031325"/>
          </a:xfrm>
          <a:prstGeom prst="rect">
            <a:avLst/>
          </a:prstGeom>
          <a:noFill/>
        </p:spPr>
        <p:txBody>
          <a:bodyPr wrap="square">
            <a:spAutoFit/>
          </a:bodyPr>
          <a:lstStyle/>
          <a:p>
            <a:r>
              <a:rPr lang="en-US" b="0" i="0" dirty="0">
                <a:solidFill>
                  <a:srgbClr val="050505"/>
                </a:solidFill>
                <a:effectLst/>
                <a:latin typeface="Segoe UI Historic" panose="020B0502040204020203" pitchFamily="34" charset="0"/>
              </a:rPr>
              <a:t>Tonight’s A Window Between Worlds is about the Lotus. The Lotus grows in murky water that can represent growth during difficult times. Use the finished flower to remind yourself of your resilience.</a:t>
            </a:r>
            <a:endParaRPr lang="en-US" dirty="0"/>
          </a:p>
        </p:txBody>
      </p:sp>
    </p:spTree>
    <p:extLst>
      <p:ext uri="{BB962C8B-B14F-4D97-AF65-F5344CB8AC3E}">
        <p14:creationId xmlns:p14="http://schemas.microsoft.com/office/powerpoint/2010/main" val="2908390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3" name="Picture 12" descr="Graphical user interface, text&#10;&#10;Description automatically generated">
            <a:extLst>
              <a:ext uri="{FF2B5EF4-FFF2-40B4-BE49-F238E27FC236}">
                <a16:creationId xmlns:a16="http://schemas.microsoft.com/office/drawing/2014/main" id="{C01362B1-CC6E-7988-ACB0-5E5F298D21FE}"/>
              </a:ext>
            </a:extLst>
          </p:cNvPr>
          <p:cNvPicPr>
            <a:picLocks noChangeAspect="1"/>
          </p:cNvPicPr>
          <p:nvPr/>
        </p:nvPicPr>
        <p:blipFill rotWithShape="1">
          <a:blip r:embed="rId3">
            <a:extLst>
              <a:ext uri="{28A0092B-C50C-407E-A947-70E740481C1C}">
                <a14:useLocalDpi xmlns:a14="http://schemas.microsoft.com/office/drawing/2010/main" val="0"/>
              </a:ext>
            </a:extLst>
          </a:blip>
          <a:srcRect r="5798" b="-1"/>
          <a:stretch/>
        </p:blipFill>
        <p:spPr>
          <a:xfrm>
            <a:off x="1" y="-1"/>
            <a:ext cx="5791144" cy="3980623"/>
          </a:xfrm>
          <a:prstGeom prst="rect">
            <a:avLst/>
          </a:prstGeom>
          <a:ln>
            <a:noFill/>
          </a:ln>
        </p:spPr>
      </p:pic>
      <p:pic>
        <p:nvPicPr>
          <p:cNvPr id="11" name="Content Placeholder 10" descr="Calendar&#10;&#10;Description automatically generated with medium confidence">
            <a:extLst>
              <a:ext uri="{FF2B5EF4-FFF2-40B4-BE49-F238E27FC236}">
                <a16:creationId xmlns:a16="http://schemas.microsoft.com/office/drawing/2014/main" id="{CB595F61-0BA7-8728-29A9-1AF1D12EB7FA}"/>
              </a:ext>
            </a:extLst>
          </p:cNvPr>
          <p:cNvPicPr>
            <a:picLocks noChangeAspect="1"/>
          </p:cNvPicPr>
          <p:nvPr/>
        </p:nvPicPr>
        <p:blipFill rotWithShape="1">
          <a:blip r:embed="rId4">
            <a:extLst>
              <a:ext uri="{28A0092B-C50C-407E-A947-70E740481C1C}">
                <a14:useLocalDpi xmlns:a14="http://schemas.microsoft.com/office/drawing/2010/main" val="0"/>
              </a:ext>
            </a:extLst>
          </a:blip>
          <a:srcRect l="5740" r="-1" b="-1"/>
          <a:stretch/>
        </p:blipFill>
        <p:spPr>
          <a:xfrm>
            <a:off x="5914589" y="10"/>
            <a:ext cx="5794811" cy="3980612"/>
          </a:xfrm>
          <a:prstGeom prst="rect">
            <a:avLst/>
          </a:prstGeom>
          <a:ln>
            <a:noFill/>
          </a:ln>
        </p:spPr>
      </p:pic>
      <p:sp>
        <p:nvSpPr>
          <p:cNvPr id="44" name="Rectangle 19">
            <a:extLst>
              <a:ext uri="{FF2B5EF4-FFF2-40B4-BE49-F238E27FC236}">
                <a16:creationId xmlns:a16="http://schemas.microsoft.com/office/drawing/2014/main" id="{19075C07-CFB6-4B00-8D9D-38D8FB766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1E06D4-0C59-F793-7194-AA8F0A55D9F7}"/>
              </a:ext>
            </a:extLst>
          </p:cNvPr>
          <p:cNvSpPr>
            <a:spLocks noGrp="1"/>
          </p:cNvSpPr>
          <p:nvPr>
            <p:ph type="title"/>
          </p:nvPr>
        </p:nvSpPr>
        <p:spPr>
          <a:xfrm>
            <a:off x="276225" y="4267829"/>
            <a:ext cx="4562475" cy="1608035"/>
          </a:xfrm>
        </p:spPr>
        <p:txBody>
          <a:bodyPr>
            <a:normAutofit/>
          </a:bodyPr>
          <a:lstStyle/>
          <a:p>
            <a:r>
              <a:rPr lang="en-US" sz="3400" cap="none" dirty="0">
                <a:solidFill>
                  <a:schemeClr val="bg1"/>
                </a:solidFill>
                <a:latin typeface="Calibri" panose="020F0502020204030204" pitchFamily="34" charset="0"/>
                <a:cs typeface="Calibri" panose="020F0502020204030204" pitchFamily="34" charset="0"/>
              </a:rPr>
              <a:t>Invitation to Change Family Group</a:t>
            </a:r>
          </a:p>
        </p:txBody>
      </p:sp>
      <p:sp>
        <p:nvSpPr>
          <p:cNvPr id="17" name="Content Placeholder 16">
            <a:extLst>
              <a:ext uri="{FF2B5EF4-FFF2-40B4-BE49-F238E27FC236}">
                <a16:creationId xmlns:a16="http://schemas.microsoft.com/office/drawing/2014/main" id="{CDF2D3D9-C9C4-862F-75AB-DE74F8573D88}"/>
              </a:ext>
            </a:extLst>
          </p:cNvPr>
          <p:cNvSpPr>
            <a:spLocks noGrp="1"/>
          </p:cNvSpPr>
          <p:nvPr>
            <p:ph idx="1"/>
          </p:nvPr>
        </p:nvSpPr>
        <p:spPr>
          <a:xfrm>
            <a:off x="5073595" y="4249408"/>
            <a:ext cx="6635805" cy="1608035"/>
          </a:xfrm>
        </p:spPr>
        <p:txBody>
          <a:bodyPr>
            <a:normAutofit/>
          </a:bodyPr>
          <a:lstStyle/>
          <a:p>
            <a:pPr marL="0" indent="0">
              <a:buNone/>
            </a:pPr>
            <a:r>
              <a:rPr lang="en-US" sz="2400" cap="none" dirty="0">
                <a:solidFill>
                  <a:schemeClr val="bg1"/>
                </a:solidFill>
                <a:latin typeface="Calibri" panose="020F0502020204030204" pitchFamily="34" charset="0"/>
                <a:cs typeface="Calibri" panose="020F0502020204030204" pitchFamily="34" charset="0"/>
              </a:rPr>
              <a:t>Meets the 1</a:t>
            </a:r>
            <a:r>
              <a:rPr lang="en-US" sz="2400" cap="none" baseline="30000" dirty="0">
                <a:solidFill>
                  <a:schemeClr val="bg1"/>
                </a:solidFill>
                <a:latin typeface="Calibri" panose="020F0502020204030204" pitchFamily="34" charset="0"/>
                <a:cs typeface="Calibri" panose="020F0502020204030204" pitchFamily="34" charset="0"/>
              </a:rPr>
              <a:t>st</a:t>
            </a:r>
            <a:r>
              <a:rPr lang="en-US" sz="2400" cap="none" dirty="0">
                <a:solidFill>
                  <a:schemeClr val="bg1"/>
                </a:solidFill>
                <a:latin typeface="Calibri" panose="020F0502020204030204" pitchFamily="34" charset="0"/>
                <a:cs typeface="Calibri" panose="020F0502020204030204" pitchFamily="34" charset="0"/>
              </a:rPr>
              <a:t> and 3</a:t>
            </a:r>
            <a:r>
              <a:rPr lang="en-US" sz="2400" cap="none" baseline="30000" dirty="0">
                <a:solidFill>
                  <a:schemeClr val="bg1"/>
                </a:solidFill>
                <a:latin typeface="Calibri" panose="020F0502020204030204" pitchFamily="34" charset="0"/>
                <a:cs typeface="Calibri" panose="020F0502020204030204" pitchFamily="34" charset="0"/>
              </a:rPr>
              <a:t>rd</a:t>
            </a:r>
            <a:r>
              <a:rPr lang="en-US" sz="2400" cap="none" dirty="0">
                <a:solidFill>
                  <a:schemeClr val="bg1"/>
                </a:solidFill>
                <a:latin typeface="Calibri" panose="020F0502020204030204" pitchFamily="34" charset="0"/>
                <a:cs typeface="Calibri" panose="020F0502020204030204" pitchFamily="34" charset="0"/>
              </a:rPr>
              <a:t> Wednesdays of the month</a:t>
            </a:r>
            <a:br>
              <a:rPr lang="en-US" sz="2400" cap="none" dirty="0">
                <a:solidFill>
                  <a:schemeClr val="bg1"/>
                </a:solidFill>
                <a:latin typeface="Calibri" panose="020F0502020204030204" pitchFamily="34" charset="0"/>
                <a:cs typeface="Calibri" panose="020F0502020204030204" pitchFamily="34" charset="0"/>
              </a:rPr>
            </a:br>
            <a:r>
              <a:rPr lang="en-US" sz="2400" cap="none" dirty="0">
                <a:solidFill>
                  <a:schemeClr val="bg1"/>
                </a:solidFill>
                <a:latin typeface="Calibri" panose="020F0502020204030204" pitchFamily="34" charset="0"/>
                <a:cs typeface="Calibri" panose="020F0502020204030204" pitchFamily="34" charset="0"/>
              </a:rPr>
              <a:t>5:30pm-7pm</a:t>
            </a:r>
            <a:br>
              <a:rPr lang="en-US" sz="2400" cap="none" dirty="0">
                <a:solidFill>
                  <a:schemeClr val="bg1"/>
                </a:solidFill>
                <a:latin typeface="Calibri" panose="020F0502020204030204" pitchFamily="34" charset="0"/>
                <a:cs typeface="Calibri" panose="020F0502020204030204" pitchFamily="34" charset="0"/>
              </a:rPr>
            </a:br>
            <a:r>
              <a:rPr lang="en-US" sz="2400" cap="none" dirty="0">
                <a:solidFill>
                  <a:schemeClr val="bg1"/>
                </a:solidFill>
                <a:latin typeface="Calibri" panose="020F0502020204030204" pitchFamily="34" charset="0"/>
                <a:cs typeface="Calibri" panose="020F0502020204030204" pitchFamily="34" charset="0"/>
              </a:rPr>
              <a:t>Childcare available upon request</a:t>
            </a:r>
          </a:p>
        </p:txBody>
      </p:sp>
    </p:spTree>
    <p:extLst>
      <p:ext uri="{BB962C8B-B14F-4D97-AF65-F5344CB8AC3E}">
        <p14:creationId xmlns:p14="http://schemas.microsoft.com/office/powerpoint/2010/main" val="169884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82BED3-AB21-4DAE-B25E-E5CBD0B3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316292" y="334573"/>
            <a:ext cx="10393145" cy="2520901"/>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31374ED2-14F7-4006-B56D-6252D4E3E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F1CC82F-1163-A2DD-198F-3BAD18B89ABB}"/>
              </a:ext>
            </a:extLst>
          </p:cNvPr>
          <p:cNvSpPr>
            <a:spLocks noGrp="1"/>
          </p:cNvSpPr>
          <p:nvPr>
            <p:ph type="ctrTitle"/>
          </p:nvPr>
        </p:nvSpPr>
        <p:spPr>
          <a:xfrm rot="21420000">
            <a:off x="468617" y="3259755"/>
            <a:ext cx="10178799" cy="977598"/>
          </a:xfrm>
        </p:spPr>
        <p:txBody>
          <a:bodyPr>
            <a:normAutofit fontScale="90000"/>
          </a:bodyPr>
          <a:lstStyle/>
          <a:p>
            <a:pPr algn="ctr"/>
            <a:r>
              <a:rPr lang="en-US" sz="3900" cap="none" dirty="0">
                <a:solidFill>
                  <a:schemeClr val="bg1"/>
                </a:solidFill>
                <a:latin typeface="Calibri" panose="020F0502020204030204" pitchFamily="34" charset="0"/>
                <a:cs typeface="Calibri" panose="020F0502020204030204" pitchFamily="34" charset="0"/>
              </a:rPr>
              <a:t>YOU TOO CAN INNOVATE TO MEET YOUR COMMUNITY NEEDS</a:t>
            </a:r>
          </a:p>
        </p:txBody>
      </p:sp>
      <p:sp>
        <p:nvSpPr>
          <p:cNvPr id="3" name="Subtitle 2">
            <a:extLst>
              <a:ext uri="{FF2B5EF4-FFF2-40B4-BE49-F238E27FC236}">
                <a16:creationId xmlns:a16="http://schemas.microsoft.com/office/drawing/2014/main" id="{E3FB424B-A201-F3E8-C909-E74AB8F933D4}"/>
              </a:ext>
            </a:extLst>
          </p:cNvPr>
          <p:cNvSpPr>
            <a:spLocks noGrp="1"/>
          </p:cNvSpPr>
          <p:nvPr>
            <p:ph type="subTitle" idx="1"/>
          </p:nvPr>
        </p:nvSpPr>
        <p:spPr>
          <a:xfrm rot="21424185">
            <a:off x="4615008" y="4475351"/>
            <a:ext cx="1905838" cy="550333"/>
          </a:xfrm>
        </p:spPr>
        <p:txBody>
          <a:bodyPr>
            <a:normAutofit/>
          </a:bodyPr>
          <a:lstStyle/>
          <a:p>
            <a:pPr>
              <a:lnSpc>
                <a:spcPct val="110000"/>
              </a:lnSpc>
            </a:pPr>
            <a:r>
              <a:rPr lang="en-US" sz="2000" dirty="0">
                <a:solidFill>
                  <a:schemeClr val="bg1"/>
                </a:solidFill>
                <a:effectLst/>
                <a:latin typeface="Calibri" panose="020F0502020204030204" pitchFamily="34" charset="0"/>
                <a:ea typeface="Calibri" panose="020F0502020204030204" pitchFamily="34" charset="0"/>
              </a:rPr>
              <a:t>June 5, 2023</a:t>
            </a:r>
            <a:endParaRPr lang="en-US" sz="2000" dirty="0">
              <a:solidFill>
                <a:schemeClr val="bg1"/>
              </a:solidFill>
            </a:endParaRPr>
          </a:p>
        </p:txBody>
      </p:sp>
      <p:pic>
        <p:nvPicPr>
          <p:cNvPr id="4" name="Picture 3">
            <a:extLst>
              <a:ext uri="{FF2B5EF4-FFF2-40B4-BE49-F238E27FC236}">
                <a16:creationId xmlns:a16="http://schemas.microsoft.com/office/drawing/2014/main" id="{700B2BEE-B5A5-B59E-1048-57F8B4A6498D}"/>
              </a:ext>
            </a:extLst>
          </p:cNvPr>
          <p:cNvPicPr>
            <a:picLocks noChangeAspect="1"/>
          </p:cNvPicPr>
          <p:nvPr/>
        </p:nvPicPr>
        <p:blipFill>
          <a:blip r:embed="rId3"/>
          <a:stretch>
            <a:fillRect/>
          </a:stretch>
        </p:blipFill>
        <p:spPr>
          <a:xfrm rot="21420000">
            <a:off x="4649711" y="676556"/>
            <a:ext cx="5026443" cy="1947747"/>
          </a:xfrm>
          <a:prstGeom prst="rect">
            <a:avLst/>
          </a:prstGeom>
        </p:spPr>
      </p:pic>
      <p:sp>
        <p:nvSpPr>
          <p:cNvPr id="16" name="5-Point Star 18">
            <a:extLst>
              <a:ext uri="{FF2B5EF4-FFF2-40B4-BE49-F238E27FC236}">
                <a16:creationId xmlns:a16="http://schemas.microsoft.com/office/drawing/2014/main" id="{EF3460EC-E807-43B0-9981-D8149754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11" name="Picture 10" descr="Green bamboo forest with the sun glaring">
            <a:extLst>
              <a:ext uri="{FF2B5EF4-FFF2-40B4-BE49-F238E27FC236}">
                <a16:creationId xmlns:a16="http://schemas.microsoft.com/office/drawing/2014/main" id="{15FDBC45-C3E5-D786-70B5-19F9D6CD6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25" y="916034"/>
            <a:ext cx="2674434" cy="1782956"/>
          </a:xfrm>
          <a:prstGeom prst="rect">
            <a:avLst/>
          </a:prstGeom>
        </p:spPr>
      </p:pic>
    </p:spTree>
    <p:extLst>
      <p:ext uri="{BB962C8B-B14F-4D97-AF65-F5344CB8AC3E}">
        <p14:creationId xmlns:p14="http://schemas.microsoft.com/office/powerpoint/2010/main" val="1317806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44" name="Rectangle 19">
            <a:extLst>
              <a:ext uri="{FF2B5EF4-FFF2-40B4-BE49-F238E27FC236}">
                <a16:creationId xmlns:a16="http://schemas.microsoft.com/office/drawing/2014/main" id="{19075C07-CFB6-4B00-8D9D-38D8FB766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1E06D4-0C59-F793-7194-AA8F0A55D9F7}"/>
              </a:ext>
            </a:extLst>
          </p:cNvPr>
          <p:cNvSpPr>
            <a:spLocks noGrp="1"/>
          </p:cNvSpPr>
          <p:nvPr>
            <p:ph type="title"/>
          </p:nvPr>
        </p:nvSpPr>
        <p:spPr>
          <a:xfrm>
            <a:off x="276225" y="4267829"/>
            <a:ext cx="9563100" cy="1608035"/>
          </a:xfrm>
        </p:spPr>
        <p:txBody>
          <a:bodyPr>
            <a:normAutofit/>
          </a:bodyPr>
          <a:lstStyle/>
          <a:p>
            <a:r>
              <a:rPr lang="en-US" sz="3400" cap="none" dirty="0">
                <a:solidFill>
                  <a:schemeClr val="bg1"/>
                </a:solidFill>
                <a:latin typeface="Calibri" panose="020F0502020204030204" pitchFamily="34" charset="0"/>
                <a:cs typeface="Calibri" panose="020F0502020204030204" pitchFamily="34" charset="0"/>
              </a:rPr>
              <a:t>Invitation to Change Family Group</a:t>
            </a:r>
          </a:p>
        </p:txBody>
      </p:sp>
      <p:sp>
        <p:nvSpPr>
          <p:cNvPr id="6" name="TextBox 5">
            <a:extLst>
              <a:ext uri="{FF2B5EF4-FFF2-40B4-BE49-F238E27FC236}">
                <a16:creationId xmlns:a16="http://schemas.microsoft.com/office/drawing/2014/main" id="{FCDEBCE3-4B86-0093-04FB-721571D3A1AE}"/>
              </a:ext>
            </a:extLst>
          </p:cNvPr>
          <p:cNvSpPr txBox="1"/>
          <p:nvPr/>
        </p:nvSpPr>
        <p:spPr>
          <a:xfrm>
            <a:off x="342900" y="163512"/>
            <a:ext cx="11374966" cy="397031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Invitation to Change approach is built upon evidence-based practices that work. It is rooted in love and</a:t>
            </a:r>
          </a:p>
          <a:p>
            <a:r>
              <a:rPr lang="en-US" dirty="0">
                <a:latin typeface="Calibri" panose="020F0502020204030204" pitchFamily="34" charset="0"/>
                <a:cs typeface="Calibri" panose="020F0502020204030204" pitchFamily="34" charset="0"/>
              </a:rPr>
              <a:t>compassion, which most people already have in abundance. It empowers individuals to be part of the change they would like to see! The group teaches practices and tools that empower and can be used to be part of creating conditions for change. </a:t>
            </a:r>
            <a:r>
              <a:rPr lang="en-US" dirty="0">
                <a:solidFill>
                  <a:srgbClr val="7030A0"/>
                </a:solidFill>
                <a:latin typeface="Calibri" panose="020F0502020204030204" pitchFamily="34" charset="0"/>
                <a:cs typeface="Calibri" panose="020F0502020204030204" pitchFamily="34" charset="0"/>
              </a:rPr>
              <a:t>“If you change the way you look at things, the things you look at change.” - Wayne Dyer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is a Learning and Practice Group, as opposed to a support group – we share tools, concepts, and</a:t>
            </a:r>
          </a:p>
          <a:p>
            <a:r>
              <a:rPr lang="en-US" dirty="0">
                <a:latin typeface="Calibri" panose="020F0502020204030204" pitchFamily="34" charset="0"/>
                <a:cs typeface="Calibri" panose="020F0502020204030204" pitchFamily="34" charset="0"/>
              </a:rPr>
              <a:t>practices from the ITC model each session and ask that participants to practice with them between sessions.</a:t>
            </a:r>
          </a:p>
          <a:p>
            <a:r>
              <a:rPr lang="en-US" dirty="0">
                <a:latin typeface="Calibri" panose="020F0502020204030204" pitchFamily="34" charset="0"/>
                <a:cs typeface="Calibri" panose="020F0502020204030204" pitchFamily="34" charset="0"/>
              </a:rPr>
              <a:t>We welcome family members and friends of those struggling with substance/alcohol use issues. It is an opportunity to</a:t>
            </a:r>
          </a:p>
          <a:p>
            <a:r>
              <a:rPr lang="en-US" dirty="0">
                <a:latin typeface="Calibri" panose="020F0502020204030204" pitchFamily="34" charset="0"/>
                <a:cs typeface="Calibri" panose="020F0502020204030204" pitchFamily="34" charset="0"/>
              </a:rPr>
              <a:t>learn how to encourage change, in a place of openness and support. This group uses the Invitation to Change Approach (ITC) as the basis for  discussions. This approach is grounded in compassion, connection, and the belief that a person is not powerless – something can be done to help loved ones. ITC is based on the evidence-based practices of CRAFT (Community Reinforcement &amp; Family Therapy), Motivational Interviewing, and ACT (Acceptance and Commitment Therapy). In this Learning Group, individuals connect with a supportive community and engage with tools and techniques to use in their daily life.</a:t>
            </a:r>
          </a:p>
        </p:txBody>
      </p:sp>
    </p:spTree>
    <p:extLst>
      <p:ext uri="{BB962C8B-B14F-4D97-AF65-F5344CB8AC3E}">
        <p14:creationId xmlns:p14="http://schemas.microsoft.com/office/powerpoint/2010/main" val="1242730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C9FEF2-571A-41A4-8458-15ECC27E91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32218886-CF96-4B72-B065-A5D51EE39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B3045C5E-93FA-407D-BEA7-12245A36F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id="{3F0B046C-B5DA-47B6-8BB1-4722F4291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id="{5EE9E735-E260-432D-810C-BC6BEF5B1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id="{C35962A4-FCC1-47E8-9B3F-3C2739C0D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127AEDD1-FD88-48D7-8260-0AA34DE0C1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31E89F29-ADA4-40A8-80E1-48D600174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5">
            <a:extLst>
              <a:ext uri="{FF2B5EF4-FFF2-40B4-BE49-F238E27FC236}">
                <a16:creationId xmlns:a16="http://schemas.microsoft.com/office/drawing/2014/main" id="{C32AA8F8-450D-41DC-AE38-266ADD53A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7" name="Rectangle 26">
            <a:extLst>
              <a:ext uri="{FF2B5EF4-FFF2-40B4-BE49-F238E27FC236}">
                <a16:creationId xmlns:a16="http://schemas.microsoft.com/office/drawing/2014/main" id="{EB048815-C663-4C51-84E9-5C6EFDF17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BF090243-7F93-456B-85D9-0D4D10696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F84F3463-36D2-44CA-9A64-98004ECD8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Text&#10;&#10;Description automatically generated">
            <a:extLst>
              <a:ext uri="{FF2B5EF4-FFF2-40B4-BE49-F238E27FC236}">
                <a16:creationId xmlns:a16="http://schemas.microsoft.com/office/drawing/2014/main" id="{8AFC79D4-FA39-FA59-575B-1F1D473EBB19}"/>
              </a:ext>
            </a:extLst>
          </p:cNvPr>
          <p:cNvPicPr>
            <a:picLocks noGrp="1" noChangeAspect="1"/>
          </p:cNvPicPr>
          <p:nvPr>
            <p:ph idx="1"/>
          </p:nvPr>
        </p:nvPicPr>
        <p:blipFill>
          <a:blip r:embed="rId4"/>
          <a:stretch>
            <a:fillRect/>
          </a:stretch>
        </p:blipFill>
        <p:spPr>
          <a:xfrm>
            <a:off x="6206433" y="490716"/>
            <a:ext cx="4482993" cy="5918143"/>
          </a:xfrm>
          <a:prstGeom prst="rect">
            <a:avLst/>
          </a:prstGeom>
        </p:spPr>
      </p:pic>
      <p:pic>
        <p:nvPicPr>
          <p:cNvPr id="5" name="Picture 4" descr="A group of people sitting around a table&#10;&#10;Description automatically generated">
            <a:extLst>
              <a:ext uri="{FF2B5EF4-FFF2-40B4-BE49-F238E27FC236}">
                <a16:creationId xmlns:a16="http://schemas.microsoft.com/office/drawing/2014/main" id="{56679B13-808C-83ED-F435-D0D3FD02A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328" y="2969906"/>
            <a:ext cx="3668561" cy="2751420"/>
          </a:xfrm>
          <a:prstGeom prst="rect">
            <a:avLst/>
          </a:prstGeom>
        </p:spPr>
      </p:pic>
      <p:sp>
        <p:nvSpPr>
          <p:cNvPr id="7" name="Title 6">
            <a:extLst>
              <a:ext uri="{FF2B5EF4-FFF2-40B4-BE49-F238E27FC236}">
                <a16:creationId xmlns:a16="http://schemas.microsoft.com/office/drawing/2014/main" id="{6164750C-6FEB-E3FF-970A-11AC6AAD140F}"/>
              </a:ext>
            </a:extLst>
          </p:cNvPr>
          <p:cNvSpPr>
            <a:spLocks noGrp="1"/>
          </p:cNvSpPr>
          <p:nvPr>
            <p:ph type="title"/>
          </p:nvPr>
        </p:nvSpPr>
        <p:spPr>
          <a:xfrm>
            <a:off x="-15874" y="281357"/>
            <a:ext cx="4248872" cy="653591"/>
          </a:xfrm>
        </p:spPr>
        <p:txBody>
          <a:bodyPr>
            <a:noAutofit/>
          </a:bodyPr>
          <a:lstStyle/>
          <a:p>
            <a:r>
              <a:rPr lang="en-US" sz="2100" dirty="0">
                <a:latin typeface="Calibri" panose="020F0502020204030204" pitchFamily="34" charset="0"/>
                <a:cs typeface="Calibri" panose="020F0502020204030204" pitchFamily="34" charset="0"/>
              </a:rPr>
              <a:t>Recovery connections for dads</a:t>
            </a:r>
          </a:p>
        </p:txBody>
      </p:sp>
      <p:sp>
        <p:nvSpPr>
          <p:cNvPr id="8" name="TextBox 7">
            <a:extLst>
              <a:ext uri="{FF2B5EF4-FFF2-40B4-BE49-F238E27FC236}">
                <a16:creationId xmlns:a16="http://schemas.microsoft.com/office/drawing/2014/main" id="{D3C49D6A-77B6-A958-A96E-7CFA6D24108A}"/>
              </a:ext>
            </a:extLst>
          </p:cNvPr>
          <p:cNvSpPr txBox="1"/>
          <p:nvPr/>
        </p:nvSpPr>
        <p:spPr>
          <a:xfrm>
            <a:off x="106360" y="719258"/>
            <a:ext cx="3970499" cy="2308324"/>
          </a:xfrm>
          <a:prstGeom prst="rect">
            <a:avLst/>
          </a:prstGeom>
          <a:noFill/>
        </p:spPr>
        <p:txBody>
          <a:bodyPr wrap="square" rtlCol="0">
            <a:spAutoFit/>
          </a:bodyPr>
          <a:lstStyle/>
          <a:p>
            <a:r>
              <a:rPr lang="en-US" sz="1800" cap="none" dirty="0">
                <a:solidFill>
                  <a:schemeClr val="accent1">
                    <a:lumMod val="75000"/>
                  </a:schemeClr>
                </a:solidFill>
                <a:latin typeface="Calibri" panose="020F0502020204030204" pitchFamily="34" charset="0"/>
                <a:cs typeface="Calibri" panose="020F0502020204030204" pitchFamily="34" charset="0"/>
              </a:rPr>
              <a:t>Based on ACES scores, Protective Factors and WRAP principles, this program was created based on the experience of staff while helping a participant navigate the aftermath of his baby being born substance exposed. Further investigation showed a real lack of local services for dads in recovery.</a:t>
            </a:r>
            <a:endParaRPr lang="en-US" dirty="0"/>
          </a:p>
        </p:txBody>
      </p:sp>
    </p:spTree>
    <p:extLst>
      <p:ext uri="{BB962C8B-B14F-4D97-AF65-F5344CB8AC3E}">
        <p14:creationId xmlns:p14="http://schemas.microsoft.com/office/powerpoint/2010/main" val="149287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F793411C-A1D8-450D-9561-24C75D6D73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CD4E68FE-D0E7-4AC4-9D37-BC9A10E7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5">
            <a:extLst>
              <a:ext uri="{FF2B5EF4-FFF2-40B4-BE49-F238E27FC236}">
                <a16:creationId xmlns:a16="http://schemas.microsoft.com/office/drawing/2014/main" id="{9F958711-6F0F-4DAF-B6D7-38676273C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80F972A0-4B34-6F9D-813F-489AAA1DA818}"/>
              </a:ext>
            </a:extLst>
          </p:cNvPr>
          <p:cNvSpPr>
            <a:spLocks noGrp="1"/>
          </p:cNvSpPr>
          <p:nvPr>
            <p:ph type="title"/>
          </p:nvPr>
        </p:nvSpPr>
        <p:spPr>
          <a:xfrm>
            <a:off x="0" y="2491206"/>
            <a:ext cx="4238015" cy="1244714"/>
          </a:xfrm>
        </p:spPr>
        <p:txBody>
          <a:bodyPr vert="horz" lIns="91440" tIns="45720" rIns="91440" bIns="45720" rtlCol="0" anchor="b">
            <a:normAutofit fontScale="90000"/>
          </a:bodyPr>
          <a:lstStyle/>
          <a:p>
            <a:pPr algn="ctr"/>
            <a:r>
              <a:rPr lang="en-US" sz="2200" cap="none" dirty="0">
                <a:solidFill>
                  <a:schemeClr val="accent1"/>
                </a:solidFill>
                <a:latin typeface="Calibri" panose="020F0502020204030204" pitchFamily="34" charset="0"/>
                <a:cs typeface="Calibri" panose="020F0502020204030204" pitchFamily="34" charset="0"/>
              </a:rPr>
              <a:t>Bridge4Hope: </a:t>
            </a:r>
            <a:br>
              <a:rPr lang="en-US" sz="2200" cap="none" dirty="0">
                <a:solidFill>
                  <a:schemeClr val="accent1"/>
                </a:solidFill>
                <a:latin typeface="Calibri" panose="020F0502020204030204" pitchFamily="34" charset="0"/>
                <a:cs typeface="Calibri" panose="020F0502020204030204" pitchFamily="34" charset="0"/>
              </a:rPr>
            </a:br>
            <a:r>
              <a:rPr lang="en-US" sz="2200" cap="none" dirty="0">
                <a:solidFill>
                  <a:schemeClr val="accent1"/>
                </a:solidFill>
                <a:latin typeface="Calibri" panose="020F0502020204030204" pitchFamily="34" charset="0"/>
                <a:cs typeface="Calibri" panose="020F0502020204030204" pitchFamily="34" charset="0"/>
              </a:rPr>
              <a:t>Overdose Grief Support Group</a:t>
            </a:r>
            <a:br>
              <a:rPr lang="en-US" sz="2200" cap="none" dirty="0">
                <a:solidFill>
                  <a:schemeClr val="accent1"/>
                </a:solidFill>
                <a:latin typeface="Calibri" panose="020F0502020204030204" pitchFamily="34" charset="0"/>
                <a:cs typeface="Calibri" panose="020F0502020204030204" pitchFamily="34" charset="0"/>
              </a:rPr>
            </a:br>
            <a:br>
              <a:rPr lang="en-US" sz="2200" cap="none" dirty="0">
                <a:solidFill>
                  <a:schemeClr val="accent1"/>
                </a:solidFill>
                <a:latin typeface="Calibri" panose="020F0502020204030204" pitchFamily="34" charset="0"/>
                <a:cs typeface="Calibri" panose="020F0502020204030204" pitchFamily="34" charset="0"/>
              </a:rPr>
            </a:br>
            <a:r>
              <a:rPr lang="en-US" sz="2200" cap="none" dirty="0">
                <a:solidFill>
                  <a:schemeClr val="accent1"/>
                </a:solidFill>
                <a:latin typeface="Calibri" panose="020F0502020204030204" pitchFamily="34" charset="0"/>
                <a:cs typeface="Calibri" panose="020F0502020204030204" pitchFamily="34" charset="0"/>
              </a:rPr>
              <a:t>Led by a bereavement therapist, this group was created based on a car ride conversation that led to looking into this type of support. Shortly after Halifax Hospice received a grant to provide this sort of help and the group was launched.</a:t>
            </a:r>
          </a:p>
        </p:txBody>
      </p:sp>
      <p:sp>
        <p:nvSpPr>
          <p:cNvPr id="27" name="Rectangle 26">
            <a:extLst>
              <a:ext uri="{FF2B5EF4-FFF2-40B4-BE49-F238E27FC236}">
                <a16:creationId xmlns:a16="http://schemas.microsoft.com/office/drawing/2014/main" id="{2D43839F-D746-4BD2-AF83-A2D59C171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A022DB94-BA9F-403F-85B2-FD0A22CA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1F0A5978-229F-41F1-B213-A2B43E44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FF4C081F-AD9C-1487-6A8D-86AA3B24E4CB}"/>
              </a:ext>
            </a:extLst>
          </p:cNvPr>
          <p:cNvPicPr>
            <a:picLocks noGrp="1" noChangeAspect="1"/>
          </p:cNvPicPr>
          <p:nvPr>
            <p:ph idx="1"/>
          </p:nvPr>
        </p:nvPicPr>
        <p:blipFill rotWithShape="1">
          <a:blip r:embed="rId4"/>
          <a:srcRect l="1540" r="4137" b="-1"/>
          <a:stretch/>
        </p:blipFill>
        <p:spPr>
          <a:xfrm>
            <a:off x="5321367" y="684680"/>
            <a:ext cx="6174771" cy="5482657"/>
          </a:xfrm>
          <a:prstGeom prst="rect">
            <a:avLst/>
          </a:prstGeom>
        </p:spPr>
      </p:pic>
    </p:spTree>
    <p:extLst>
      <p:ext uri="{BB962C8B-B14F-4D97-AF65-F5344CB8AC3E}">
        <p14:creationId xmlns:p14="http://schemas.microsoft.com/office/powerpoint/2010/main" val="1963591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A277-5939-4217-19D9-4E3B101C6745}"/>
              </a:ext>
            </a:extLst>
          </p:cNvPr>
          <p:cNvSpPr>
            <a:spLocks noGrp="1"/>
          </p:cNvSpPr>
          <p:nvPr>
            <p:ph type="title"/>
          </p:nvPr>
        </p:nvSpPr>
        <p:spPr>
          <a:xfrm>
            <a:off x="685800" y="704850"/>
            <a:ext cx="6345302" cy="632602"/>
          </a:xfrm>
        </p:spPr>
        <p:txBody>
          <a:bodyPr/>
          <a:lstStyle/>
          <a:p>
            <a:r>
              <a:rPr lang="en-US" dirty="0"/>
              <a:t>Go forth and Replicate!</a:t>
            </a:r>
          </a:p>
        </p:txBody>
      </p:sp>
      <p:pic>
        <p:nvPicPr>
          <p:cNvPr id="5" name="Content Placeholder 4" descr="People holding sparklers">
            <a:extLst>
              <a:ext uri="{FF2B5EF4-FFF2-40B4-BE49-F238E27FC236}">
                <a16:creationId xmlns:a16="http://schemas.microsoft.com/office/drawing/2014/main" id="{CDA743D2-A92F-0557-E526-B6C0B4DC81E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6348" r="26348"/>
          <a:stretch>
            <a:fillRect/>
          </a:stretch>
        </p:blipFill>
        <p:spPr bwMode="auto">
          <a:xfrm>
            <a:off x="7400989" y="154304"/>
            <a:ext cx="3733736" cy="526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FA5C6CC-D877-A227-5CAD-C8D7B1311B02}"/>
              </a:ext>
            </a:extLst>
          </p:cNvPr>
          <p:cNvSpPr txBox="1"/>
          <p:nvPr/>
        </p:nvSpPr>
        <p:spPr>
          <a:xfrm>
            <a:off x="315913" y="1446134"/>
            <a:ext cx="7085076" cy="3970318"/>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Reach out to VRA and other RCO’s to assist</a:t>
            </a:r>
          </a:p>
          <a:p>
            <a:r>
              <a:rPr lang="en-US" sz="2800" dirty="0">
                <a:latin typeface="Calibri" panose="020F0502020204030204" pitchFamily="34" charset="0"/>
                <a:cs typeface="Calibri" panose="020F0502020204030204" pitchFamily="34" charset="0"/>
              </a:rPr>
              <a:t>Get staff trained as AWBW facilitators (www.awbw.org)</a:t>
            </a:r>
          </a:p>
          <a:p>
            <a:r>
              <a:rPr lang="en-US" sz="2800" dirty="0">
                <a:latin typeface="Calibri" panose="020F0502020204030204" pitchFamily="34" charset="0"/>
                <a:cs typeface="Calibri" panose="020F0502020204030204" pitchFamily="34" charset="0"/>
              </a:rPr>
              <a:t>Get staff trained as ITC facilitators (www.cmcffc.org)</a:t>
            </a:r>
          </a:p>
          <a:p>
            <a:r>
              <a:rPr lang="en-US" sz="2800" dirty="0">
                <a:latin typeface="Calibri" panose="020F0502020204030204" pitchFamily="34" charset="0"/>
                <a:cs typeface="Calibri" panose="020F0502020204030204" pitchFamily="34" charset="0"/>
              </a:rPr>
              <a:t>Hold brainstorming sessions with your stakeholders and invite them to participate</a:t>
            </a:r>
          </a:p>
          <a:p>
            <a:r>
              <a:rPr lang="en-US" sz="2800" dirty="0">
                <a:latin typeface="Calibri" panose="020F0502020204030204" pitchFamily="34" charset="0"/>
                <a:cs typeface="Calibri" panose="020F0502020204030204" pitchFamily="34" charset="0"/>
              </a:rPr>
              <a:t>Generate excitement about new groups via social media and ads</a:t>
            </a:r>
            <a:endParaRPr lang="en-US" sz="2800" dirty="0"/>
          </a:p>
        </p:txBody>
      </p:sp>
    </p:spTree>
    <p:extLst>
      <p:ext uri="{BB962C8B-B14F-4D97-AF65-F5344CB8AC3E}">
        <p14:creationId xmlns:p14="http://schemas.microsoft.com/office/powerpoint/2010/main" val="494407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BF6D5CCE-AFDB-8D5D-506E-0F51A88C39BB}"/>
              </a:ext>
            </a:extLst>
          </p:cNvPr>
          <p:cNvSpPr>
            <a:spLocks noGrp="1" noChangeArrowheads="1"/>
          </p:cNvSpPr>
          <p:nvPr>
            <p:ph idx="1"/>
          </p:nvPr>
        </p:nvSpPr>
        <p:spPr>
          <a:xfrm>
            <a:off x="1003610" y="962025"/>
            <a:ext cx="9946888" cy="2524125"/>
          </a:xfrm>
        </p:spPr>
        <p:txBody>
          <a:bodyPr>
            <a:normAutofit/>
          </a:bodyPr>
          <a:lstStyle/>
          <a:p>
            <a:pPr marL="548640" indent="-411480" algn="ctr">
              <a:buClr>
                <a:schemeClr val="tx1">
                  <a:shade val="95000"/>
                </a:schemeClr>
              </a:buClr>
              <a:buNone/>
              <a:defRPr/>
            </a:pPr>
            <a:r>
              <a:rPr lang="en-US" dirty="0">
                <a:solidFill>
                  <a:prstClr val="black">
                    <a:hueOff val="0"/>
                    <a:satOff val="0"/>
                    <a:lumOff val="0"/>
                    <a:alphaOff val="0"/>
                  </a:prstClr>
                </a:solidFill>
                <a:latin typeface="Calibri" panose="020F0502020204030204" pitchFamily="34" charset="0"/>
                <a:cs typeface="Calibri" panose="020F0502020204030204" pitchFamily="34" charset="0"/>
              </a:rPr>
              <a:t>Karen Chrapek, BSBM, RRT, CRPS-A</a:t>
            </a:r>
          </a:p>
          <a:p>
            <a:pPr marL="548640" indent="-411480" algn="ctr">
              <a:buClr>
                <a:schemeClr val="tx1">
                  <a:shade val="95000"/>
                </a:schemeClr>
              </a:buClr>
              <a:buNone/>
              <a:defRPr/>
            </a:pPr>
            <a:r>
              <a:rPr lang="en-US" cap="none" dirty="0">
                <a:solidFill>
                  <a:prstClr val="black">
                    <a:hueOff val="0"/>
                    <a:satOff val="0"/>
                    <a:lumOff val="0"/>
                    <a:alphaOff val="0"/>
                  </a:prstClr>
                </a:solidFill>
                <a:latin typeface="Calibri" panose="020F0502020204030204" pitchFamily="34" charset="0"/>
                <a:cs typeface="Calibri" panose="020F0502020204030204" pitchFamily="34" charset="0"/>
              </a:rPr>
              <a:t>Registered Respiratory Therapist, Certified Recovery Peer Specialist for Adults</a:t>
            </a:r>
            <a:r>
              <a:rPr lang="en-US" dirty="0">
                <a:solidFill>
                  <a:prstClr val="black">
                    <a:hueOff val="0"/>
                    <a:satOff val="0"/>
                    <a:lumOff val="0"/>
                    <a:alphaOff val="0"/>
                  </a:prstClr>
                </a:solidFill>
                <a:latin typeface="Calibri" panose="020F0502020204030204" pitchFamily="34" charset="0"/>
                <a:cs typeface="Calibri" panose="020F0502020204030204" pitchFamily="34" charset="0"/>
              </a:rPr>
              <a:t>                 AWBW &amp;  WRAP ® </a:t>
            </a:r>
            <a:r>
              <a:rPr lang="en-US" cap="none" dirty="0">
                <a:solidFill>
                  <a:prstClr val="black">
                    <a:hueOff val="0"/>
                    <a:satOff val="0"/>
                    <a:lumOff val="0"/>
                    <a:alphaOff val="0"/>
                  </a:prstClr>
                </a:solidFill>
                <a:latin typeface="Calibri" panose="020F0502020204030204" pitchFamily="34" charset="0"/>
                <a:cs typeface="Calibri" panose="020F0502020204030204" pitchFamily="34" charset="0"/>
              </a:rPr>
              <a:t>Facilitator</a:t>
            </a:r>
          </a:p>
          <a:p>
            <a:pPr marL="548640" indent="-411480" algn="ctr">
              <a:buClr>
                <a:schemeClr val="tx1">
                  <a:shade val="95000"/>
                </a:schemeClr>
              </a:buClr>
              <a:buNone/>
              <a:defRPr/>
            </a:pPr>
            <a:r>
              <a:rPr lang="en-US" dirty="0">
                <a:solidFill>
                  <a:prstClr val="black">
                    <a:hueOff val="0"/>
                    <a:satOff val="0"/>
                    <a:lumOff val="0"/>
                    <a:alphaOff val="0"/>
                  </a:prstClr>
                </a:solidFill>
                <a:latin typeface="Calibri" panose="020F0502020204030204" pitchFamily="34" charset="0"/>
                <a:cs typeface="Calibri" panose="020F0502020204030204" pitchFamily="34" charset="0"/>
              </a:rPr>
              <a:t>386-777-PEER (7337) or 386-846-6061</a:t>
            </a:r>
          </a:p>
          <a:p>
            <a:pPr marL="548640" indent="-411480" algn="ctr">
              <a:buClr>
                <a:schemeClr val="tx1">
                  <a:shade val="95000"/>
                </a:schemeClr>
              </a:buClr>
              <a:buNone/>
              <a:defRPr/>
            </a:pPr>
            <a:r>
              <a:rPr lang="en-US" cap="none" dirty="0">
                <a:solidFill>
                  <a:prstClr val="black">
                    <a:hueOff val="0"/>
                    <a:satOff val="0"/>
                    <a:lumOff val="0"/>
                    <a:alphaOff val="0"/>
                  </a:prstClr>
                </a:solidFill>
                <a:latin typeface="Calibri" panose="020F0502020204030204" pitchFamily="34" charset="0"/>
                <a:cs typeface="Calibri" panose="020F0502020204030204" pitchFamily="34" charset="0"/>
              </a:rPr>
              <a:t>www.volusiarecoveryalliance.org</a:t>
            </a:r>
          </a:p>
        </p:txBody>
      </p:sp>
      <p:sp>
        <p:nvSpPr>
          <p:cNvPr id="6" name="Rectangle 2">
            <a:extLst>
              <a:ext uri="{FF2B5EF4-FFF2-40B4-BE49-F238E27FC236}">
                <a16:creationId xmlns:a16="http://schemas.microsoft.com/office/drawing/2014/main" id="{61CC2400-56CD-553D-5DBA-92F35543D4E6}"/>
              </a:ext>
            </a:extLst>
          </p:cNvPr>
          <p:cNvSpPr txBox="1">
            <a:spLocks noChangeArrowheads="1"/>
          </p:cNvSpPr>
          <p:nvPr/>
        </p:nvSpPr>
        <p:spPr bwMode="auto">
          <a:xfrm>
            <a:off x="1862254" y="0"/>
            <a:ext cx="8229600" cy="990600"/>
          </a:xfrm>
          <a:prstGeom prst="rect">
            <a:avLst/>
          </a:prstGeom>
          <a:noFill/>
          <a:ln>
            <a:noFill/>
          </a:ln>
          <a:effectLst/>
        </p:spPr>
        <p:txBody>
          <a:bodyPr anchor="b" anchorCtr="1"/>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defRPr>
            </a:lvl2pPr>
            <a:lvl3pPr marL="1143000" indent="-228600" eaLnBrk="0" hangingPunct="0">
              <a:defRPr sz="2400">
                <a:solidFill>
                  <a:schemeClr val="tx1"/>
                </a:solidFill>
                <a:latin typeface="Verdana" charset="0"/>
                <a:ea typeface="ヒラギノ角ゴ Pro W3" charset="0"/>
              </a:defRPr>
            </a:lvl3pPr>
            <a:lvl4pPr marL="1600200" indent="-228600" eaLnBrk="0" hangingPunct="0">
              <a:defRPr sz="2400">
                <a:solidFill>
                  <a:schemeClr val="tx1"/>
                </a:solidFill>
                <a:latin typeface="Verdana" charset="0"/>
                <a:ea typeface="ヒラギノ角ゴ Pro W3" charset="0"/>
              </a:defRPr>
            </a:lvl4pPr>
            <a:lvl5pPr marL="2057400" indent="-228600" eaLnBrk="0" hangingPunct="0">
              <a:defRPr sz="2400">
                <a:solidFill>
                  <a:schemeClr val="tx1"/>
                </a:solidFill>
                <a:latin typeface="Verdana" charset="0"/>
                <a:ea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defRPr>
            </a:lvl9pPr>
          </a:lstStyle>
          <a:p>
            <a:pPr algn="ctr" eaLnBrk="1" hangingPunct="1">
              <a:defRPr/>
            </a:pPr>
            <a:r>
              <a:rPr lang="en-US" sz="3600" cap="all" dirty="0">
                <a:solidFill>
                  <a:schemeClr val="accent1">
                    <a:lumMod val="60000"/>
                    <a:lumOff val="40000"/>
                  </a:schemeClr>
                </a:solidFill>
                <a:latin typeface="Calibri" panose="020F0502020204030204" pitchFamily="34" charset="0"/>
                <a:ea typeface="+mj-ea"/>
                <a:cs typeface="Calibri" panose="020F0502020204030204" pitchFamily="34" charset="0"/>
              </a:rPr>
              <a:t>Thank You</a:t>
            </a:r>
          </a:p>
        </p:txBody>
      </p:sp>
      <p:pic>
        <p:nvPicPr>
          <p:cNvPr id="39940" name="Picture 7" descr="A picture containing icon&#10;&#10;Description automatically generated">
            <a:extLst>
              <a:ext uri="{FF2B5EF4-FFF2-40B4-BE49-F238E27FC236}">
                <a16:creationId xmlns:a16="http://schemas.microsoft.com/office/drawing/2014/main" id="{2ADABE03-4165-876F-9760-258EDBA02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4" y="3680527"/>
            <a:ext cx="4835525" cy="188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5830644" y="5586064"/>
            <a:ext cx="3334871" cy="11295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Please complete our feedback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by scanning this QR 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or go to </a:t>
            </a:r>
            <a:r>
              <a:rPr kumimoji="0" lang="en-US" sz="1800" b="0" i="0" u="sng"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faces.ly</a:t>
            </a:r>
            <a:r>
              <a:rPr kumimoji="0" lang="en-US" sz="1800" b="0" i="0" u="sng"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/eval</a:t>
            </a:r>
          </a:p>
        </p:txBody>
      </p:sp>
      <p:sp>
        <p:nvSpPr>
          <p:cNvPr id="3" name="Chevron 2">
            <a:hlinkClick r:id="rId3"/>
            <a:extLst>
              <a:ext uri="{FF2B5EF4-FFF2-40B4-BE49-F238E27FC236}">
                <a16:creationId xmlns:a16="http://schemas.microsoft.com/office/drawing/2014/main" id="{4DD9E8D4-9B3B-A9D2-8893-15A0F9297A93}"/>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4"/>
          <a:srcRect b="10275"/>
          <a:stretch/>
        </p:blipFill>
        <p:spPr>
          <a:xfrm>
            <a:off x="4104443" y="5070920"/>
            <a:ext cx="1629383" cy="1644697"/>
          </a:xfrm>
          <a:prstGeom prst="rect">
            <a:avLst/>
          </a:prstGeom>
        </p:spPr>
      </p:pic>
    </p:spTree>
    <p:extLst>
      <p:ext uri="{BB962C8B-B14F-4D97-AF65-F5344CB8AC3E}">
        <p14:creationId xmlns:p14="http://schemas.microsoft.com/office/powerpoint/2010/main" val="251187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6ABE-8658-886F-4F2B-FE84EB26E454}"/>
              </a:ext>
            </a:extLst>
          </p:cNvPr>
          <p:cNvSpPr>
            <a:spLocks noGrp="1"/>
          </p:cNvSpPr>
          <p:nvPr>
            <p:ph type="title"/>
          </p:nvPr>
        </p:nvSpPr>
        <p:spPr>
          <a:xfrm>
            <a:off x="897559" y="1483415"/>
            <a:ext cx="10396882" cy="579981"/>
          </a:xfrm>
        </p:spPr>
        <p:txBody>
          <a:bodyPr>
            <a:normAutofit fontScale="90000"/>
          </a:bodyPr>
          <a:lstStyle/>
          <a:p>
            <a:pPr algn="ctr"/>
            <a:r>
              <a:rPr lang="en-US" dirty="0">
                <a:solidFill>
                  <a:schemeClr val="accent1">
                    <a:lumMod val="75000"/>
                  </a:schemeClr>
                </a:solidFill>
                <a:latin typeface="Bernard MT Condensed" panose="02050806060905020404" pitchFamily="18" charset="0"/>
              </a:rPr>
              <a:t>	</a:t>
            </a:r>
          </a:p>
        </p:txBody>
      </p:sp>
      <p:sp>
        <p:nvSpPr>
          <p:cNvPr id="3" name="Content Placeholder 2">
            <a:extLst>
              <a:ext uri="{FF2B5EF4-FFF2-40B4-BE49-F238E27FC236}">
                <a16:creationId xmlns:a16="http://schemas.microsoft.com/office/drawing/2014/main" id="{7ABEC90D-1CB9-6CC6-DCE9-F30E8C7B75DD}"/>
              </a:ext>
            </a:extLst>
          </p:cNvPr>
          <p:cNvSpPr>
            <a:spLocks noGrp="1"/>
          </p:cNvSpPr>
          <p:nvPr>
            <p:ph idx="1"/>
          </p:nvPr>
        </p:nvSpPr>
        <p:spPr>
          <a:xfrm>
            <a:off x="685800" y="1330896"/>
            <a:ext cx="10396883" cy="4043689"/>
          </a:xfrm>
        </p:spPr>
        <p:txBody>
          <a:bodyPr>
            <a:normAutofit fontScale="77500" lnSpcReduction="20000"/>
          </a:bodyPr>
          <a:lstStyle/>
          <a:p>
            <a:pPr fontAlgn="base"/>
            <a:endParaRPr lang="en-US" b="0" i="0" dirty="0">
              <a:solidFill>
                <a:schemeClr val="accent1">
                  <a:lumMod val="75000"/>
                </a:schemeClr>
              </a:solidFill>
              <a:effectLst/>
              <a:latin typeface="Bernard MT Condensed" panose="02050806060905020404" pitchFamily="18" charset="0"/>
            </a:endParaRPr>
          </a:p>
          <a:p>
            <a:pPr marL="0" indent="0" fontAlgn="base">
              <a:buNone/>
            </a:pPr>
            <a:r>
              <a:rPr lang="en-US" sz="2100" cap="none" dirty="0">
                <a:solidFill>
                  <a:schemeClr val="accent1">
                    <a:lumMod val="75000"/>
                  </a:schemeClr>
                </a:solidFill>
                <a:latin typeface="Calibri" panose="020F0502020204030204" pitchFamily="34" charset="0"/>
                <a:cs typeface="Calibri" panose="020F0502020204030204" pitchFamily="34" charset="0"/>
              </a:rPr>
              <a:t>The Volusia Recovery Alliance, Inc. (VRA) is a grassroots not-for-profit education and advocacy Recovery Community Organization (RCO) committed to furthering the message that recovery is possible for anyone who desires a life of wellness. Our purpose is to coordinate peer driven services that provide substance use recovery resources.   </a:t>
            </a:r>
          </a:p>
          <a:p>
            <a:pPr marL="0" indent="0" fontAlgn="base">
              <a:buNone/>
            </a:pPr>
            <a:endParaRPr lang="en-US" sz="1900" cap="none" dirty="0">
              <a:solidFill>
                <a:schemeClr val="accent1">
                  <a:lumMod val="75000"/>
                </a:schemeClr>
              </a:solidFill>
              <a:latin typeface="Calibri" panose="020F0502020204030204" pitchFamily="34" charset="0"/>
              <a:cs typeface="Calibri" panose="020F0502020204030204" pitchFamily="34" charset="0"/>
            </a:endParaRPr>
          </a:p>
          <a:p>
            <a:pPr fontAlgn="base"/>
            <a:r>
              <a:rPr lang="en-US" b="0" i="0" cap="none" dirty="0">
                <a:solidFill>
                  <a:schemeClr val="accent1">
                    <a:lumMod val="75000"/>
                  </a:schemeClr>
                </a:solidFill>
                <a:effectLst/>
                <a:latin typeface="Calibri" panose="020F0502020204030204" pitchFamily="34" charset="0"/>
                <a:cs typeface="Calibri" panose="020F0502020204030204" pitchFamily="34" charset="0"/>
              </a:rPr>
              <a:t>Our Mission</a:t>
            </a:r>
          </a:p>
          <a:p>
            <a:pPr marL="0" indent="0" fontAlgn="base">
              <a:buNone/>
            </a:pPr>
            <a:r>
              <a:rPr lang="en-US" b="0" i="0" cap="none" dirty="0">
                <a:solidFill>
                  <a:schemeClr val="accent1">
                    <a:lumMod val="75000"/>
                  </a:schemeClr>
                </a:solidFill>
                <a:effectLst/>
                <a:latin typeface="Calibri" panose="020F0502020204030204" pitchFamily="34" charset="0"/>
                <a:cs typeface="Calibri" panose="020F0502020204030204" pitchFamily="34" charset="0"/>
              </a:rPr>
              <a:t>We exist to serve all those seeking recovery from the impact of addiction including families, friends and allies.</a:t>
            </a:r>
          </a:p>
          <a:p>
            <a:pPr marL="0" indent="0" fontAlgn="base">
              <a:buNone/>
            </a:pPr>
            <a:endParaRPr lang="en-US" b="0" i="0" cap="none" dirty="0">
              <a:solidFill>
                <a:schemeClr val="accent1">
                  <a:lumMod val="75000"/>
                </a:schemeClr>
              </a:solidFill>
              <a:effectLst/>
              <a:latin typeface="Calibri" panose="020F0502020204030204" pitchFamily="34" charset="0"/>
              <a:cs typeface="Calibri" panose="020F0502020204030204" pitchFamily="34" charset="0"/>
            </a:endParaRPr>
          </a:p>
          <a:p>
            <a:pPr fontAlgn="base"/>
            <a:r>
              <a:rPr lang="en-US" b="0" i="0" cap="none" dirty="0">
                <a:solidFill>
                  <a:schemeClr val="accent1">
                    <a:lumMod val="75000"/>
                  </a:schemeClr>
                </a:solidFill>
                <a:effectLst/>
                <a:latin typeface="Calibri" panose="020F0502020204030204" pitchFamily="34" charset="0"/>
                <a:cs typeface="Calibri" panose="020F0502020204030204" pitchFamily="34" charset="0"/>
              </a:rPr>
              <a:t>Our Vision</a:t>
            </a:r>
          </a:p>
          <a:p>
            <a:pPr marL="0" indent="0" fontAlgn="base">
              <a:buNone/>
            </a:pPr>
            <a:r>
              <a:rPr lang="en-US" b="0" i="0" cap="none" dirty="0">
                <a:solidFill>
                  <a:schemeClr val="accent1">
                    <a:lumMod val="75000"/>
                  </a:schemeClr>
                </a:solidFill>
                <a:effectLst/>
                <a:latin typeface="Calibri" panose="020F0502020204030204" pitchFamily="34" charset="0"/>
                <a:cs typeface="Calibri" panose="020F0502020204030204" pitchFamily="34" charset="0"/>
              </a:rPr>
              <a:t>The Volusia Recovery Alliance works to mobilize resources, reduce barriers, increase awareness and support in an effort to eliminate stigma and enhance recovery through multiple pathways.</a:t>
            </a:r>
          </a:p>
          <a:p>
            <a:pPr marL="0" indent="0" fontAlgn="base">
              <a:buNone/>
            </a:pPr>
            <a:endParaRPr lang="en-US" b="0" i="0" cap="none" dirty="0">
              <a:solidFill>
                <a:schemeClr val="accent1">
                  <a:lumMod val="75000"/>
                </a:schemeClr>
              </a:solidFill>
              <a:effectLst/>
              <a:latin typeface="Bernard MT Condensed" panose="02050806060905020404" pitchFamily="18" charset="0"/>
            </a:endParaRPr>
          </a:p>
          <a:p>
            <a:pPr marL="0" indent="0">
              <a:buNone/>
            </a:pPr>
            <a:endParaRPr lang="en-US" dirty="0"/>
          </a:p>
        </p:txBody>
      </p:sp>
      <p:pic>
        <p:nvPicPr>
          <p:cNvPr id="4" name="Picture 3">
            <a:extLst>
              <a:ext uri="{FF2B5EF4-FFF2-40B4-BE49-F238E27FC236}">
                <a16:creationId xmlns:a16="http://schemas.microsoft.com/office/drawing/2014/main" id="{B39477F5-58CD-BDC8-A584-AC276E401C4D}"/>
              </a:ext>
            </a:extLst>
          </p:cNvPr>
          <p:cNvPicPr>
            <a:picLocks noChangeAspect="1"/>
          </p:cNvPicPr>
          <p:nvPr/>
        </p:nvPicPr>
        <p:blipFill>
          <a:blip r:embed="rId2"/>
          <a:stretch>
            <a:fillRect/>
          </a:stretch>
        </p:blipFill>
        <p:spPr>
          <a:xfrm>
            <a:off x="248478" y="178931"/>
            <a:ext cx="2972813" cy="1151965"/>
          </a:xfrm>
          <a:prstGeom prst="rect">
            <a:avLst/>
          </a:prstGeom>
        </p:spPr>
      </p:pic>
    </p:spTree>
    <p:extLst>
      <p:ext uri="{BB962C8B-B14F-4D97-AF65-F5344CB8AC3E}">
        <p14:creationId xmlns:p14="http://schemas.microsoft.com/office/powerpoint/2010/main" val="265381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69" name="Picture 1068">
            <a:extLst>
              <a:ext uri="{FF2B5EF4-FFF2-40B4-BE49-F238E27FC236}">
                <a16:creationId xmlns:a16="http://schemas.microsoft.com/office/drawing/2014/main" id="{05C90836-5ADB-4D63-A39D-D9BC0E10B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71" name="Rectangle 1070">
            <a:extLst>
              <a:ext uri="{FF2B5EF4-FFF2-40B4-BE49-F238E27FC236}">
                <a16:creationId xmlns:a16="http://schemas.microsoft.com/office/drawing/2014/main" id="{EC076BC1-44A9-43BA-9FA0-93D9F5636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073" name="Freeform 9">
            <a:extLst>
              <a:ext uri="{FF2B5EF4-FFF2-40B4-BE49-F238E27FC236}">
                <a16:creationId xmlns:a16="http://schemas.microsoft.com/office/drawing/2014/main" id="{10EBC408-9E16-4483-93FA-BB4E0D06D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075" name="Rectangle 1074">
            <a:extLst>
              <a:ext uri="{FF2B5EF4-FFF2-40B4-BE49-F238E27FC236}">
                <a16:creationId xmlns:a16="http://schemas.microsoft.com/office/drawing/2014/main" id="{1DAA8918-7760-46BA-B19F-9818085CB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AE24F7D0-CC60-F6AE-6BB5-0EE4F4D98AAB}"/>
              </a:ext>
            </a:extLst>
          </p:cNvPr>
          <p:cNvSpPr txBox="1"/>
          <p:nvPr/>
        </p:nvSpPr>
        <p:spPr>
          <a:xfrm>
            <a:off x="4654296" y="90386"/>
            <a:ext cx="7093598" cy="698652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 Volusia Recovery Alliance was created through participatory process. Based on several community planning meetings, a Symposium was organized by the Florida Alcohol and Drug Abuse Association (FADAA) funded by the Aetna Foundation that took place January 26, 2019. Café conversations were held there about community strengths and gaps in recovery needs that resulted in the formation of our Vision, Mission and Purpose.  Since then, VRA has held 51 community visioning meetings where we continue to receive feedback on recovery trends, concerns and needs which form the basis of innovative solutions. </a:t>
            </a:r>
          </a:p>
          <a:p>
            <a:endParaRPr lang="en-US" sz="20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cs typeface="Calibri" panose="020F0502020204030204" pitchFamily="34" charset="0"/>
              </a:rPr>
              <a:t>Community Visioning meetings</a:t>
            </a:r>
          </a:p>
          <a:p>
            <a:pPr marL="285750" indent="-285750">
              <a:buFont typeface="Wingdings" panose="05000000000000000000" pitchFamily="2" charset="2"/>
              <a:buChar char="Ø"/>
            </a:pPr>
            <a:r>
              <a:rPr lang="en-US" sz="2000" dirty="0">
                <a:latin typeface="Calibri" panose="020F0502020204030204" pitchFamily="34" charset="0"/>
                <a:cs typeface="Calibri" panose="020F0502020204030204" pitchFamily="34" charset="0"/>
              </a:rPr>
              <a:t>Dialogue with Board of Director members</a:t>
            </a:r>
          </a:p>
          <a:p>
            <a:pPr marL="285750" indent="-285750">
              <a:buFont typeface="Wingdings" panose="05000000000000000000" pitchFamily="2" charset="2"/>
              <a:buChar char="Ø"/>
            </a:pPr>
            <a:r>
              <a:rPr lang="en-US" sz="2000" dirty="0">
                <a:latin typeface="Calibri" panose="020F0502020204030204" pitchFamily="34" charset="0"/>
                <a:cs typeface="Calibri" panose="020F0502020204030204" pitchFamily="34" charset="0"/>
              </a:rPr>
              <a:t>Staff brainstorming</a:t>
            </a:r>
          </a:p>
          <a:p>
            <a:pPr marL="285750" indent="-285750">
              <a:buFont typeface="Wingdings" panose="05000000000000000000" pitchFamily="2" charset="2"/>
              <a:buChar char="Ø"/>
            </a:pPr>
            <a:r>
              <a:rPr lang="en-US" sz="2000" dirty="0">
                <a:latin typeface="Calibri" panose="020F0502020204030204" pitchFamily="34" charset="0"/>
                <a:cs typeface="Calibri" panose="020F0502020204030204" pitchFamily="34" charset="0"/>
              </a:rPr>
              <a:t>Advisory Board input</a:t>
            </a:r>
          </a:p>
          <a:p>
            <a:pPr marL="285750" indent="-285750">
              <a:buFont typeface="Wingdings" panose="05000000000000000000" pitchFamily="2" charset="2"/>
              <a:buChar char="Ø"/>
            </a:pPr>
            <a:r>
              <a:rPr lang="en-US" sz="2000" dirty="0">
                <a:latin typeface="Calibri" panose="020F0502020204030204" pitchFamily="34" charset="0"/>
                <a:cs typeface="Calibri" panose="020F0502020204030204" pitchFamily="34" charset="0"/>
              </a:rPr>
              <a:t>DCF and funder requests</a:t>
            </a:r>
          </a:p>
          <a:p>
            <a:pPr marL="285750" indent="-285750">
              <a:buFont typeface="Wingdings" panose="05000000000000000000" pitchFamily="2" charset="2"/>
              <a:buChar char="Ø"/>
            </a:pPr>
            <a:r>
              <a:rPr lang="en-US" sz="2000" dirty="0">
                <a:latin typeface="Calibri" panose="020F0502020204030204" pitchFamily="34" charset="0"/>
                <a:cs typeface="Calibri" panose="020F0502020204030204" pitchFamily="34" charset="0"/>
              </a:rPr>
              <a:t>Community partner conversations and collaborations</a:t>
            </a:r>
          </a:p>
          <a:p>
            <a:endParaRPr lang="en-US" dirty="0">
              <a:latin typeface="Calibri" panose="020F0502020204030204" pitchFamily="34" charset="0"/>
              <a:cs typeface="Calibri" panose="020F0502020204030204" pitchFamily="34" charset="0"/>
            </a:endParaRPr>
          </a:p>
          <a:p>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algn="l"/>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Arial" panose="020B0604020202020204" pitchFamily="34" charset="0"/>
              </a:rPr>
              <a:t> </a:t>
            </a:r>
            <a:endParaRPr lang="en-US" b="0" i="0" dirty="0">
              <a:effectLst/>
            </a:endParaRPr>
          </a:p>
          <a:p>
            <a:pPr algn="l"/>
            <a:endParaRPr lang="en-US" b="0" i="0" dirty="0">
              <a:solidFill>
                <a:srgbClr val="222222"/>
              </a:solidFill>
              <a:effectLst/>
              <a:latin typeface="Arial" panose="020B0604020202020204" pitchFamily="34" charset="0"/>
            </a:endParaRPr>
          </a:p>
          <a:p>
            <a:endParaRPr lang="en-US" dirty="0"/>
          </a:p>
        </p:txBody>
      </p:sp>
      <p:pic>
        <p:nvPicPr>
          <p:cNvPr id="2050" name="Picture 2">
            <a:extLst>
              <a:ext uri="{FF2B5EF4-FFF2-40B4-BE49-F238E27FC236}">
                <a16:creationId xmlns:a16="http://schemas.microsoft.com/office/drawing/2014/main" id="{9F6016F9-53D8-7EBB-BB96-CEF0602C7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17" y="2148266"/>
            <a:ext cx="3919664" cy="328598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81313278-EFDB-7721-9381-FD8BC6F70A95}"/>
              </a:ext>
            </a:extLst>
          </p:cNvPr>
          <p:cNvSpPr>
            <a:spLocks noGrp="1"/>
          </p:cNvSpPr>
          <p:nvPr>
            <p:ph type="title"/>
          </p:nvPr>
        </p:nvSpPr>
        <p:spPr>
          <a:xfrm>
            <a:off x="805153" y="557815"/>
            <a:ext cx="3043989" cy="1151965"/>
          </a:xfrm>
        </p:spPr>
        <p:txBody>
          <a:bodyPr/>
          <a:lstStyle/>
          <a:p>
            <a:r>
              <a:rPr lang="en-US" dirty="0">
                <a:latin typeface="Calibri" panose="020F0502020204030204" pitchFamily="34" charset="0"/>
                <a:cs typeface="Calibri" panose="020F0502020204030204" pitchFamily="34" charset="0"/>
              </a:rPr>
              <a:t>VRA Process</a:t>
            </a:r>
          </a:p>
        </p:txBody>
      </p:sp>
    </p:spTree>
    <p:extLst>
      <p:ext uri="{BB962C8B-B14F-4D97-AF65-F5344CB8AC3E}">
        <p14:creationId xmlns:p14="http://schemas.microsoft.com/office/powerpoint/2010/main" val="325628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D55A-4422-8CDD-55C1-2D7A7B3F4599}"/>
              </a:ext>
            </a:extLst>
          </p:cNvPr>
          <p:cNvSpPr>
            <a:spLocks noGrp="1"/>
          </p:cNvSpPr>
          <p:nvPr>
            <p:ph type="title"/>
          </p:nvPr>
        </p:nvSpPr>
        <p:spPr>
          <a:xfrm>
            <a:off x="1298844" y="523752"/>
            <a:ext cx="4126860" cy="823102"/>
          </a:xfrm>
        </p:spPr>
        <p:txBody>
          <a:bodyPr/>
          <a:lstStyle/>
          <a:p>
            <a:r>
              <a:rPr lang="en-US" dirty="0">
                <a:latin typeface="Calibri" panose="020F0502020204030204" pitchFamily="34" charset="0"/>
                <a:cs typeface="Calibri" panose="020F0502020204030204" pitchFamily="34" charset="0"/>
              </a:rPr>
              <a:t>whY Innovate</a:t>
            </a:r>
          </a:p>
        </p:txBody>
      </p:sp>
      <p:sp>
        <p:nvSpPr>
          <p:cNvPr id="4" name="Text Placeholder 3">
            <a:extLst>
              <a:ext uri="{FF2B5EF4-FFF2-40B4-BE49-F238E27FC236}">
                <a16:creationId xmlns:a16="http://schemas.microsoft.com/office/drawing/2014/main" id="{0F67EF5B-2555-96E8-40F5-50B52D571985}"/>
              </a:ext>
            </a:extLst>
          </p:cNvPr>
          <p:cNvSpPr>
            <a:spLocks noGrp="1"/>
          </p:cNvSpPr>
          <p:nvPr>
            <p:ph type="body" sz="half" idx="2"/>
          </p:nvPr>
        </p:nvSpPr>
        <p:spPr>
          <a:xfrm>
            <a:off x="438151" y="1524000"/>
            <a:ext cx="6162674" cy="3987146"/>
          </a:xfrm>
        </p:spPr>
        <p:txBody>
          <a:bodyPr>
            <a:normAutofit lnSpcReduction="10000"/>
          </a:bodyPr>
          <a:lstStyle/>
          <a:p>
            <a:r>
              <a:rPr lang="en-US" cap="none" dirty="0">
                <a:latin typeface="Calibri" panose="020F0502020204030204" pitchFamily="34" charset="0"/>
                <a:cs typeface="Calibri" panose="020F0502020204030204" pitchFamily="34" charset="0"/>
              </a:rPr>
              <a:t>Recovery Community Organization's are still relatively unknown.</a:t>
            </a:r>
          </a:p>
          <a:p>
            <a:r>
              <a:rPr lang="en-US" cap="none" dirty="0">
                <a:latin typeface="Calibri" panose="020F0502020204030204" pitchFamily="34" charset="0"/>
                <a:cs typeface="Calibri" panose="020F0502020204030204" pitchFamily="34" charset="0"/>
              </a:rPr>
              <a:t>Save more lives.</a:t>
            </a:r>
          </a:p>
          <a:p>
            <a:r>
              <a:rPr lang="en-US" cap="none" dirty="0">
                <a:latin typeface="Calibri" panose="020F0502020204030204" pitchFamily="34" charset="0"/>
                <a:cs typeface="Calibri" panose="020F0502020204030204" pitchFamily="34" charset="0"/>
              </a:rPr>
              <a:t>Shows we are responsive to community needs.</a:t>
            </a:r>
          </a:p>
          <a:p>
            <a:r>
              <a:rPr lang="en-US" cap="none" dirty="0">
                <a:latin typeface="Calibri" panose="020F0502020204030204" pitchFamily="34" charset="0"/>
                <a:cs typeface="Calibri" panose="020F0502020204030204" pitchFamily="34" charset="0"/>
              </a:rPr>
              <a:t>Gain recognition so we continue to spread the word that recovery is possible.</a:t>
            </a:r>
          </a:p>
          <a:p>
            <a:r>
              <a:rPr lang="en-US" cap="none" dirty="0">
                <a:latin typeface="Calibri" panose="020F0502020204030204" pitchFamily="34" charset="0"/>
                <a:cs typeface="Calibri" panose="020F0502020204030204" pitchFamily="34" charset="0"/>
              </a:rPr>
              <a:t>Traditional recovery methods don’t work for everyone. </a:t>
            </a:r>
          </a:p>
          <a:p>
            <a:r>
              <a:rPr lang="en-US" cap="none" dirty="0">
                <a:latin typeface="Calibri" panose="020F0502020204030204" pitchFamily="34" charset="0"/>
                <a:cs typeface="Calibri" panose="020F0502020204030204" pitchFamily="34" charset="0"/>
              </a:rPr>
              <a:t>Recovery community organizations are in place to embrace multiple pathways to be more inclusive. We need to get outside our comfort zone to be more successful.</a:t>
            </a:r>
          </a:p>
          <a:p>
            <a:r>
              <a:rPr lang="en-US" cap="none" dirty="0">
                <a:latin typeface="Calibri" panose="020F0502020204030204" pitchFamily="34" charset="0"/>
                <a:cs typeface="Calibri" panose="020F0502020204030204" pitchFamily="34" charset="0"/>
              </a:rPr>
              <a:t>Commitment to innovation can release creativity.</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D804C62-E064-6A51-2FB4-4D02F1134603}"/>
              </a:ext>
            </a:extLst>
          </p:cNvPr>
          <p:cNvPicPr>
            <a:picLocks noChangeAspect="1"/>
          </p:cNvPicPr>
          <p:nvPr/>
        </p:nvPicPr>
        <p:blipFill rotWithShape="1">
          <a:blip r:embed="rId2"/>
          <a:srcRect l="6927" r="11680"/>
          <a:stretch/>
        </p:blipFill>
        <p:spPr>
          <a:xfrm>
            <a:off x="7052676" y="209560"/>
            <a:ext cx="3840480"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556816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D55A-4422-8CDD-55C1-2D7A7B3F4599}"/>
              </a:ext>
            </a:extLst>
          </p:cNvPr>
          <p:cNvSpPr>
            <a:spLocks noGrp="1"/>
          </p:cNvSpPr>
          <p:nvPr>
            <p:ph type="title"/>
          </p:nvPr>
        </p:nvSpPr>
        <p:spPr>
          <a:xfrm>
            <a:off x="1321440" y="702891"/>
            <a:ext cx="4126860" cy="823102"/>
          </a:xfrm>
        </p:spPr>
        <p:txBody>
          <a:bodyPr/>
          <a:lstStyle/>
          <a:p>
            <a:r>
              <a:rPr lang="en-US" dirty="0">
                <a:latin typeface="Calibri" panose="020F0502020204030204" pitchFamily="34" charset="0"/>
                <a:cs typeface="Calibri" panose="020F0502020204030204" pitchFamily="34" charset="0"/>
              </a:rPr>
              <a:t>whY Innovate</a:t>
            </a:r>
          </a:p>
        </p:txBody>
      </p:sp>
      <p:sp>
        <p:nvSpPr>
          <p:cNvPr id="4" name="Text Placeholder 3">
            <a:extLst>
              <a:ext uri="{FF2B5EF4-FFF2-40B4-BE49-F238E27FC236}">
                <a16:creationId xmlns:a16="http://schemas.microsoft.com/office/drawing/2014/main" id="{0F67EF5B-2555-96E8-40F5-50B52D571985}"/>
              </a:ext>
            </a:extLst>
          </p:cNvPr>
          <p:cNvSpPr>
            <a:spLocks noGrp="1"/>
          </p:cNvSpPr>
          <p:nvPr>
            <p:ph type="body" sz="half" idx="2"/>
          </p:nvPr>
        </p:nvSpPr>
        <p:spPr>
          <a:xfrm>
            <a:off x="238125" y="1524000"/>
            <a:ext cx="5953125" cy="3850585"/>
          </a:xfrm>
        </p:spPr>
        <p:txBody>
          <a:bodyPr>
            <a:normAutofit/>
          </a:bodyPr>
          <a:lstStyle/>
          <a:p>
            <a:endParaRPr lang="en-US" cap="none" dirty="0">
              <a:latin typeface="Calibri" panose="020F0502020204030204" pitchFamily="34" charset="0"/>
              <a:cs typeface="Calibri" panose="020F0502020204030204" pitchFamily="34" charset="0"/>
            </a:endParaRPr>
          </a:p>
          <a:p>
            <a:r>
              <a:rPr lang="en-US" sz="2000" cap="none" dirty="0">
                <a:latin typeface="Calibri" panose="020F0502020204030204" pitchFamily="34" charset="0"/>
                <a:cs typeface="Calibri" panose="020F0502020204030204" pitchFamily="34" charset="0"/>
              </a:rPr>
              <a:t>Because one size does not fit all, we work to improve services to be more inclusive.</a:t>
            </a:r>
          </a:p>
          <a:p>
            <a:r>
              <a:rPr lang="en-US" sz="2000" cap="none" dirty="0">
                <a:latin typeface="Calibri" panose="020F0502020204030204" pitchFamily="34" charset="0"/>
                <a:cs typeface="Calibri" panose="020F0502020204030204" pitchFamily="34" charset="0"/>
              </a:rPr>
              <a:t>We can increase the value of our day-to-day services.</a:t>
            </a:r>
          </a:p>
          <a:p>
            <a:r>
              <a:rPr lang="en-US" sz="2000" cap="none" dirty="0">
                <a:latin typeface="Calibri" panose="020F0502020204030204" pitchFamily="34" charset="0"/>
                <a:cs typeface="Calibri" panose="020F0502020204030204" pitchFamily="34" charset="0"/>
              </a:rPr>
              <a:t>We can create meaningful products.</a:t>
            </a:r>
          </a:p>
          <a:p>
            <a:r>
              <a:rPr lang="en-US" sz="2000" cap="none" dirty="0">
                <a:latin typeface="Calibri" panose="020F0502020204030204" pitchFamily="34" charset="0"/>
                <a:cs typeface="Calibri" panose="020F0502020204030204" pitchFamily="34" charset="0"/>
              </a:rPr>
              <a:t>We can generate a paradigm shift when it comes to recovery.</a:t>
            </a:r>
          </a:p>
          <a:p>
            <a:endParaRPr lang="en-US" cap="none" dirty="0">
              <a:latin typeface="Calibri" panose="020F0502020204030204" pitchFamily="34" charset="0"/>
              <a:cs typeface="Calibri" panose="020F0502020204030204" pitchFamily="34" charset="0"/>
            </a:endParaRPr>
          </a:p>
        </p:txBody>
      </p:sp>
      <p:pic>
        <p:nvPicPr>
          <p:cNvPr id="1028" name="Picture 4" descr="See related image detail">
            <a:extLst>
              <a:ext uri="{FF2B5EF4-FFF2-40B4-BE49-F238E27FC236}">
                <a16:creationId xmlns:a16="http://schemas.microsoft.com/office/drawing/2014/main" id="{3822E34D-12EA-31D8-7DD2-248F6963C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902" y="702891"/>
            <a:ext cx="4431658" cy="443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26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54915C5-707B-4B29-9E6B-116367F8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0191" cy="6858000"/>
          </a:xfrm>
          <a:custGeom>
            <a:avLst/>
            <a:gdLst>
              <a:gd name="connsiteX0" fmla="*/ 1 w 4061802"/>
              <a:gd name="connsiteY0" fmla="*/ 0 h 6858000"/>
              <a:gd name="connsiteX1" fmla="*/ 4059081 w 4061802"/>
              <a:gd name="connsiteY1" fmla="*/ 0 h 6858000"/>
              <a:gd name="connsiteX2" fmla="*/ 4059081 w 4061802"/>
              <a:gd name="connsiteY2" fmla="*/ 2339825 h 6858000"/>
              <a:gd name="connsiteX3" fmla="*/ 4061802 w 4061802"/>
              <a:gd name="connsiteY3" fmla="*/ 2339683 h 6858000"/>
              <a:gd name="connsiteX4" fmla="*/ 4061802 w 4061802"/>
              <a:gd name="connsiteY4" fmla="*/ 3776054 h 6858000"/>
              <a:gd name="connsiteX5" fmla="*/ 4059081 w 4061802"/>
              <a:gd name="connsiteY5" fmla="*/ 3776199 h 6858000"/>
              <a:gd name="connsiteX6" fmla="*/ 4059081 w 4061802"/>
              <a:gd name="connsiteY6" fmla="*/ 6858000 h 6858000"/>
              <a:gd name="connsiteX7" fmla="*/ 1 w 4061802"/>
              <a:gd name="connsiteY7" fmla="*/ 6858000 h 6858000"/>
              <a:gd name="connsiteX8" fmla="*/ 1 w 4061802"/>
              <a:gd name="connsiteY8" fmla="*/ 3992604 h 6858000"/>
              <a:gd name="connsiteX9" fmla="*/ 0 w 4061802"/>
              <a:gd name="connsiteY9" fmla="*/ 3992604 h 6858000"/>
              <a:gd name="connsiteX10" fmla="*/ 0 w 4061802"/>
              <a:gd name="connsiteY10" fmla="*/ 2552279 h 6858000"/>
              <a:gd name="connsiteX11" fmla="*/ 1 w 4061802"/>
              <a:gd name="connsiteY11" fmla="*/ 25522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1802" h="6858000">
                <a:moveTo>
                  <a:pt x="1" y="0"/>
                </a:moveTo>
                <a:lnTo>
                  <a:pt x="4059081" y="0"/>
                </a:lnTo>
                <a:lnTo>
                  <a:pt x="4059081" y="2339825"/>
                </a:lnTo>
                <a:lnTo>
                  <a:pt x="4061802" y="2339683"/>
                </a:lnTo>
                <a:lnTo>
                  <a:pt x="4061802" y="3776054"/>
                </a:lnTo>
                <a:lnTo>
                  <a:pt x="4059081" y="3776199"/>
                </a:lnTo>
                <a:lnTo>
                  <a:pt x="4059081" y="6858000"/>
                </a:lnTo>
                <a:lnTo>
                  <a:pt x="1" y="6858000"/>
                </a:lnTo>
                <a:lnTo>
                  <a:pt x="1" y="3992604"/>
                </a:lnTo>
                <a:lnTo>
                  <a:pt x="0" y="3992604"/>
                </a:lnTo>
                <a:lnTo>
                  <a:pt x="0" y="2552279"/>
                </a:lnTo>
                <a:lnTo>
                  <a:pt x="1" y="2552279"/>
                </a:lnTo>
                <a:close/>
              </a:path>
            </a:pathLst>
          </a:custGeom>
          <a:gradFill flip="none" rotWithShape="1">
            <a:gsLst>
              <a:gs pos="34000">
                <a:schemeClr val="accent1"/>
              </a:gs>
              <a:gs pos="100000">
                <a:schemeClr val="accent1">
                  <a:lumMod val="50000"/>
                </a:schemeClr>
              </a:gs>
            </a:gsLst>
            <a:lin ang="3600000" scaled="0"/>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C1459CC-95A7-348A-C693-3F41E339C015}"/>
              </a:ext>
            </a:extLst>
          </p:cNvPr>
          <p:cNvSpPr>
            <a:spLocks noGrp="1"/>
          </p:cNvSpPr>
          <p:nvPr>
            <p:ph type="title"/>
          </p:nvPr>
        </p:nvSpPr>
        <p:spPr>
          <a:xfrm>
            <a:off x="321733" y="215757"/>
            <a:ext cx="3666883" cy="1191909"/>
          </a:xfrm>
        </p:spPr>
        <p:txBody>
          <a:bodyPr anchor="ctr">
            <a:normAutofit/>
          </a:bodyPr>
          <a:lstStyle/>
          <a:p>
            <a:r>
              <a:rPr lang="en-US" sz="2800" cap="none" dirty="0">
                <a:solidFill>
                  <a:srgbClr val="FFFFFF"/>
                </a:solidFill>
                <a:latin typeface="Calibri" panose="020F0502020204030204" pitchFamily="34" charset="0"/>
                <a:cs typeface="Calibri" panose="020F0502020204030204" pitchFamily="34" charset="0"/>
              </a:rPr>
              <a:t>VRA SERVICES INCLUDE:</a:t>
            </a:r>
          </a:p>
        </p:txBody>
      </p:sp>
      <p:sp>
        <p:nvSpPr>
          <p:cNvPr id="10" name="Rectangle 9">
            <a:extLst>
              <a:ext uri="{FF2B5EF4-FFF2-40B4-BE49-F238E27FC236}">
                <a16:creationId xmlns:a16="http://schemas.microsoft.com/office/drawing/2014/main" id="{26B8E032-9914-4C00-B51A-C2DA1627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1733" cy="68580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Freeform: Shape 11">
            <a:extLst>
              <a:ext uri="{FF2B5EF4-FFF2-40B4-BE49-F238E27FC236}">
                <a16:creationId xmlns:a16="http://schemas.microsoft.com/office/drawing/2014/main" id="{43B4841E-E6B6-48C3-BA02-F73659C6D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802" y="1"/>
            <a:ext cx="8130198" cy="6857999"/>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A751EB0-A4B1-8BF8-1869-6BE73AD0E31F}"/>
              </a:ext>
            </a:extLst>
          </p:cNvPr>
          <p:cNvSpPr>
            <a:spLocks noGrp="1"/>
          </p:cNvSpPr>
          <p:nvPr>
            <p:ph idx="1"/>
          </p:nvPr>
        </p:nvSpPr>
        <p:spPr>
          <a:xfrm>
            <a:off x="4143375" y="215757"/>
            <a:ext cx="7848600" cy="6513816"/>
          </a:xfrm>
        </p:spPr>
        <p:txBody>
          <a:bodyPr anchor="ctr">
            <a:normAutofit/>
          </a:bodyPr>
          <a:lstStyle/>
          <a:p>
            <a:pPr>
              <a:lnSpc>
                <a:spcPct val="110000"/>
              </a:lnSpc>
            </a:pPr>
            <a:endParaRPr lang="en-US" sz="1400" dirty="0">
              <a:solidFill>
                <a:schemeClr val="tx1">
                  <a:lumMod val="95000"/>
                  <a:lumOff val="5000"/>
                </a:schemeClr>
              </a:solidFill>
              <a:latin typeface="Bernard MT Condensed" panose="02050806060905020404" pitchFamily="18" charset="0"/>
            </a:endParaRP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Hope Hub Resource and Engagement Center with a lending library</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Trainings including Overdose Response &amp; Reversal with free Narcan distribution </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Peer Support</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Linking to services/resources</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Parent Café</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Recovery Connections for Dads</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Bridge4Hope</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Invitation to Change Family Support Group</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A Window Between Worlds</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Y12sr</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Career Connect</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Freedom To Change</a:t>
            </a:r>
          </a:p>
          <a:p>
            <a:pPr>
              <a:lnSpc>
                <a:spcPct val="110000"/>
              </a:lnSpc>
            </a:pPr>
            <a:r>
              <a:rPr lang="en-US" sz="1800" cap="none" dirty="0">
                <a:solidFill>
                  <a:schemeClr val="tx1">
                    <a:lumMod val="95000"/>
                    <a:lumOff val="5000"/>
                  </a:schemeClr>
                </a:solidFill>
                <a:latin typeface="Calibri" panose="020F0502020204030204" pitchFamily="34" charset="0"/>
                <a:cs typeface="Calibri" panose="020F0502020204030204" pitchFamily="34" charset="0"/>
              </a:rPr>
              <a:t>Advocacy</a:t>
            </a:r>
          </a:p>
          <a:p>
            <a:pPr>
              <a:lnSpc>
                <a:spcPct val="110000"/>
              </a:lnSpc>
            </a:pPr>
            <a:endParaRPr lang="en-US" sz="1400" dirty="0">
              <a:solidFill>
                <a:schemeClr val="tx1">
                  <a:lumMod val="95000"/>
                  <a:lumOff val="5000"/>
                </a:schemeClr>
              </a:solidFill>
            </a:endParaRPr>
          </a:p>
        </p:txBody>
      </p:sp>
      <p:pic>
        <p:nvPicPr>
          <p:cNvPr id="6" name="Picture 8">
            <a:extLst>
              <a:ext uri="{FF2B5EF4-FFF2-40B4-BE49-F238E27FC236}">
                <a16:creationId xmlns:a16="http://schemas.microsoft.com/office/drawing/2014/main" id="{BD080996-4E4B-32C9-E644-0F38D9EC0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66" y="1202182"/>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03F3F0E-525A-136D-6DAA-22088231E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44" y="3472665"/>
            <a:ext cx="2857500" cy="288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18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D55A-4422-8CDD-55C1-2D7A7B3F4599}"/>
              </a:ext>
            </a:extLst>
          </p:cNvPr>
          <p:cNvSpPr>
            <a:spLocks noGrp="1"/>
          </p:cNvSpPr>
          <p:nvPr>
            <p:ph type="title"/>
          </p:nvPr>
        </p:nvSpPr>
        <p:spPr>
          <a:xfrm>
            <a:off x="693642" y="367590"/>
            <a:ext cx="7600950" cy="823102"/>
          </a:xfrm>
        </p:spPr>
        <p:txBody>
          <a:bodyPr>
            <a:normAutofit fontScale="90000"/>
          </a:bodyPr>
          <a:lstStyle/>
          <a:p>
            <a:r>
              <a:rPr lang="en-US" dirty="0">
                <a:latin typeface="Calibri" panose="020F0502020204030204" pitchFamily="34" charset="0"/>
                <a:cs typeface="Calibri" panose="020F0502020204030204" pitchFamily="34" charset="0"/>
              </a:rPr>
              <a:t>How to Promote Multiple Pathways</a:t>
            </a:r>
          </a:p>
        </p:txBody>
      </p:sp>
      <p:sp>
        <p:nvSpPr>
          <p:cNvPr id="4" name="Text Placeholder 3">
            <a:extLst>
              <a:ext uri="{FF2B5EF4-FFF2-40B4-BE49-F238E27FC236}">
                <a16:creationId xmlns:a16="http://schemas.microsoft.com/office/drawing/2014/main" id="{0F67EF5B-2555-96E8-40F5-50B52D571985}"/>
              </a:ext>
            </a:extLst>
          </p:cNvPr>
          <p:cNvSpPr>
            <a:spLocks noGrp="1"/>
          </p:cNvSpPr>
          <p:nvPr>
            <p:ph type="body" sz="half" idx="2"/>
          </p:nvPr>
        </p:nvSpPr>
        <p:spPr>
          <a:xfrm>
            <a:off x="514349" y="1524000"/>
            <a:ext cx="7534275" cy="3850585"/>
          </a:xfrm>
        </p:spPr>
        <p:txBody>
          <a:bodyPr>
            <a:normAutofit/>
          </a:bodyPr>
          <a:lstStyle/>
          <a:p>
            <a:r>
              <a:rPr lang="en-US" sz="2400" cap="none" dirty="0">
                <a:latin typeface="Calibri" panose="020F0502020204030204" pitchFamily="34" charset="0"/>
                <a:cs typeface="Calibri" panose="020F0502020204030204" pitchFamily="34" charset="0"/>
              </a:rPr>
              <a:t>Search out recovery groups beyond your own comfort level</a:t>
            </a:r>
          </a:p>
          <a:p>
            <a:r>
              <a:rPr lang="en-US" sz="2400" cap="none" dirty="0">
                <a:latin typeface="Calibri" panose="020F0502020204030204" pitchFamily="34" charset="0"/>
                <a:cs typeface="Calibri" panose="020F0502020204030204" pitchFamily="34" charset="0"/>
              </a:rPr>
              <a:t>Lending library with books on multiple pathways</a:t>
            </a:r>
          </a:p>
          <a:p>
            <a:r>
              <a:rPr lang="en-US" sz="2400" cap="none" dirty="0">
                <a:latin typeface="Calibri" panose="020F0502020204030204" pitchFamily="34" charset="0"/>
                <a:cs typeface="Calibri" panose="020F0502020204030204" pitchFamily="34" charset="0"/>
              </a:rPr>
              <a:t>List resources on your website</a:t>
            </a:r>
          </a:p>
          <a:p>
            <a:r>
              <a:rPr lang="en-US" sz="2400" cap="none" dirty="0">
                <a:latin typeface="Calibri" panose="020F0502020204030204" pitchFamily="34" charset="0"/>
                <a:cs typeface="Calibri" panose="020F0502020204030204" pitchFamily="34" charset="0"/>
              </a:rPr>
              <a:t>Attend and/or host special events targeted to other types of mutual aid groups </a:t>
            </a:r>
          </a:p>
          <a:p>
            <a:r>
              <a:rPr lang="en-US" sz="2400" cap="none" dirty="0">
                <a:latin typeface="Calibri" panose="020F0502020204030204" pitchFamily="34" charset="0"/>
                <a:cs typeface="Calibri" panose="020F0502020204030204" pitchFamily="34" charset="0"/>
              </a:rPr>
              <a:t>Keep reaching out – one door opens another</a:t>
            </a:r>
          </a:p>
        </p:txBody>
      </p:sp>
      <p:pic>
        <p:nvPicPr>
          <p:cNvPr id="5" name="Picture 4" descr="A picture containing text, indoor, wall, shelf&#10;&#10;Description automatically generated">
            <a:extLst>
              <a:ext uri="{FF2B5EF4-FFF2-40B4-BE49-F238E27FC236}">
                <a16:creationId xmlns:a16="http://schemas.microsoft.com/office/drawing/2014/main" id="{94D50154-1F15-0B9D-751F-829B3B189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52738" y="1320995"/>
            <a:ext cx="4334834" cy="3251126"/>
          </a:xfrm>
          <a:prstGeom prst="rect">
            <a:avLst/>
          </a:prstGeom>
        </p:spPr>
      </p:pic>
    </p:spTree>
    <p:extLst>
      <p:ext uri="{BB962C8B-B14F-4D97-AF65-F5344CB8AC3E}">
        <p14:creationId xmlns:p14="http://schemas.microsoft.com/office/powerpoint/2010/main" val="3210632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B991-E42C-4B2D-A271-33CF41413658}"/>
              </a:ext>
            </a:extLst>
          </p:cNvPr>
          <p:cNvSpPr>
            <a:spLocks noGrp="1"/>
          </p:cNvSpPr>
          <p:nvPr>
            <p:ph type="title"/>
          </p:nvPr>
        </p:nvSpPr>
        <p:spPr>
          <a:xfrm>
            <a:off x="573642" y="0"/>
            <a:ext cx="10396882" cy="1151965"/>
          </a:xfrm>
        </p:spPr>
        <p:txBody>
          <a:bodyPr>
            <a:normAutofit/>
          </a:bodyPr>
          <a:lstStyle/>
          <a:p>
            <a:pPr algn="ctr"/>
            <a:r>
              <a:rPr lang="en-US" cap="none" dirty="0">
                <a:latin typeface="Calibri" panose="020F0502020204030204" pitchFamily="34" charset="0"/>
                <a:cs typeface="Calibri" panose="020F0502020204030204" pitchFamily="34" charset="0"/>
              </a:rPr>
              <a:t>SEE A NEED, FILL A NEED</a:t>
            </a:r>
          </a:p>
        </p:txBody>
      </p:sp>
      <p:pic>
        <p:nvPicPr>
          <p:cNvPr id="7" name="Content Placeholder 6" descr="A group of people posing for a photo&#10;&#10;Description automatically generated with medium confidence">
            <a:extLst>
              <a:ext uri="{FF2B5EF4-FFF2-40B4-BE49-F238E27FC236}">
                <a16:creationId xmlns:a16="http://schemas.microsoft.com/office/drawing/2014/main" id="{8039F22A-1AA1-618C-FD67-CD2C77BD2BE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3488" y="922316"/>
            <a:ext cx="3482939" cy="4642466"/>
          </a:xfrm>
          <a:prstGeom prst="rect">
            <a:avLst/>
          </a:prstGeom>
        </p:spPr>
      </p:pic>
      <p:sp>
        <p:nvSpPr>
          <p:cNvPr id="3" name="TextBox 2">
            <a:extLst>
              <a:ext uri="{FF2B5EF4-FFF2-40B4-BE49-F238E27FC236}">
                <a16:creationId xmlns:a16="http://schemas.microsoft.com/office/drawing/2014/main" id="{93CB1FAD-E160-758A-0077-45ABC61B4739}"/>
              </a:ext>
            </a:extLst>
          </p:cNvPr>
          <p:cNvSpPr txBox="1"/>
          <p:nvPr/>
        </p:nvSpPr>
        <p:spPr>
          <a:xfrm>
            <a:off x="4056582" y="922316"/>
            <a:ext cx="7221018" cy="3108543"/>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Keeping Hope: Overdose Awareness and Remembrance Day</a:t>
            </a:r>
          </a:p>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Campaign for Climate &amp;  Wellness</a:t>
            </a:r>
            <a:endParaRPr lang="en-US" sz="3200" dirty="0"/>
          </a:p>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Fentanyl Awareness Video</a:t>
            </a:r>
          </a:p>
          <a:p>
            <a:pPr marL="457200" indent="-457200">
              <a:buFont typeface="Wingdings" panose="05000000000000000000" pitchFamily="2" charset="2"/>
              <a:buChar char="Ø"/>
            </a:pPr>
            <a:r>
              <a:rPr lang="en-US" sz="3200" dirty="0">
                <a:latin typeface="Calibri" panose="020F0502020204030204" pitchFamily="34" charset="0"/>
                <a:cs typeface="Calibri" panose="020F0502020204030204" pitchFamily="34" charset="0"/>
              </a:rPr>
              <a:t>Welcome Back Backpack</a:t>
            </a:r>
          </a:p>
          <a:p>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9040538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LS">
  <a:themeElements>
    <a:clrScheme name="RLS Slide Deck">
      <a:dk1>
        <a:srgbClr val="00416B"/>
      </a:dk1>
      <a:lt1>
        <a:srgbClr val="FFFFFF"/>
      </a:lt1>
      <a:dk2>
        <a:srgbClr val="000000"/>
      </a:dk2>
      <a:lt2>
        <a:srgbClr val="4196CB"/>
      </a:lt2>
      <a:accent1>
        <a:srgbClr val="0075A9"/>
      </a:accent1>
      <a:accent2>
        <a:srgbClr val="005487"/>
      </a:accent2>
      <a:accent3>
        <a:srgbClr val="70C3C3"/>
      </a:accent3>
      <a:accent4>
        <a:srgbClr val="7E5DA7"/>
      </a:accent4>
      <a:accent5>
        <a:srgbClr val="D93F49"/>
      </a:accent5>
      <a:accent6>
        <a:srgbClr val="FBAD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S" id="{5BBE472C-514B-294D-ABE8-13B0DFC84CFE}" vid="{4E0EAB25-DD37-904B-BBE0-DDE300E874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E06F29-19FE-48B4-8881-0A1FED9DDF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701011-2902-4A7D-ACD9-A6D0D27A25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5211</TotalTime>
  <Words>1284</Words>
  <Application>Microsoft Macintosh PowerPoint</Application>
  <PresentationFormat>Widescreen</PresentationFormat>
  <Paragraphs>114</Paragraphs>
  <Slides>25</Slides>
  <Notes>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Arial</vt:lpstr>
      <vt:lpstr>Bernard MT Condensed</vt:lpstr>
      <vt:lpstr>Calibri</vt:lpstr>
      <vt:lpstr>Calibri Light</vt:lpstr>
      <vt:lpstr>Garamond</vt:lpstr>
      <vt:lpstr>Impact</vt:lpstr>
      <vt:lpstr>Open Sans</vt:lpstr>
      <vt:lpstr>Open Sans Light</vt:lpstr>
      <vt:lpstr>Open Sans Semibold</vt:lpstr>
      <vt:lpstr>Segoe UI Historic</vt:lpstr>
      <vt:lpstr>Wingdings</vt:lpstr>
      <vt:lpstr>Main Event</vt:lpstr>
      <vt:lpstr>Office Theme</vt:lpstr>
      <vt:lpstr>RLS</vt:lpstr>
      <vt:lpstr>WELCOME</vt:lpstr>
      <vt:lpstr>YOU TOO CAN INNOVATE TO MEET YOUR COMMUNITY NEEDS</vt:lpstr>
      <vt:lpstr> </vt:lpstr>
      <vt:lpstr>VRA Process</vt:lpstr>
      <vt:lpstr>whY Innovate</vt:lpstr>
      <vt:lpstr>whY Innovate</vt:lpstr>
      <vt:lpstr>VRA SERVICES INCLUDE:</vt:lpstr>
      <vt:lpstr>How to Promote Multiple Pathways</vt:lpstr>
      <vt:lpstr>SEE A NEED, FILL A NEED</vt:lpstr>
      <vt:lpstr>PowerPoint Presentation</vt:lpstr>
      <vt:lpstr>PowerPoint Presentation</vt:lpstr>
      <vt:lpstr>Community Response - West Volusia</vt:lpstr>
      <vt:lpstr>PowerPoint Presentation</vt:lpstr>
      <vt:lpstr>Fentanyl awareness</vt:lpstr>
      <vt:lpstr>Welcome back backpacks</vt:lpstr>
      <vt:lpstr>      </vt:lpstr>
      <vt:lpstr>A Window between worlds</vt:lpstr>
      <vt:lpstr>PowerPoint Presentation</vt:lpstr>
      <vt:lpstr>Invitation to Change Family Group</vt:lpstr>
      <vt:lpstr>Invitation to Change Family Group</vt:lpstr>
      <vt:lpstr>Recovery connections for dads</vt:lpstr>
      <vt:lpstr>Bridge4Hope:  Overdose Grief Support Group  Led by a bereavement therapist, this group was created based on a car ride conversation that led to looking into this type of support. Shortly after Halifax Hospice received a grant to provide this sort of help and the group was launched.</vt:lpstr>
      <vt:lpstr>Go forth and Replicate!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Presentation</dc:title>
  <dc:creator>Jordan Halle</dc:creator>
  <cp:lastModifiedBy>Oliver Books</cp:lastModifiedBy>
  <cp:revision>60</cp:revision>
  <cp:lastPrinted>2023-03-31T13:17:17Z</cp:lastPrinted>
  <dcterms:created xsi:type="dcterms:W3CDTF">2023-03-16T16:26:03Z</dcterms:created>
  <dcterms:modified xsi:type="dcterms:W3CDTF">2023-06-02T15:37:32Z</dcterms:modified>
</cp:coreProperties>
</file>