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3"/>
  </p:sldMasterIdLst>
  <p:notesMasterIdLst>
    <p:notesMasterId r:id="rId74"/>
  </p:notesMasterIdLst>
  <p:sldIdLst>
    <p:sldId id="479" r:id="rId4"/>
    <p:sldId id="256" r:id="rId5"/>
    <p:sldId id="257" r:id="rId6"/>
    <p:sldId id="349" r:id="rId7"/>
    <p:sldId id="286" r:id="rId8"/>
    <p:sldId id="401" r:id="rId9"/>
    <p:sldId id="405" r:id="rId10"/>
    <p:sldId id="293" r:id="rId11"/>
    <p:sldId id="341" r:id="rId12"/>
    <p:sldId id="453" r:id="rId13"/>
    <p:sldId id="262" r:id="rId14"/>
    <p:sldId id="288" r:id="rId15"/>
    <p:sldId id="338" r:id="rId16"/>
    <p:sldId id="429" r:id="rId17"/>
    <p:sldId id="267" r:id="rId18"/>
    <p:sldId id="455" r:id="rId19"/>
    <p:sldId id="268" r:id="rId20"/>
    <p:sldId id="281" r:id="rId21"/>
    <p:sldId id="348" r:id="rId22"/>
    <p:sldId id="351" r:id="rId23"/>
    <p:sldId id="282" r:id="rId24"/>
    <p:sldId id="307" r:id="rId25"/>
    <p:sldId id="308" r:id="rId26"/>
    <p:sldId id="371" r:id="rId27"/>
    <p:sldId id="356" r:id="rId28"/>
    <p:sldId id="355" r:id="rId29"/>
    <p:sldId id="312" r:id="rId30"/>
    <p:sldId id="313" r:id="rId31"/>
    <p:sldId id="446" r:id="rId32"/>
    <p:sldId id="344" r:id="rId33"/>
    <p:sldId id="315" r:id="rId34"/>
    <p:sldId id="387" r:id="rId35"/>
    <p:sldId id="477" r:id="rId36"/>
    <p:sldId id="314" r:id="rId37"/>
    <p:sldId id="346" r:id="rId38"/>
    <p:sldId id="291" r:id="rId39"/>
    <p:sldId id="296" r:id="rId40"/>
    <p:sldId id="331" r:id="rId41"/>
    <p:sldId id="318" r:id="rId42"/>
    <p:sldId id="354" r:id="rId43"/>
    <p:sldId id="359" r:id="rId44"/>
    <p:sldId id="406" r:id="rId45"/>
    <p:sldId id="456" r:id="rId46"/>
    <p:sldId id="394" r:id="rId47"/>
    <p:sldId id="440" r:id="rId48"/>
    <p:sldId id="439" r:id="rId49"/>
    <p:sldId id="398" r:id="rId50"/>
    <p:sldId id="461" r:id="rId51"/>
    <p:sldId id="436" r:id="rId52"/>
    <p:sldId id="333" r:id="rId53"/>
    <p:sldId id="400" r:id="rId54"/>
    <p:sldId id="432" r:id="rId55"/>
    <p:sldId id="294" r:id="rId56"/>
    <p:sldId id="417" r:id="rId57"/>
    <p:sldId id="418" r:id="rId58"/>
    <p:sldId id="407" r:id="rId59"/>
    <p:sldId id="476" r:id="rId60"/>
    <p:sldId id="448" r:id="rId61"/>
    <p:sldId id="427" r:id="rId62"/>
    <p:sldId id="428" r:id="rId63"/>
    <p:sldId id="343" r:id="rId64"/>
    <p:sldId id="305" r:id="rId65"/>
    <p:sldId id="434" r:id="rId66"/>
    <p:sldId id="443" r:id="rId67"/>
    <p:sldId id="425" r:id="rId68"/>
    <p:sldId id="435" r:id="rId69"/>
    <p:sldId id="426" r:id="rId70"/>
    <p:sldId id="478" r:id="rId71"/>
    <p:sldId id="285" r:id="rId72"/>
    <p:sldId id="480" r:id="rId7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5A9"/>
    <a:srgbClr val="ED00B7"/>
    <a:srgbClr val="FF00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133598-7079-3448-B384-32D3167B0F18}" v="1" dt="2023-06-02T14:23:35.2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44"/>
    <p:restoredTop sz="91011"/>
  </p:normalViewPr>
  <p:slideViewPr>
    <p:cSldViewPr snapToGrid="0" snapToObjects="1">
      <p:cViewPr varScale="1">
        <p:scale>
          <a:sx n="184" d="100"/>
          <a:sy n="184" d="100"/>
        </p:scale>
        <p:origin x="888"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0" algn="l" rtl="0">
              <a:spcBef>
                <a:spcPts val="0"/>
              </a:spcBef>
              <a:buChar char="●"/>
              <a:defRPr/>
            </a:lvl1pPr>
            <a:lvl2pPr marL="457200" marR="0" lvl="1" indent="0" algn="l" rtl="0">
              <a:spcBef>
                <a:spcPts val="0"/>
              </a:spcBef>
              <a:buChar char="○"/>
              <a:defRPr/>
            </a:lvl2pPr>
            <a:lvl3pPr marL="914400" marR="0" lvl="2" indent="0" algn="l" rtl="0">
              <a:spcBef>
                <a:spcPts val="0"/>
              </a:spcBef>
              <a:buChar char="■"/>
              <a:defRPr/>
            </a:lvl3pPr>
            <a:lvl4pPr marL="1371600" marR="0" lvl="3" indent="0" algn="l" rtl="0">
              <a:spcBef>
                <a:spcPts val="0"/>
              </a:spcBef>
              <a:buChar char="●"/>
              <a:defRPr/>
            </a:lvl4pPr>
            <a:lvl5pPr marL="1828800" marR="0" lvl="4" indent="0" algn="l" rtl="0">
              <a:spcBef>
                <a:spcPts val="0"/>
              </a:spcBef>
              <a:buChar char="○"/>
              <a:defRPr/>
            </a:lvl5pPr>
            <a:lvl6pPr marL="2286000" marR="0" lvl="5" indent="0" algn="l" rtl="0">
              <a:spcBef>
                <a:spcPts val="0"/>
              </a:spcBef>
              <a:buChar char="■"/>
              <a:defRPr/>
            </a:lvl6pPr>
            <a:lvl7pPr marL="2743200" marR="0" lvl="6" indent="0" algn="l" rtl="0">
              <a:spcBef>
                <a:spcPts val="0"/>
              </a:spcBef>
              <a:buChar char="●"/>
              <a:defRPr/>
            </a:lvl7pPr>
            <a:lvl8pPr marL="3200400" marR="0" lvl="7" indent="0" algn="l" rtl="0">
              <a:spcBef>
                <a:spcPts val="0"/>
              </a:spcBef>
              <a:buChar char="○"/>
              <a:defRPr/>
            </a:lvl8pPr>
            <a:lvl9pPr marL="3657600" marR="0" lvl="8" indent="0" algn="l" rtl="0">
              <a:spcBef>
                <a:spcPts val="0"/>
              </a:spcBef>
              <a:buChar char="■"/>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91425" rIns="91425" bIns="91425" anchor="b" anchorCtr="0">
            <a:noAutofit/>
          </a:bodyPr>
          <a:lstStyle/>
          <a:p>
            <a:pPr marL="0" marR="0" lvl="0" indent="0" algn="r" rtl="0">
              <a:spcBef>
                <a:spcPts val="0"/>
              </a:spcBef>
            </a:pPr>
            <a:endParaRPr/>
          </a:p>
          <a:p>
            <a:pPr marL="457200" marR="0" lvl="1" indent="0" algn="l" rtl="0">
              <a:spcBef>
                <a:spcPts val="0"/>
              </a:spcBef>
            </a:pPr>
            <a:endParaRPr/>
          </a:p>
          <a:p>
            <a:pPr marL="914400" marR="0" lvl="2" indent="0" algn="l" rtl="0">
              <a:spcBef>
                <a:spcPts val="0"/>
              </a:spcBef>
            </a:pPr>
            <a:endParaRPr/>
          </a:p>
          <a:p>
            <a:pPr marL="1371600" marR="0" lvl="3" indent="0" algn="l" rtl="0">
              <a:spcBef>
                <a:spcPts val="0"/>
              </a:spcBef>
            </a:pPr>
            <a:endParaRPr/>
          </a:p>
          <a:p>
            <a:pPr marL="1828800" marR="0" lvl="4" indent="0" algn="l" rtl="0">
              <a:spcBef>
                <a:spcPts val="0"/>
              </a:spcBef>
            </a:pPr>
            <a:endParaRPr/>
          </a:p>
          <a:p>
            <a:pPr marL="2286000" marR="0" lvl="5" indent="0" algn="l" rtl="0">
              <a:spcBef>
                <a:spcPts val="0"/>
              </a:spcBef>
            </a:pPr>
            <a:endParaRPr/>
          </a:p>
          <a:p>
            <a:pPr marL="2743200" marR="0" lvl="6" indent="0" algn="l" rtl="0">
              <a:spcBef>
                <a:spcPts val="0"/>
              </a:spcBef>
            </a:pPr>
            <a:endParaRPr/>
          </a:p>
          <a:p>
            <a:pPr marL="3200400" marR="0" lvl="7" indent="0" algn="l" rtl="0">
              <a:spcBef>
                <a:spcPts val="0"/>
              </a:spcBef>
            </a:pPr>
            <a:endParaRPr/>
          </a:p>
          <a:p>
            <a:pPr marL="3657600" marR="0" lvl="8" indent="0" algn="l" rtl="0">
              <a:spcBef>
                <a:spcPts val="0"/>
              </a:spcBef>
            </a:pPr>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70" name="Shape 7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1" name="Shape 12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54326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75569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15007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700628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156087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411991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127825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9" name="Shape 7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756749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792936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085575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923839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547186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508370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191351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110438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852618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505027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9" name="Shape 7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854185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372088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180816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628239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70957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231004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667945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327941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430467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810301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0" name="Shape 23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869071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9" name="Shape 7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686816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747342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96342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744337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8293242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235106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072944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105993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976698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66" name="Shape 26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681527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374525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9" name="Shape 7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232972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7262257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759952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5763922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1523675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760772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5061886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4063875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5843873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1557291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871975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0300142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2597289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0" name="Shape 23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0768671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5763501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209831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006192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2178965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0489000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63204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390408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133939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206149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609600" y="118110"/>
            <a:ext cx="8153400" cy="1005900"/>
          </a:xfrm>
          <a:prstGeom prst="rect">
            <a:avLst/>
          </a:prstGeom>
          <a:noFill/>
          <a:ln>
            <a:noFill/>
          </a:ln>
        </p:spPr>
        <p:txBody>
          <a:bodyPr wrap="square" lIns="91425" tIns="91425" rIns="91425" bIns="91425" anchor="b" anchorCtr="0"/>
          <a:lstStyle>
            <a:lvl1pPr lvl="0" algn="l" rtl="0">
              <a:spcBef>
                <a:spcPts val="0"/>
              </a:spcBef>
              <a:buClr>
                <a:schemeClr val="dk2"/>
              </a:buClr>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6" name="Shape 56"/>
          <p:cNvSpPr txBox="1">
            <a:spLocks noGrp="1"/>
          </p:cNvSpPr>
          <p:nvPr>
            <p:ph type="body" idx="1"/>
          </p:nvPr>
        </p:nvSpPr>
        <p:spPr>
          <a:xfrm>
            <a:off x="609600" y="1352551"/>
            <a:ext cx="3886200" cy="3268500"/>
          </a:xfrm>
          <a:prstGeom prst="rect">
            <a:avLst/>
          </a:prstGeom>
          <a:noFill/>
          <a:ln>
            <a:noFill/>
          </a:ln>
        </p:spPr>
        <p:txBody>
          <a:bodyPr wrap="square" lIns="91425" tIns="91425" rIns="91425" bIns="91425" anchor="t" anchorCtr="0"/>
          <a:lstStyle>
            <a:lvl1pPr marL="320040" lvl="0" indent="-209550" algn="l" rtl="0">
              <a:spcBef>
                <a:spcPts val="700"/>
              </a:spcBef>
              <a:buClr>
                <a:schemeClr val="accent2"/>
              </a:buClr>
              <a:buFont typeface="Noto Symbol"/>
              <a:buChar char="◻"/>
              <a:defRPr/>
            </a:lvl1pPr>
            <a:lvl2pPr marL="640080" lvl="1" indent="-168910" algn="l" rtl="0">
              <a:spcBef>
                <a:spcPts val="550"/>
              </a:spcBef>
              <a:buClr>
                <a:schemeClr val="accent1"/>
              </a:buClr>
              <a:buFont typeface="Noto Symbol"/>
              <a:buChar char="⬜"/>
              <a:defRPr/>
            </a:lvl2pPr>
            <a:lvl3pPr marL="914400" lvl="2" indent="-119062" algn="l" rtl="0">
              <a:spcBef>
                <a:spcPts val="500"/>
              </a:spcBef>
              <a:buClr>
                <a:schemeClr val="accent2"/>
              </a:buClr>
              <a:buFont typeface="Noto Symbol"/>
              <a:buChar char="■"/>
              <a:defRPr/>
            </a:lvl3pPr>
            <a:lvl4pPr marL="1371600" lvl="3" indent="-133350" algn="l" rtl="0">
              <a:spcBef>
                <a:spcPts val="400"/>
              </a:spcBef>
              <a:buClr>
                <a:schemeClr val="accent3"/>
              </a:buClr>
              <a:buFont typeface="Noto Symbol"/>
              <a:buChar char="■"/>
              <a:defRPr/>
            </a:lvl4pPr>
            <a:lvl5pPr marL="1828800" lvl="4" indent="-146050" algn="l" rtl="0">
              <a:spcBef>
                <a:spcPts val="400"/>
              </a:spcBef>
              <a:buClr>
                <a:schemeClr val="accent4"/>
              </a:buClr>
              <a:buFont typeface="Noto Symbol"/>
              <a:buChar char="■"/>
              <a:defRPr/>
            </a:lvl5pPr>
            <a:lvl6pPr marL="2103120" lvl="5" indent="-236220" algn="l" rtl="0">
              <a:spcBef>
                <a:spcPts val="360"/>
              </a:spcBef>
              <a:buClr>
                <a:schemeClr val="accent1"/>
              </a:buClr>
              <a:buFont typeface="Noto Symbol"/>
              <a:buNone/>
              <a:defRPr/>
            </a:lvl6pPr>
            <a:lvl7pPr marL="2377440" lvl="6" indent="-116839" algn="l" rtl="0">
              <a:spcBef>
                <a:spcPts val="360"/>
              </a:spcBef>
              <a:buClr>
                <a:schemeClr val="accent2"/>
              </a:buClr>
              <a:buFont typeface="Noto Symbol"/>
              <a:buChar char="▪"/>
              <a:defRPr/>
            </a:lvl7pPr>
            <a:lvl8pPr marL="2651760" lvl="7" indent="-124460" algn="l" rtl="0">
              <a:spcBef>
                <a:spcPts val="360"/>
              </a:spcBef>
              <a:buClr>
                <a:schemeClr val="accent3"/>
              </a:buClr>
              <a:buFont typeface="Noto Symbol"/>
              <a:buChar char="▪"/>
              <a:defRPr/>
            </a:lvl8pPr>
            <a:lvl9pPr marL="2926080" lvl="8" indent="-119379" algn="l" rtl="0">
              <a:spcBef>
                <a:spcPts val="360"/>
              </a:spcBef>
              <a:buClr>
                <a:schemeClr val="accent4"/>
              </a:buClr>
              <a:buFont typeface="Noto Symbol"/>
              <a:buChar char="▪"/>
              <a:defRPr/>
            </a:lvl9pPr>
          </a:lstStyle>
          <a:p>
            <a:endParaRPr/>
          </a:p>
        </p:txBody>
      </p:sp>
      <p:sp>
        <p:nvSpPr>
          <p:cNvPr id="57" name="Shape 57"/>
          <p:cNvSpPr txBox="1">
            <a:spLocks noGrp="1"/>
          </p:cNvSpPr>
          <p:nvPr>
            <p:ph type="body" idx="2"/>
          </p:nvPr>
        </p:nvSpPr>
        <p:spPr>
          <a:xfrm>
            <a:off x="4844901" y="1352549"/>
            <a:ext cx="3886200" cy="3268500"/>
          </a:xfrm>
          <a:prstGeom prst="rect">
            <a:avLst/>
          </a:prstGeom>
          <a:noFill/>
          <a:ln>
            <a:noFill/>
          </a:ln>
        </p:spPr>
        <p:txBody>
          <a:bodyPr wrap="square" lIns="91425" tIns="91425" rIns="91425" bIns="91425" anchor="t" anchorCtr="0"/>
          <a:lstStyle>
            <a:lvl1pPr marL="320040" lvl="0" indent="-209550" algn="l" rtl="0">
              <a:spcBef>
                <a:spcPts val="700"/>
              </a:spcBef>
              <a:buClr>
                <a:schemeClr val="accent2"/>
              </a:buClr>
              <a:buFont typeface="Noto Symbol"/>
              <a:buChar char="◻"/>
              <a:defRPr/>
            </a:lvl1pPr>
            <a:lvl2pPr marL="640080" lvl="1" indent="-168910" algn="l" rtl="0">
              <a:spcBef>
                <a:spcPts val="550"/>
              </a:spcBef>
              <a:buClr>
                <a:schemeClr val="accent1"/>
              </a:buClr>
              <a:buFont typeface="Noto Symbol"/>
              <a:buChar char="⬜"/>
              <a:defRPr/>
            </a:lvl2pPr>
            <a:lvl3pPr marL="914400" lvl="2" indent="-119062" algn="l" rtl="0">
              <a:spcBef>
                <a:spcPts val="500"/>
              </a:spcBef>
              <a:buClr>
                <a:schemeClr val="accent2"/>
              </a:buClr>
              <a:buFont typeface="Noto Symbol"/>
              <a:buChar char="■"/>
              <a:defRPr/>
            </a:lvl3pPr>
            <a:lvl4pPr marL="1371600" lvl="3" indent="-133350" algn="l" rtl="0">
              <a:spcBef>
                <a:spcPts val="400"/>
              </a:spcBef>
              <a:buClr>
                <a:schemeClr val="accent3"/>
              </a:buClr>
              <a:buFont typeface="Noto Symbol"/>
              <a:buChar char="■"/>
              <a:defRPr/>
            </a:lvl4pPr>
            <a:lvl5pPr marL="1828800" lvl="4" indent="-146050" algn="l" rtl="0">
              <a:spcBef>
                <a:spcPts val="400"/>
              </a:spcBef>
              <a:buClr>
                <a:schemeClr val="accent4"/>
              </a:buClr>
              <a:buFont typeface="Noto Symbol"/>
              <a:buChar char="■"/>
              <a:defRPr/>
            </a:lvl5pPr>
            <a:lvl6pPr marL="2103120" lvl="5" indent="-236220" algn="l" rtl="0">
              <a:spcBef>
                <a:spcPts val="360"/>
              </a:spcBef>
              <a:buClr>
                <a:schemeClr val="accent1"/>
              </a:buClr>
              <a:buFont typeface="Noto Symbol"/>
              <a:buNone/>
              <a:defRPr/>
            </a:lvl6pPr>
            <a:lvl7pPr marL="2377440" lvl="6" indent="-116839" algn="l" rtl="0">
              <a:spcBef>
                <a:spcPts val="360"/>
              </a:spcBef>
              <a:buClr>
                <a:schemeClr val="accent2"/>
              </a:buClr>
              <a:buFont typeface="Noto Symbol"/>
              <a:buChar char="▪"/>
              <a:defRPr/>
            </a:lvl7pPr>
            <a:lvl8pPr marL="2651760" lvl="7" indent="-124460" algn="l" rtl="0">
              <a:spcBef>
                <a:spcPts val="360"/>
              </a:spcBef>
              <a:buClr>
                <a:schemeClr val="accent3"/>
              </a:buClr>
              <a:buFont typeface="Noto Symbol"/>
              <a:buChar char="▪"/>
              <a:defRPr/>
            </a:lvl8pPr>
            <a:lvl9pPr marL="2926080" lvl="8" indent="-119379" algn="l" rtl="0">
              <a:spcBef>
                <a:spcPts val="360"/>
              </a:spcBef>
              <a:buClr>
                <a:schemeClr val="accent4"/>
              </a:buClr>
              <a:buFont typeface="Noto Symbol"/>
              <a:buChar char="▪"/>
              <a:defRPr/>
            </a:lvl9pPr>
          </a:lstStyle>
          <a:p>
            <a:endParaRPr/>
          </a:p>
        </p:txBody>
      </p:sp>
      <p:sp>
        <p:nvSpPr>
          <p:cNvPr id="58" name="Shape 58"/>
          <p:cNvSpPr txBox="1">
            <a:spLocks noGrp="1"/>
          </p:cNvSpPr>
          <p:nvPr>
            <p:ph type="dt" idx="10"/>
          </p:nvPr>
        </p:nvSpPr>
        <p:spPr>
          <a:xfrm>
            <a:off x="6096000" y="4686300"/>
            <a:ext cx="2667000" cy="273900"/>
          </a:xfrm>
          <a:prstGeom prst="rect">
            <a:avLst/>
          </a:prstGeom>
          <a:noFill/>
          <a:ln>
            <a:noFill/>
          </a:ln>
        </p:spPr>
        <p:txBody>
          <a:bodyPr wrap="square"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9" name="Shape 59"/>
          <p:cNvSpPr txBox="1">
            <a:spLocks noGrp="1"/>
          </p:cNvSpPr>
          <p:nvPr>
            <p:ph type="sldNum" idx="12"/>
          </p:nvPr>
        </p:nvSpPr>
        <p:spPr>
          <a:xfrm>
            <a:off x="0" y="1123507"/>
            <a:ext cx="533400" cy="183300"/>
          </a:xfrm>
          <a:prstGeom prst="rect">
            <a:avLst/>
          </a:prstGeom>
          <a:noFill/>
          <a:ln>
            <a:noFill/>
          </a:ln>
        </p:spPr>
        <p:txBody>
          <a:bodyPr wrap="square" lIns="91425" tIns="91425" rIns="91425" bIns="91425" anchor="ctr" anchorCtr="0">
            <a:noAutofit/>
          </a:bodyPr>
          <a:lstStyle/>
          <a:p>
            <a:pPr marL="0" marR="0" lvl="0" indent="0" algn="ctr" rtl="0">
              <a:spcBef>
                <a:spcPts val="0"/>
              </a:spcBef>
            </a:pPr>
            <a:endParaRPr/>
          </a:p>
          <a:p>
            <a:pPr marL="457200" marR="0" lvl="1" indent="0" algn="l" rtl="0">
              <a:spcBef>
                <a:spcPts val="0"/>
              </a:spcBef>
            </a:pPr>
            <a:endParaRPr/>
          </a:p>
          <a:p>
            <a:pPr marL="914400" marR="0" lvl="2" indent="0" algn="l" rtl="0">
              <a:spcBef>
                <a:spcPts val="0"/>
              </a:spcBef>
            </a:pPr>
            <a:endParaRPr/>
          </a:p>
          <a:p>
            <a:pPr marL="1371600" marR="0" lvl="3" indent="0" algn="l" rtl="0">
              <a:spcBef>
                <a:spcPts val="0"/>
              </a:spcBef>
            </a:pPr>
            <a:endParaRPr/>
          </a:p>
          <a:p>
            <a:pPr marL="1828800" marR="0" lvl="4" indent="0" algn="l" rtl="0">
              <a:spcBef>
                <a:spcPts val="0"/>
              </a:spcBef>
            </a:pPr>
            <a:endParaRPr/>
          </a:p>
          <a:p>
            <a:pPr marL="2286000" marR="0" lvl="5" indent="0" algn="l" rtl="0">
              <a:spcBef>
                <a:spcPts val="0"/>
              </a:spcBef>
            </a:pPr>
            <a:endParaRPr/>
          </a:p>
          <a:p>
            <a:pPr marL="2743200" marR="0" lvl="6" indent="0" algn="l" rtl="0">
              <a:spcBef>
                <a:spcPts val="0"/>
              </a:spcBef>
            </a:pPr>
            <a:endParaRPr/>
          </a:p>
          <a:p>
            <a:pPr marL="3200400" marR="0" lvl="7" indent="0" algn="l" rtl="0">
              <a:spcBef>
                <a:spcPts val="0"/>
              </a:spcBef>
            </a:pPr>
            <a:endParaRPr/>
          </a:p>
          <a:p>
            <a:pPr marL="3657600" marR="0" lvl="8" indent="0" algn="l" rtl="0">
              <a:spcBef>
                <a:spcPts val="0"/>
              </a:spcBef>
            </a:pPr>
            <a:endParaRPr/>
          </a:p>
        </p:txBody>
      </p:sp>
      <p:sp>
        <p:nvSpPr>
          <p:cNvPr id="60" name="Shape 60"/>
          <p:cNvSpPr txBox="1">
            <a:spLocks noGrp="1"/>
          </p:cNvSpPr>
          <p:nvPr>
            <p:ph type="ftr" idx="11"/>
          </p:nvPr>
        </p:nvSpPr>
        <p:spPr>
          <a:xfrm>
            <a:off x="609601" y="4686155"/>
            <a:ext cx="5421000" cy="273900"/>
          </a:xfrm>
          <a:prstGeom prst="rect">
            <a:avLst/>
          </a:prstGeom>
          <a:noFill/>
          <a:ln>
            <a:noFill/>
          </a:ln>
        </p:spPr>
        <p:txBody>
          <a:bodyPr wrap="square"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cSld>
  <p:clrMapOvr>
    <a:masterClrMapping/>
  </p:clrMapOvr>
  <p:transition spd="slow" advClick="0" advTm="5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4426717"/>
            <a:ext cx="9144000" cy="716783"/>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143000" y="2959867"/>
            <a:ext cx="6858000" cy="1466850"/>
          </a:xfrm>
          <a:prstGeom prst="rect">
            <a:avLst/>
          </a:prstGeom>
        </p:spPr>
        <p:txBody>
          <a:bodyPr anchor="ctr">
            <a:normAutofit/>
          </a:bodyPr>
          <a:lstStyle>
            <a:lvl1pPr algn="ctr">
              <a:defRPr sz="7200" b="1" i="0" spc="45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2381250" y="339134"/>
            <a:ext cx="4381500" cy="146685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597900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D122712-FC2A-136F-6052-A15DA3218F9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Date Placeholder 3">
            <a:extLst>
              <a:ext uri="{FF2B5EF4-FFF2-40B4-BE49-F238E27FC236}">
                <a16:creationId xmlns:a16="http://schemas.microsoft.com/office/drawing/2014/main" id="{0E2A1F8A-AF3D-0A4D-9E21-E9D609ACF94F}"/>
              </a:ext>
            </a:extLst>
          </p:cNvPr>
          <p:cNvSpPr>
            <a:spLocks noGrp="1"/>
          </p:cNvSpPr>
          <p:nvPr>
            <p:ph type="dt" sz="half" idx="10"/>
          </p:nvPr>
        </p:nvSpPr>
        <p:spPr>
          <a:xfrm>
            <a:off x="2632537" y="4640006"/>
            <a:ext cx="3878927" cy="273845"/>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11014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8" name="Shape 3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41" name="Shape 41"/>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2" name="Shape 42"/>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 name="Shape 4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0" name="Shape 50"/>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1" name="Shape 5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11" name="Shape 11"/>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12" name="Shape 12"/>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US" sz="1000">
                <a:solidFill>
                  <a:schemeClr val="dk2"/>
                </a:solidFill>
              </a:rPr>
              <a:t>‹#›</a:t>
            </a:fld>
            <a:endParaRPr lang="en-US"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2" r:id="rId11"/>
    <p:sldLayoutId id="2147483663" r:id="rId12"/>
  </p:sldLayoutIdLst>
  <p:transition spd="slow" advClick="0" advTm="5000">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hyperlink" Target="http://www.militarytimes.com/veterans/2022/09/1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hyperlink" Target="http://www.militarytimes.com/veteran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hyperlink" Target="http://va.gov/communitycare"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hyperlink" Target="https://news.va.gov/60349/other-than-honorable-discharge/#:~:text=You%20can%20call%20or%20visit,1)%2C%20or%20text%20838255" TargetMode="Externa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hyperlink" Target="https://www.va.gov/opa/pressrel/pressrelease.cfm?id=5852" TargetMode="Externa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jpg"/><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29.jp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9.xml"/><Relationship Id="rId1" Type="http://schemas.openxmlformats.org/officeDocument/2006/relationships/slideLayout" Target="../slideLayouts/slideLayout10.xml"/><Relationship Id="rId5" Type="http://schemas.openxmlformats.org/officeDocument/2006/relationships/hyperlink" Target="https://www.grants.gov/learn-grants/grant-making-agencies/department-of-veterans-affairs.html" TargetMode="Externa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6.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jpg"/><Relationship Id="rId7"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6.emf"/><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hyperlink" Target="https://community.smartrecovery.org/community/" TargetMode="External"/><Relationship Id="rId5" Type="http://schemas.openxmlformats.org/officeDocument/2006/relationships/hyperlink" Target="https://www.smartrecovery.org/veterans/" TargetMode="Externa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5.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6.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hyperlink" Target="mailto:Brian@MiamiRecoveryProject.org" TargetMode="External"/><Relationship Id="rId2" Type="http://schemas.openxmlformats.org/officeDocument/2006/relationships/image" Target="../media/image48.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rls_slide_loop.pptx"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139C-8FCA-2258-CCE7-9B7241717082}"/>
              </a:ext>
            </a:extLst>
          </p:cNvPr>
          <p:cNvSpPr>
            <a:spLocks noGrp="1"/>
          </p:cNvSpPr>
          <p:nvPr>
            <p:ph type="ctrTitle"/>
          </p:nvPr>
        </p:nvSpPr>
        <p:spPr>
          <a:xfrm>
            <a:off x="1143000" y="3110562"/>
            <a:ext cx="6858000" cy="988621"/>
          </a:xfrm>
        </p:spPr>
        <p:txBody>
          <a:bodyPr>
            <a:normAutofit fontScale="90000"/>
          </a:bodyPr>
          <a:lstStyle/>
          <a:p>
            <a:r>
              <a:rPr lang="en-US" dirty="0">
                <a:solidFill>
                  <a:schemeClr val="bg1"/>
                </a:solidFill>
              </a:rPr>
              <a:t>WELCOME</a:t>
            </a:r>
          </a:p>
        </p:txBody>
      </p:sp>
      <p:sp>
        <p:nvSpPr>
          <p:cNvPr id="5" name="Date Placeholder 3">
            <a:extLst>
              <a:ext uri="{FF2B5EF4-FFF2-40B4-BE49-F238E27FC236}">
                <a16:creationId xmlns:a16="http://schemas.microsoft.com/office/drawing/2014/main" id="{3304C831-906F-591B-6A39-C71FDA9DA56B}"/>
              </a:ext>
            </a:extLst>
          </p:cNvPr>
          <p:cNvSpPr>
            <a:spLocks noGrp="1"/>
          </p:cNvSpPr>
          <p:nvPr>
            <p:ph type="dt" sz="half" idx="10"/>
          </p:nvPr>
        </p:nvSpPr>
        <p:spPr/>
        <p:txBody>
          <a:bodyPr/>
          <a:lstStyle/>
          <a:p>
            <a:pPr algn="ctr"/>
            <a:r>
              <a:rPr lang="en-US" dirty="0">
                <a:solidFill>
                  <a:schemeClr val="bg1"/>
                </a:solidFill>
              </a:rPr>
              <a:t>#</a:t>
            </a:r>
            <a:r>
              <a:rPr lang="en-US" dirty="0" err="1">
                <a:solidFill>
                  <a:schemeClr val="bg1"/>
                </a:solidFill>
              </a:rPr>
              <a:t>facesandvoices</a:t>
            </a:r>
            <a:r>
              <a:rPr lang="en-US" dirty="0">
                <a:solidFill>
                  <a:schemeClr val="bg1"/>
                </a:solidFill>
              </a:rPr>
              <a:t>  #</a:t>
            </a:r>
            <a:r>
              <a:rPr lang="en-US" dirty="0" err="1">
                <a:solidFill>
                  <a:schemeClr val="bg1"/>
                </a:solidFill>
              </a:rPr>
              <a:t>recoveryleadershipsummit</a:t>
            </a:r>
            <a:r>
              <a:rPr lang="en-US" dirty="0">
                <a:solidFill>
                  <a:schemeClr val="bg1"/>
                </a:solidFill>
              </a:rPr>
              <a:t>   #advocate4recovery</a:t>
            </a:r>
          </a:p>
        </p:txBody>
      </p:sp>
      <p:sp>
        <p:nvSpPr>
          <p:cNvPr id="3" name="Title 1">
            <a:extLst>
              <a:ext uri="{FF2B5EF4-FFF2-40B4-BE49-F238E27FC236}">
                <a16:creationId xmlns:a16="http://schemas.microsoft.com/office/drawing/2014/main" id="{94559950-585E-F447-1C6F-9DADC9FA9B2E}"/>
              </a:ext>
            </a:extLst>
          </p:cNvPr>
          <p:cNvSpPr txBox="1">
            <a:spLocks/>
          </p:cNvSpPr>
          <p:nvPr/>
        </p:nvSpPr>
        <p:spPr>
          <a:xfrm>
            <a:off x="608682" y="4038446"/>
            <a:ext cx="7926636" cy="439911"/>
          </a:xfrm>
          <a:prstGeom prst="rect">
            <a:avLst/>
          </a:prstGeom>
        </p:spPr>
        <p:txBody>
          <a:bodyPr vert="horz" lIns="68580" tIns="34290" rIns="68580" bIns="34290" rtlCol="0" anchor="ctr">
            <a:normAutofit fontScale="97500"/>
          </a:bodyPr>
          <a:lstStyle>
            <a:lvl1pPr algn="ctr" defTabSz="914400" rtl="0" eaLnBrk="1" latinLnBrk="0" hangingPunct="1">
              <a:lnSpc>
                <a:spcPct val="90000"/>
              </a:lnSpc>
              <a:spcBef>
                <a:spcPct val="0"/>
              </a:spcBef>
              <a:buNone/>
              <a:defRPr sz="9600" b="1" i="0" kern="1200" spc="600">
                <a:solidFill>
                  <a:schemeClr val="bg1"/>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sz="2400" b="0" dirty="0">
                <a:latin typeface="Open Sans Light" panose="020B0306030504020204" pitchFamily="34" charset="0"/>
                <a:ea typeface="Open Sans Light" panose="020B0306030504020204" pitchFamily="34" charset="0"/>
                <a:cs typeface="Open Sans Light" panose="020B0306030504020204" pitchFamily="34" charset="0"/>
              </a:rPr>
              <a:t>Recovery Innovations</a:t>
            </a:r>
          </a:p>
        </p:txBody>
      </p:sp>
    </p:spTree>
    <p:extLst>
      <p:ext uri="{BB962C8B-B14F-4D97-AF65-F5344CB8AC3E}">
        <p14:creationId xmlns:p14="http://schemas.microsoft.com/office/powerpoint/2010/main" val="337497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089A69B0-CA9E-376D-C683-A8B4E00A1FE1}"/>
              </a:ext>
            </a:extLst>
          </p:cNvPr>
          <p:cNvPicPr>
            <a:picLocks noChangeAspect="1"/>
          </p:cNvPicPr>
          <p:nvPr/>
        </p:nvPicPr>
        <p:blipFill>
          <a:blip r:embed="rId3"/>
          <a:stretch>
            <a:fillRect/>
          </a:stretch>
        </p:blipFill>
        <p:spPr>
          <a:xfrm>
            <a:off x="0" y="2618405"/>
            <a:ext cx="9143999" cy="2525100"/>
          </a:xfrm>
          <a:prstGeom prst="rect">
            <a:avLst/>
          </a:prstGeom>
        </p:spPr>
      </p:pic>
      <p:sp>
        <p:nvSpPr>
          <p:cNvPr id="2" name="TextBox 1">
            <a:extLst>
              <a:ext uri="{FF2B5EF4-FFF2-40B4-BE49-F238E27FC236}">
                <a16:creationId xmlns:a16="http://schemas.microsoft.com/office/drawing/2014/main" id="{BB6DC924-6933-AA88-C3AD-036C09F7DA38}"/>
              </a:ext>
            </a:extLst>
          </p:cNvPr>
          <p:cNvSpPr txBox="1"/>
          <p:nvPr/>
        </p:nvSpPr>
        <p:spPr>
          <a:xfrm>
            <a:off x="93305" y="169658"/>
            <a:ext cx="8960669" cy="3939540"/>
          </a:xfrm>
          <a:prstGeom prst="rect">
            <a:avLst/>
          </a:prstGeom>
          <a:noFill/>
        </p:spPr>
        <p:txBody>
          <a:bodyPr wrap="square" rtlCol="0">
            <a:spAutoFit/>
          </a:bodyPr>
          <a:lstStyle/>
          <a:p>
            <a:pPr algn="ctr"/>
            <a:r>
              <a:rPr lang="en-US" sz="4400" b="1" dirty="0">
                <a:solidFill>
                  <a:srgbClr val="0070C0"/>
                </a:solidFill>
              </a:rPr>
              <a:t>GLOBAL WAR ON TERRORISM POPULATION DATA:</a:t>
            </a:r>
          </a:p>
          <a:p>
            <a:endParaRPr lang="en-US" sz="1800" b="1" dirty="0"/>
          </a:p>
          <a:p>
            <a:pPr marL="285750" indent="-285750">
              <a:buFontTx/>
              <a:buChar char="-"/>
            </a:pPr>
            <a:r>
              <a:rPr lang="en-US" sz="1600" dirty="0">
                <a:solidFill>
                  <a:schemeClr val="tx1"/>
                </a:solidFill>
              </a:rPr>
              <a:t>Approximately 3 million post 9/11 military veterans</a:t>
            </a:r>
          </a:p>
          <a:p>
            <a:pPr marL="285750" indent="-285750">
              <a:buFontTx/>
              <a:buChar char="-"/>
            </a:pPr>
            <a:endParaRPr lang="en-US" sz="1600" dirty="0">
              <a:solidFill>
                <a:schemeClr val="tx1"/>
              </a:solidFill>
            </a:endParaRPr>
          </a:p>
          <a:p>
            <a:pPr marL="285750" indent="-285750">
              <a:buFontTx/>
              <a:buChar char="-"/>
            </a:pPr>
            <a:r>
              <a:rPr lang="en-US" sz="1600" dirty="0">
                <a:solidFill>
                  <a:schemeClr val="tx1"/>
                </a:solidFill>
              </a:rPr>
              <a:t>80 percent of those spent some time in an overseas combat zone.</a:t>
            </a:r>
          </a:p>
          <a:p>
            <a:pPr marL="285750" indent="-285750">
              <a:buFontTx/>
              <a:buChar char="-"/>
            </a:pPr>
            <a:endParaRPr lang="en-US" sz="1600" dirty="0">
              <a:solidFill>
                <a:schemeClr val="tx1"/>
              </a:solidFill>
            </a:endParaRPr>
          </a:p>
          <a:p>
            <a:pPr marL="285750" indent="-285750">
              <a:buFontTx/>
              <a:buChar char="-"/>
            </a:pPr>
            <a:r>
              <a:rPr lang="en-US" sz="1600" dirty="0">
                <a:solidFill>
                  <a:schemeClr val="tx1"/>
                </a:solidFill>
              </a:rPr>
              <a:t>Over 2 million served in Afghanistan and Iraq, spending 1 out of 3 years serving overseas.</a:t>
            </a:r>
          </a:p>
          <a:p>
            <a:pPr marL="285750" indent="-285750">
              <a:buFontTx/>
              <a:buChar char="-"/>
            </a:pPr>
            <a:endParaRPr lang="en-US" sz="1600" dirty="0">
              <a:solidFill>
                <a:schemeClr val="tx1"/>
              </a:solidFill>
            </a:endParaRPr>
          </a:p>
          <a:p>
            <a:pPr marL="285750" indent="-285750">
              <a:buFontTx/>
              <a:buChar char="-"/>
            </a:pPr>
            <a:r>
              <a:rPr lang="en-US" sz="1600" dirty="0">
                <a:solidFill>
                  <a:schemeClr val="tx1"/>
                </a:solidFill>
              </a:rPr>
              <a:t>60% are under the age of 34.</a:t>
            </a:r>
          </a:p>
          <a:p>
            <a:pPr marL="285750" indent="-285750">
              <a:buFontTx/>
              <a:buChar char="-"/>
            </a:pPr>
            <a:endParaRPr lang="en-US" sz="1600" dirty="0">
              <a:solidFill>
                <a:schemeClr val="tx1"/>
              </a:solidFill>
            </a:endParaRPr>
          </a:p>
          <a:p>
            <a:pPr marL="285750" indent="-285750">
              <a:buFontTx/>
              <a:buChar char="-"/>
            </a:pPr>
            <a:r>
              <a:rPr lang="en-US" sz="1600" dirty="0">
                <a:solidFill>
                  <a:schemeClr val="tx1"/>
                </a:solidFill>
              </a:rPr>
              <a:t>30% of vets have disabilities as a result of their service.</a:t>
            </a:r>
          </a:p>
        </p:txBody>
      </p:sp>
      <p:pic>
        <p:nvPicPr>
          <p:cNvPr id="6" name="Picture 5" descr="A picture containing text, music, clipart&#10;&#10;Description automatically generated">
            <a:extLst>
              <a:ext uri="{FF2B5EF4-FFF2-40B4-BE49-F238E27FC236}">
                <a16:creationId xmlns:a16="http://schemas.microsoft.com/office/drawing/2014/main" id="{C65F39AE-36C8-D1DA-EE0F-1DD1381A741B}"/>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3282875291"/>
      </p:ext>
    </p:extLst>
  </p:cSld>
  <p:clrMapOvr>
    <a:masterClrMapping/>
  </p:clrMapOvr>
  <p:transition spd="slow" advClick="0" advTm="5000">
    <p:wip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pic>
        <p:nvPicPr>
          <p:cNvPr id="117" name="Shape 117"/>
          <p:cNvPicPr preferRelativeResize="0"/>
          <p:nvPr/>
        </p:nvPicPr>
        <p:blipFill>
          <a:blip r:embed="rId3">
            <a:alphaModFix/>
          </a:blip>
          <a:stretch>
            <a:fillRect/>
          </a:stretch>
        </p:blipFill>
        <p:spPr>
          <a:xfrm>
            <a:off x="2486" y="921939"/>
            <a:ext cx="4670404" cy="3436604"/>
          </a:xfrm>
          <a:prstGeom prst="rect">
            <a:avLst/>
          </a:prstGeom>
          <a:noFill/>
          <a:ln>
            <a:noFill/>
          </a:ln>
        </p:spPr>
      </p:pic>
      <p:pic>
        <p:nvPicPr>
          <p:cNvPr id="4" name="Picture 3" descr="Map&#10;&#10;Description automatically generated">
            <a:extLst>
              <a:ext uri="{FF2B5EF4-FFF2-40B4-BE49-F238E27FC236}">
                <a16:creationId xmlns:a16="http://schemas.microsoft.com/office/drawing/2014/main" id="{1A075323-057E-797E-CE78-5ECCAB5B3DF3}"/>
              </a:ext>
            </a:extLst>
          </p:cNvPr>
          <p:cNvPicPr>
            <a:picLocks noChangeAspect="1"/>
          </p:cNvPicPr>
          <p:nvPr/>
        </p:nvPicPr>
        <p:blipFill>
          <a:blip r:embed="rId4"/>
          <a:stretch>
            <a:fillRect/>
          </a:stretch>
        </p:blipFill>
        <p:spPr>
          <a:xfrm>
            <a:off x="4572000" y="889724"/>
            <a:ext cx="4521336" cy="3501035"/>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C74B261D-E594-49A2-9C73-B61C131C2CB8}"/>
              </a:ext>
            </a:extLst>
          </p:cNvPr>
          <p:cNvPicPr>
            <a:picLocks noChangeAspect="1"/>
          </p:cNvPicPr>
          <p:nvPr/>
        </p:nvPicPr>
        <p:blipFill>
          <a:blip r:embed="rId5"/>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9123C254-17E1-8B89-E8EA-102BE94E1455}"/>
              </a:ext>
            </a:extLst>
          </p:cNvPr>
          <p:cNvSpPr txBox="1"/>
          <p:nvPr/>
        </p:nvSpPr>
        <p:spPr>
          <a:xfrm>
            <a:off x="69102" y="233890"/>
            <a:ext cx="9000824" cy="523220"/>
          </a:xfrm>
          <a:prstGeom prst="rect">
            <a:avLst/>
          </a:prstGeom>
          <a:noFill/>
        </p:spPr>
        <p:txBody>
          <a:bodyPr wrap="square" rtlCol="0">
            <a:spAutoFit/>
          </a:bodyPr>
          <a:lstStyle/>
          <a:p>
            <a:pPr algn="ctr"/>
            <a:r>
              <a:rPr lang="en-US" sz="2800" b="1" dirty="0">
                <a:solidFill>
                  <a:srgbClr val="0070C0"/>
                </a:solidFill>
              </a:rPr>
              <a:t>Veteran Population Change (by state) 2014-2019</a:t>
            </a:r>
          </a:p>
        </p:txBody>
      </p:sp>
    </p:spTree>
  </p:cSld>
  <p:clrMapOvr>
    <a:masterClrMapping/>
  </p:clrMapOvr>
  <p:transition spd="slow" advClick="0" advTm="5000">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22"/>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B9131CB-F962-28B2-3C82-1615CF57EADF}"/>
              </a:ext>
            </a:extLst>
          </p:cNvPr>
          <p:cNvPicPr>
            <a:picLocks noChangeAspect="1"/>
          </p:cNvPicPr>
          <p:nvPr/>
        </p:nvPicPr>
        <p:blipFill>
          <a:blip r:embed="rId3"/>
          <a:stretch>
            <a:fillRect/>
          </a:stretch>
        </p:blipFill>
        <p:spPr>
          <a:xfrm>
            <a:off x="1088104" y="-11015"/>
            <a:ext cx="6967791" cy="5165529"/>
          </a:xfrm>
          <a:prstGeom prst="rect">
            <a:avLst/>
          </a:prstGeom>
        </p:spPr>
      </p:pic>
    </p:spTree>
    <p:extLst>
      <p:ext uri="{BB962C8B-B14F-4D97-AF65-F5344CB8AC3E}">
        <p14:creationId xmlns:p14="http://schemas.microsoft.com/office/powerpoint/2010/main" val="4118816259"/>
      </p:ext>
    </p:extLst>
  </p:cSld>
  <p:clrMapOvr>
    <a:masterClrMapping/>
  </p:clrMapOvr>
  <p:transition spd="slow" advClick="0" advTm="5000">
    <p:wip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5A7CE955-C98F-89FF-E7D5-347071C7987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C74B261D-E594-49A2-9C73-B61C131C2CB8}"/>
              </a:ext>
            </a:extLst>
          </p:cNvPr>
          <p:cNvPicPr>
            <a:picLocks noChangeAspect="1"/>
          </p:cNvPicPr>
          <p:nvPr/>
        </p:nvPicPr>
        <p:blipFill>
          <a:blip r:embed="rId4"/>
          <a:stretch>
            <a:fillRect/>
          </a:stretch>
        </p:blipFill>
        <p:spPr>
          <a:xfrm>
            <a:off x="7553325" y="4587399"/>
            <a:ext cx="1510174" cy="469832"/>
          </a:xfrm>
          <a:prstGeom prst="rect">
            <a:avLst/>
          </a:prstGeom>
        </p:spPr>
      </p:pic>
      <p:sp>
        <p:nvSpPr>
          <p:cNvPr id="3" name="TextBox 2">
            <a:extLst>
              <a:ext uri="{FF2B5EF4-FFF2-40B4-BE49-F238E27FC236}">
                <a16:creationId xmlns:a16="http://schemas.microsoft.com/office/drawing/2014/main" id="{C170002C-D4E9-2E0D-B4BD-F2CFC6E75190}"/>
              </a:ext>
            </a:extLst>
          </p:cNvPr>
          <p:cNvSpPr txBox="1"/>
          <p:nvPr/>
        </p:nvSpPr>
        <p:spPr>
          <a:xfrm>
            <a:off x="80501" y="249068"/>
            <a:ext cx="8982998" cy="3816429"/>
          </a:xfrm>
          <a:prstGeom prst="rect">
            <a:avLst/>
          </a:prstGeom>
          <a:noFill/>
        </p:spPr>
        <p:txBody>
          <a:bodyPr wrap="square" rtlCol="0">
            <a:spAutoFit/>
          </a:bodyPr>
          <a:lstStyle/>
          <a:p>
            <a:pPr algn="ctr"/>
            <a:r>
              <a:rPr lang="en-US" sz="3200" b="1" dirty="0">
                <a:solidFill>
                  <a:srgbClr val="0070C0"/>
                </a:solidFill>
              </a:rPr>
              <a:t>Current Data Points</a:t>
            </a:r>
          </a:p>
          <a:p>
            <a:pPr algn="ctr"/>
            <a:endParaRPr lang="en-US" dirty="0">
              <a:latin typeface="+mj-lt"/>
            </a:endParaRPr>
          </a:p>
          <a:p>
            <a:pPr algn="ctr"/>
            <a:r>
              <a:rPr lang="en-US" sz="1800" dirty="0">
                <a:latin typeface="+mj-lt"/>
              </a:rPr>
              <a:t>According to the Department of Veterans Affairs, there are more than 2 million female veterans in the U.S., and women are the “fastest grouping group” of veterans, expected to make up 18% of the veteran community by 2040. Data from the VA also says that the number of veterans who are minorities is only going to increase over the next few decades. </a:t>
            </a:r>
          </a:p>
          <a:p>
            <a:pPr algn="ctr"/>
            <a:endParaRPr lang="en-US" sz="1800" dirty="0">
              <a:latin typeface="+mj-lt"/>
            </a:endParaRPr>
          </a:p>
          <a:p>
            <a:pPr algn="ctr"/>
            <a:r>
              <a:rPr lang="en-US" sz="2000" b="1" i="0" dirty="0">
                <a:solidFill>
                  <a:srgbClr val="212529"/>
                </a:solidFill>
                <a:effectLst/>
                <a:latin typeface="+mj-lt"/>
              </a:rPr>
              <a:t>For example, nearly 13% of veterans are Black and 8% are Hispanic. </a:t>
            </a:r>
          </a:p>
          <a:p>
            <a:pPr algn="ctr"/>
            <a:r>
              <a:rPr lang="en-US" sz="2000" b="1" i="0" dirty="0">
                <a:solidFill>
                  <a:srgbClr val="212529"/>
                </a:solidFill>
                <a:effectLst/>
                <a:latin typeface="+mj-lt"/>
              </a:rPr>
              <a:t>By 2045, those percentages are expected to increase to 15% and 12%, respectively.</a:t>
            </a:r>
          </a:p>
          <a:p>
            <a:pPr algn="ctr"/>
            <a:endParaRPr lang="en-US" dirty="0">
              <a:solidFill>
                <a:srgbClr val="212529"/>
              </a:solidFill>
              <a:latin typeface="Source Serif Pro" panose="02040603050405020204" pitchFamily="18" charset="0"/>
            </a:endParaRPr>
          </a:p>
          <a:p>
            <a:pPr algn="ctr"/>
            <a:endParaRPr lang="en-US" dirty="0"/>
          </a:p>
        </p:txBody>
      </p:sp>
    </p:spTree>
    <p:extLst>
      <p:ext uri="{BB962C8B-B14F-4D97-AF65-F5344CB8AC3E}">
        <p14:creationId xmlns:p14="http://schemas.microsoft.com/office/powerpoint/2010/main" val="1293041417"/>
      </p:ext>
    </p:extLst>
  </p:cSld>
  <p:clrMapOvr>
    <a:masterClrMapping/>
  </p:clrMapOvr>
  <p:transition spd="slow" advClick="0" advTm="5000">
    <p:wip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5A7CE955-C98F-89FF-E7D5-347071C7987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C74B261D-E594-49A2-9C73-B61C131C2CB8}"/>
              </a:ext>
            </a:extLst>
          </p:cNvPr>
          <p:cNvPicPr>
            <a:picLocks noChangeAspect="1"/>
          </p:cNvPicPr>
          <p:nvPr/>
        </p:nvPicPr>
        <p:blipFill>
          <a:blip r:embed="rId4"/>
          <a:stretch>
            <a:fillRect/>
          </a:stretch>
        </p:blipFill>
        <p:spPr>
          <a:xfrm>
            <a:off x="7553325" y="4587399"/>
            <a:ext cx="1510174" cy="469832"/>
          </a:xfrm>
          <a:prstGeom prst="rect">
            <a:avLst/>
          </a:prstGeom>
        </p:spPr>
      </p:pic>
      <p:sp>
        <p:nvSpPr>
          <p:cNvPr id="3" name="TextBox 2">
            <a:extLst>
              <a:ext uri="{FF2B5EF4-FFF2-40B4-BE49-F238E27FC236}">
                <a16:creationId xmlns:a16="http://schemas.microsoft.com/office/drawing/2014/main" id="{C170002C-D4E9-2E0D-B4BD-F2CFC6E75190}"/>
              </a:ext>
            </a:extLst>
          </p:cNvPr>
          <p:cNvSpPr txBox="1"/>
          <p:nvPr/>
        </p:nvSpPr>
        <p:spPr>
          <a:xfrm>
            <a:off x="190499" y="61820"/>
            <a:ext cx="8763000" cy="4401205"/>
          </a:xfrm>
          <a:prstGeom prst="rect">
            <a:avLst/>
          </a:prstGeom>
          <a:noFill/>
        </p:spPr>
        <p:txBody>
          <a:bodyPr wrap="square" rtlCol="0">
            <a:spAutoFit/>
          </a:bodyPr>
          <a:lstStyle/>
          <a:p>
            <a:pPr algn="ctr"/>
            <a:r>
              <a:rPr lang="en-US" sz="2000" b="1" dirty="0">
                <a:solidFill>
                  <a:srgbClr val="0070C0"/>
                </a:solidFill>
              </a:rPr>
              <a:t>Not every veteran is a hardened combat vet — </a:t>
            </a:r>
          </a:p>
          <a:p>
            <a:pPr algn="ctr"/>
            <a:r>
              <a:rPr lang="en-US" sz="2000" b="1" dirty="0">
                <a:solidFill>
                  <a:srgbClr val="0070C0"/>
                </a:solidFill>
              </a:rPr>
              <a:t>and not every veteran has even seen combat.</a:t>
            </a:r>
          </a:p>
          <a:p>
            <a:pPr algn="ctr"/>
            <a:endParaRPr lang="en-US" sz="2000" b="1" dirty="0"/>
          </a:p>
          <a:p>
            <a:pPr algn="ctr"/>
            <a:r>
              <a:rPr lang="en-US" sz="2000" dirty="0"/>
              <a:t>A 2019 survey from the Pew Research Center found that roughly 40% of veterans were never deployed during their military service. That ratio changes for the Global War on Terror generation, of which 77% of veterans said they deployed at least once. Veterans in the post-9/11 generation are also more likely than their immediate predecessors to have seen combat: 49% of GWOT veterans had combat experience, compared to 24% of veterans who served before Sept. 11, according to the Pew Research Center report. </a:t>
            </a:r>
          </a:p>
          <a:p>
            <a:pPr algn="ctr"/>
            <a:endParaRPr lang="en-US" sz="2000" dirty="0"/>
          </a:p>
          <a:p>
            <a:pPr algn="ctr"/>
            <a:r>
              <a:rPr lang="en-US" sz="2000" b="1" dirty="0"/>
              <a:t>And ultimately, whether someone saw combat or not doesn’t determine their status as a veteran. They still served. </a:t>
            </a:r>
          </a:p>
        </p:txBody>
      </p:sp>
    </p:spTree>
    <p:extLst>
      <p:ext uri="{BB962C8B-B14F-4D97-AF65-F5344CB8AC3E}">
        <p14:creationId xmlns:p14="http://schemas.microsoft.com/office/powerpoint/2010/main" val="3810222397"/>
      </p:ext>
    </p:extLst>
  </p:cSld>
  <p:clrMapOvr>
    <a:masterClrMapping/>
  </p:clrMapOvr>
  <p:transition spd="slow" advClick="0" advTm="5000">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9"/>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276EA795-BDCE-7A42-6328-CB089671BDFB}"/>
              </a:ext>
            </a:extLst>
          </p:cNvPr>
          <p:cNvPicPr>
            <a:picLocks noChangeAspect="1"/>
          </p:cNvPicPr>
          <p:nvPr/>
        </p:nvPicPr>
        <p:blipFill>
          <a:blip r:embed="rId3"/>
          <a:stretch>
            <a:fillRect/>
          </a:stretch>
        </p:blipFill>
        <p:spPr>
          <a:xfrm>
            <a:off x="0" y="2618405"/>
            <a:ext cx="9143999" cy="2525100"/>
          </a:xfrm>
          <a:prstGeom prst="rect">
            <a:avLst/>
          </a:prstGeom>
        </p:spPr>
      </p:pic>
      <p:sp>
        <p:nvSpPr>
          <p:cNvPr id="150" name="Shape 150"/>
          <p:cNvSpPr txBox="1">
            <a:spLocks noGrp="1"/>
          </p:cNvSpPr>
          <p:nvPr>
            <p:ph type="title"/>
          </p:nvPr>
        </p:nvSpPr>
        <p:spPr>
          <a:xfrm>
            <a:off x="698418" y="321638"/>
            <a:ext cx="7747162" cy="598396"/>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000" b="1" dirty="0">
                <a:solidFill>
                  <a:srgbClr val="0070C0"/>
                </a:solidFill>
              </a:rPr>
              <a:t>Key Challenges Veterans Face</a:t>
            </a:r>
            <a:br>
              <a:rPr lang="en-US" sz="3000" b="1" dirty="0">
                <a:solidFill>
                  <a:srgbClr val="0070C0"/>
                </a:solidFill>
              </a:rPr>
            </a:br>
            <a:r>
              <a:rPr lang="en-US" sz="2000" b="1" dirty="0">
                <a:solidFill>
                  <a:srgbClr val="0070C0"/>
                </a:solidFill>
              </a:rPr>
              <a:t>(Wounded Warrior Project 2017 Survey)</a:t>
            </a:r>
          </a:p>
        </p:txBody>
      </p:sp>
      <p:sp>
        <p:nvSpPr>
          <p:cNvPr id="7" name="TextBox 6">
            <a:extLst>
              <a:ext uri="{FF2B5EF4-FFF2-40B4-BE49-F238E27FC236}">
                <a16:creationId xmlns:a16="http://schemas.microsoft.com/office/drawing/2014/main" id="{FB0E4A83-1E38-1A62-82B1-EBB6CE6D1740}"/>
              </a:ext>
            </a:extLst>
          </p:cNvPr>
          <p:cNvSpPr txBox="1"/>
          <p:nvPr/>
        </p:nvSpPr>
        <p:spPr>
          <a:xfrm>
            <a:off x="444707" y="1171855"/>
            <a:ext cx="8254584" cy="2893100"/>
          </a:xfrm>
          <a:prstGeom prst="rect">
            <a:avLst/>
          </a:prstGeom>
          <a:noFill/>
        </p:spPr>
        <p:txBody>
          <a:bodyPr wrap="square" rtlCol="0">
            <a:spAutoFit/>
          </a:bodyPr>
          <a:lstStyle/>
          <a:p>
            <a:pPr lvl="0" indent="-69850">
              <a:buClr>
                <a:schemeClr val="dk1"/>
              </a:buClr>
              <a:buSzPct val="91666"/>
            </a:pPr>
            <a:r>
              <a:rPr lang="en-US" dirty="0">
                <a:solidFill>
                  <a:schemeClr val="tx1"/>
                </a:solidFill>
              </a:rPr>
              <a:t>• Finding employment (the challenge most often identified by veterans).</a:t>
            </a:r>
          </a:p>
          <a:p>
            <a:pPr lvl="0" indent="-69850">
              <a:buClr>
                <a:schemeClr val="dk1"/>
              </a:buClr>
              <a:buSzPct val="91666"/>
            </a:pPr>
            <a:endParaRPr lang="en-US" dirty="0">
              <a:solidFill>
                <a:schemeClr val="tx1"/>
              </a:solidFill>
            </a:endParaRPr>
          </a:p>
          <a:p>
            <a:pPr lvl="0" indent="-69850">
              <a:buClr>
                <a:schemeClr val="dk1"/>
              </a:buClr>
              <a:buSzPct val="91666"/>
            </a:pPr>
            <a:r>
              <a:rPr lang="en-US" dirty="0">
                <a:solidFill>
                  <a:schemeClr val="tx1"/>
                </a:solidFill>
              </a:rPr>
              <a:t>• Dealing with a loss of purpose and isolation after leaving the military.</a:t>
            </a:r>
          </a:p>
          <a:p>
            <a:pPr lvl="0" indent="-69850">
              <a:buClr>
                <a:schemeClr val="dk1"/>
              </a:buClr>
              <a:buSzPct val="91666"/>
            </a:pPr>
            <a:endParaRPr lang="en-US" dirty="0">
              <a:solidFill>
                <a:schemeClr val="tx1"/>
              </a:solidFill>
            </a:endParaRPr>
          </a:p>
          <a:p>
            <a:pPr lvl="0" indent="-69850">
              <a:buClr>
                <a:schemeClr val="dk1"/>
              </a:buClr>
              <a:buSzPct val="91666"/>
            </a:pPr>
            <a:r>
              <a:rPr lang="en-US" dirty="0">
                <a:solidFill>
                  <a:schemeClr val="tx1"/>
                </a:solidFill>
              </a:rPr>
              <a:t>• Accessing and having success with postsecondary education</a:t>
            </a:r>
          </a:p>
          <a:p>
            <a:pPr lvl="0" indent="-69850">
              <a:buClr>
                <a:schemeClr val="dk1"/>
              </a:buClr>
              <a:buSzPct val="91666"/>
            </a:pPr>
            <a:endParaRPr lang="en-US" dirty="0">
              <a:solidFill>
                <a:schemeClr val="tx1"/>
              </a:solidFill>
            </a:endParaRPr>
          </a:p>
          <a:p>
            <a:pPr lvl="0" indent="-69850">
              <a:buClr>
                <a:schemeClr val="dk1"/>
              </a:buClr>
              <a:buSzPct val="91666"/>
            </a:pPr>
            <a:r>
              <a:rPr lang="en-US" dirty="0">
                <a:solidFill>
                  <a:schemeClr val="tx1"/>
                </a:solidFill>
              </a:rPr>
              <a:t>• Dealing with housing and financial instability that could ultimately lead to homelessness for some.</a:t>
            </a:r>
          </a:p>
          <a:p>
            <a:pPr lvl="0" indent="-69850">
              <a:buClr>
                <a:schemeClr val="dk1"/>
              </a:buClr>
              <a:buSzPct val="91666"/>
            </a:pPr>
            <a:endParaRPr lang="en-US" dirty="0">
              <a:solidFill>
                <a:schemeClr val="tx1"/>
              </a:solidFill>
            </a:endParaRPr>
          </a:p>
          <a:p>
            <a:pPr lvl="0" indent="-69850">
              <a:buClr>
                <a:schemeClr val="dk1"/>
              </a:buClr>
              <a:buSzPct val="91666"/>
            </a:pPr>
            <a:r>
              <a:rPr lang="en-US" dirty="0">
                <a:solidFill>
                  <a:schemeClr val="tx1"/>
                </a:solidFill>
              </a:rPr>
              <a:t>• Accessing resources that uniquely address the needs and challenges of female Veterans</a:t>
            </a:r>
          </a:p>
          <a:p>
            <a:pPr lvl="0" indent="-69850">
              <a:buClr>
                <a:schemeClr val="dk1"/>
              </a:buClr>
              <a:buSzPct val="91666"/>
            </a:pPr>
            <a:endParaRPr lang="en-US" dirty="0">
              <a:solidFill>
                <a:schemeClr val="tx1"/>
              </a:solidFill>
            </a:endParaRPr>
          </a:p>
          <a:p>
            <a:pPr lvl="0" indent="-69850">
              <a:buClr>
                <a:schemeClr val="dk1"/>
              </a:buClr>
              <a:buSzPct val="91666"/>
            </a:pPr>
            <a:r>
              <a:rPr lang="en-US" dirty="0">
                <a:solidFill>
                  <a:schemeClr val="tx1"/>
                </a:solidFill>
              </a:rPr>
              <a:t>• Finding support for family members of Veterans—spouses, children, siblings—who may be dealing with caretaking and other reintegration issues, including relationship issues with the Veteran.</a:t>
            </a:r>
          </a:p>
          <a:p>
            <a:endParaRPr lang="en-US" dirty="0"/>
          </a:p>
        </p:txBody>
      </p:sp>
      <p:pic>
        <p:nvPicPr>
          <p:cNvPr id="8" name="Picture 7" descr="A picture containing text, music, clipart&#10;&#10;Description automatically generated">
            <a:extLst>
              <a:ext uri="{FF2B5EF4-FFF2-40B4-BE49-F238E27FC236}">
                <a16:creationId xmlns:a16="http://schemas.microsoft.com/office/drawing/2014/main" id="{15BB16CA-A91A-0A35-2E63-8908BFC42935}"/>
              </a:ext>
            </a:extLst>
          </p:cNvPr>
          <p:cNvPicPr>
            <a:picLocks noChangeAspect="1"/>
          </p:cNvPicPr>
          <p:nvPr/>
        </p:nvPicPr>
        <p:blipFill>
          <a:blip r:embed="rId4"/>
          <a:stretch>
            <a:fillRect/>
          </a:stretch>
        </p:blipFill>
        <p:spPr>
          <a:xfrm>
            <a:off x="7543800" y="4615974"/>
            <a:ext cx="1510174" cy="469832"/>
          </a:xfrm>
          <a:prstGeom prst="rect">
            <a:avLst/>
          </a:prstGeom>
        </p:spPr>
      </p:pic>
    </p:spTree>
  </p:cSld>
  <p:clrMapOvr>
    <a:masterClrMapping/>
  </p:clrMapOvr>
  <p:transition spd="slow" advClick="0" advTm="5000">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7184657-4DEA-6E05-74D8-DFD651AF2F8C}"/>
              </a:ext>
            </a:extLst>
          </p:cNvPr>
          <p:cNvPicPr>
            <a:picLocks noChangeAspect="1"/>
          </p:cNvPicPr>
          <p:nvPr/>
        </p:nvPicPr>
        <p:blipFill>
          <a:blip r:embed="rId3"/>
          <a:stretch>
            <a:fillRect/>
          </a:stretch>
        </p:blipFill>
        <p:spPr>
          <a:xfrm>
            <a:off x="0" y="2618405"/>
            <a:ext cx="9143999" cy="2525100"/>
          </a:xfrm>
          <a:prstGeom prst="rect">
            <a:avLst/>
          </a:prstGeom>
        </p:spPr>
      </p:pic>
      <p:pic>
        <p:nvPicPr>
          <p:cNvPr id="10" name="Picture 9" descr="A picture containing text, music, clipart&#10;&#10;Description automatically generated">
            <a:extLst>
              <a:ext uri="{FF2B5EF4-FFF2-40B4-BE49-F238E27FC236}">
                <a16:creationId xmlns:a16="http://schemas.microsoft.com/office/drawing/2014/main" id="{FAB6CFB9-8D20-B407-6F86-88224F4B62E7}"/>
              </a:ext>
            </a:extLst>
          </p:cNvPr>
          <p:cNvPicPr>
            <a:picLocks noChangeAspect="1"/>
          </p:cNvPicPr>
          <p:nvPr/>
        </p:nvPicPr>
        <p:blipFill>
          <a:blip r:embed="rId4"/>
          <a:stretch>
            <a:fillRect/>
          </a:stretch>
        </p:blipFill>
        <p:spPr>
          <a:xfrm>
            <a:off x="7543800" y="4577874"/>
            <a:ext cx="1510174" cy="469832"/>
          </a:xfrm>
          <a:prstGeom prst="rect">
            <a:avLst/>
          </a:prstGeom>
        </p:spPr>
      </p:pic>
      <p:sp>
        <p:nvSpPr>
          <p:cNvPr id="5" name="TextBox 4">
            <a:extLst>
              <a:ext uri="{FF2B5EF4-FFF2-40B4-BE49-F238E27FC236}">
                <a16:creationId xmlns:a16="http://schemas.microsoft.com/office/drawing/2014/main" id="{D6BEBDC0-3B60-7D3F-15FD-6EAFCB2BE4E6}"/>
              </a:ext>
            </a:extLst>
          </p:cNvPr>
          <p:cNvSpPr txBox="1"/>
          <p:nvPr/>
        </p:nvSpPr>
        <p:spPr>
          <a:xfrm>
            <a:off x="419877" y="1197483"/>
            <a:ext cx="8152550" cy="2554545"/>
          </a:xfrm>
          <a:prstGeom prst="rect">
            <a:avLst/>
          </a:prstGeom>
          <a:noFill/>
        </p:spPr>
        <p:txBody>
          <a:bodyPr wrap="square">
            <a:spAutoFit/>
          </a:bodyPr>
          <a:lstStyle/>
          <a:p>
            <a:pPr lvl="0" indent="-69850">
              <a:buClr>
                <a:schemeClr val="dk1"/>
              </a:buClr>
              <a:buSzPct val="91666"/>
            </a:pPr>
            <a:r>
              <a:rPr lang="en-US" sz="2000" dirty="0">
                <a:solidFill>
                  <a:schemeClr val="tx1"/>
                </a:solidFill>
              </a:rPr>
              <a:t>• Navigating the complex and confusing network of benefits, services and support that is available to Veterans.</a:t>
            </a:r>
          </a:p>
          <a:p>
            <a:pPr lvl="0" indent="-69850">
              <a:buClr>
                <a:schemeClr val="dk1"/>
              </a:buClr>
              <a:buSzPct val="91666"/>
            </a:pPr>
            <a:endParaRPr lang="en-US" sz="2000" dirty="0">
              <a:solidFill>
                <a:schemeClr val="tx1"/>
              </a:solidFill>
            </a:endParaRPr>
          </a:p>
          <a:p>
            <a:pPr lvl="0" indent="-69850">
              <a:buClr>
                <a:schemeClr val="dk1"/>
              </a:buClr>
              <a:buSzPct val="91666"/>
            </a:pPr>
            <a:r>
              <a:rPr lang="en-US" sz="2000" dirty="0">
                <a:solidFill>
                  <a:schemeClr val="tx1"/>
                </a:solidFill>
              </a:rPr>
              <a:t>• Long wait times to receive benefits from the VA</a:t>
            </a:r>
          </a:p>
          <a:p>
            <a:pPr lvl="0" indent="-69850">
              <a:buClr>
                <a:schemeClr val="dk1"/>
              </a:buClr>
              <a:buSzPct val="91666"/>
            </a:pPr>
            <a:endParaRPr lang="en-US" sz="2000" dirty="0">
              <a:solidFill>
                <a:schemeClr val="tx1"/>
              </a:solidFill>
            </a:endParaRPr>
          </a:p>
          <a:p>
            <a:pPr lvl="0" indent="-69850">
              <a:buClr>
                <a:schemeClr val="dk1"/>
              </a:buClr>
              <a:buSzPct val="91666"/>
            </a:pPr>
            <a:r>
              <a:rPr lang="en-US" sz="2000" dirty="0">
                <a:solidFill>
                  <a:schemeClr val="tx1"/>
                </a:solidFill>
              </a:rPr>
              <a:t>• Coping with Post Traumatic Stress Disorder (PTSD), Traumatic Brain Injury (TBI) and/or major depression that are prevalent among Global War on Terrorism Veterans</a:t>
            </a:r>
          </a:p>
        </p:txBody>
      </p:sp>
      <p:sp>
        <p:nvSpPr>
          <p:cNvPr id="11" name="Shape 150">
            <a:extLst>
              <a:ext uri="{FF2B5EF4-FFF2-40B4-BE49-F238E27FC236}">
                <a16:creationId xmlns:a16="http://schemas.microsoft.com/office/drawing/2014/main" id="{97F13958-5A52-CE28-EAD8-42E0A2928463}"/>
              </a:ext>
            </a:extLst>
          </p:cNvPr>
          <p:cNvSpPr txBox="1">
            <a:spLocks/>
          </p:cNvSpPr>
          <p:nvPr/>
        </p:nvSpPr>
        <p:spPr>
          <a:xfrm>
            <a:off x="698418" y="371637"/>
            <a:ext cx="7747162" cy="598396"/>
          </a:xfrm>
          <a:prstGeom prst="rect">
            <a:avLst/>
          </a:prstGeom>
          <a:noFill/>
          <a:ln>
            <a:noFill/>
          </a:ln>
        </p:spPr>
        <p:txBody>
          <a:bodyPr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ct val="100000"/>
              <a:buNone/>
              <a:defRPr sz="2800" b="0" i="0" u="none" strike="noStrike" cap="none">
                <a:solidFill>
                  <a:schemeClr val="dk1"/>
                </a:solidFill>
                <a:latin typeface="Arial"/>
                <a:ea typeface="Arial"/>
                <a:cs typeface="Arial"/>
                <a:sym typeface="Aria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pPr algn="ctr">
              <a:buSzPct val="25000"/>
              <a:buFont typeface="Arial"/>
              <a:buNone/>
            </a:pPr>
            <a:r>
              <a:rPr lang="en-US" sz="3000" b="1" dirty="0">
                <a:solidFill>
                  <a:srgbClr val="0070C0"/>
                </a:solidFill>
              </a:rPr>
              <a:t>Key Challenges Veterans Face</a:t>
            </a:r>
            <a:br>
              <a:rPr lang="en-US" sz="3000" b="1" dirty="0">
                <a:solidFill>
                  <a:srgbClr val="0070C0"/>
                </a:solidFill>
              </a:rPr>
            </a:br>
            <a:r>
              <a:rPr lang="en-US" sz="2000" b="1" dirty="0">
                <a:solidFill>
                  <a:srgbClr val="0070C0"/>
                </a:solidFill>
              </a:rPr>
              <a:t>(Wounded Warrior Project 2017 Survey)</a:t>
            </a:r>
          </a:p>
        </p:txBody>
      </p:sp>
    </p:spTree>
    <p:extLst>
      <p:ext uri="{BB962C8B-B14F-4D97-AF65-F5344CB8AC3E}">
        <p14:creationId xmlns:p14="http://schemas.microsoft.com/office/powerpoint/2010/main" val="2624815567"/>
      </p:ext>
    </p:extLst>
  </p:cSld>
  <p:clrMapOvr>
    <a:masterClrMapping/>
  </p:clrMapOvr>
  <p:transition spd="slow" advClick="0" advTm="5000">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7E540F50-C99A-A462-9813-A6EA28A59069}"/>
              </a:ext>
            </a:extLst>
          </p:cNvPr>
          <p:cNvPicPr>
            <a:picLocks noChangeAspect="1"/>
          </p:cNvPicPr>
          <p:nvPr/>
        </p:nvPicPr>
        <p:blipFill>
          <a:blip r:embed="rId3"/>
          <a:stretch>
            <a:fillRect/>
          </a:stretch>
        </p:blipFill>
        <p:spPr>
          <a:xfrm>
            <a:off x="0" y="2618405"/>
            <a:ext cx="9143999" cy="2525100"/>
          </a:xfrm>
          <a:prstGeom prst="rect">
            <a:avLst/>
          </a:prstGeom>
        </p:spPr>
      </p:pic>
      <p:sp>
        <p:nvSpPr>
          <p:cNvPr id="7" name="Title 6">
            <a:extLst>
              <a:ext uri="{FF2B5EF4-FFF2-40B4-BE49-F238E27FC236}">
                <a16:creationId xmlns:a16="http://schemas.microsoft.com/office/drawing/2014/main" id="{2B14C57A-DFC9-054C-8D17-4D80585922DE}"/>
              </a:ext>
            </a:extLst>
          </p:cNvPr>
          <p:cNvSpPr>
            <a:spLocks noGrp="1"/>
          </p:cNvSpPr>
          <p:nvPr>
            <p:ph type="title"/>
          </p:nvPr>
        </p:nvSpPr>
        <p:spPr>
          <a:xfrm>
            <a:off x="609600" y="118110"/>
            <a:ext cx="8153400" cy="541109"/>
          </a:xfrm>
        </p:spPr>
        <p:txBody>
          <a:bodyPr/>
          <a:lstStyle/>
          <a:p>
            <a:r>
              <a:rPr lang="en-US" b="1" dirty="0">
                <a:solidFill>
                  <a:srgbClr val="0070C0"/>
                </a:solidFill>
              </a:rPr>
              <a:t>Veteran drug overdose mortality, 2010-2019</a:t>
            </a:r>
            <a:endParaRPr lang="en-US" dirty="0">
              <a:solidFill>
                <a:srgbClr val="0070C0"/>
              </a:solidFill>
            </a:endParaRPr>
          </a:p>
        </p:txBody>
      </p:sp>
      <p:sp>
        <p:nvSpPr>
          <p:cNvPr id="8" name="TextBox 7">
            <a:extLst>
              <a:ext uri="{FF2B5EF4-FFF2-40B4-BE49-F238E27FC236}">
                <a16:creationId xmlns:a16="http://schemas.microsoft.com/office/drawing/2014/main" id="{107F4631-A7C0-A240-A240-A6027BE5A6A4}"/>
              </a:ext>
            </a:extLst>
          </p:cNvPr>
          <p:cNvSpPr txBox="1"/>
          <p:nvPr/>
        </p:nvSpPr>
        <p:spPr>
          <a:xfrm>
            <a:off x="202020" y="4016836"/>
            <a:ext cx="8739960" cy="400110"/>
          </a:xfrm>
          <a:prstGeom prst="rect">
            <a:avLst/>
          </a:prstGeom>
          <a:noFill/>
        </p:spPr>
        <p:txBody>
          <a:bodyPr wrap="square" rtlCol="0">
            <a:spAutoFit/>
          </a:bodyPr>
          <a:lstStyle/>
          <a:p>
            <a:r>
              <a:rPr lang="en-US" sz="1000" i="1" dirty="0">
                <a:solidFill>
                  <a:srgbClr val="0070C0"/>
                </a:solidFill>
              </a:rPr>
              <a:t>Begley MR, Ravindran C, </a:t>
            </a:r>
            <a:r>
              <a:rPr lang="en-US" sz="1000" i="1" dirty="0" err="1">
                <a:solidFill>
                  <a:srgbClr val="0070C0"/>
                </a:solidFill>
              </a:rPr>
              <a:t>Peltzman</a:t>
            </a:r>
            <a:r>
              <a:rPr lang="en-US" sz="1000" i="1" dirty="0">
                <a:solidFill>
                  <a:srgbClr val="0070C0"/>
                </a:solidFill>
              </a:rPr>
              <a:t> T, Morley SW, Stephens BM, </a:t>
            </a:r>
            <a:r>
              <a:rPr lang="en-US" sz="1000" i="1" dirty="0" err="1">
                <a:solidFill>
                  <a:srgbClr val="0070C0"/>
                </a:solidFill>
              </a:rPr>
              <a:t>Ashrafioun</a:t>
            </a:r>
            <a:r>
              <a:rPr lang="en-US" sz="1000" i="1" dirty="0">
                <a:solidFill>
                  <a:srgbClr val="0070C0"/>
                </a:solidFill>
              </a:rPr>
              <a:t> L, McCarthy JF. Veteran drug overdose mortality, 2010-2019. Drug Alcohol Depend. 2022 Apr 1;233:109296. </a:t>
            </a:r>
            <a:r>
              <a:rPr lang="en-US" sz="1000" i="1" dirty="0" err="1">
                <a:solidFill>
                  <a:srgbClr val="0070C0"/>
                </a:solidFill>
              </a:rPr>
              <a:t>doi</a:t>
            </a:r>
            <a:r>
              <a:rPr lang="en-US" sz="1000" i="1" dirty="0">
                <a:solidFill>
                  <a:srgbClr val="0070C0"/>
                </a:solidFill>
              </a:rPr>
              <a:t>: 10.1016/j.drugalcdep.2022.109296. </a:t>
            </a:r>
            <a:r>
              <a:rPr lang="en-US" sz="1000" i="1" dirty="0" err="1">
                <a:solidFill>
                  <a:srgbClr val="0070C0"/>
                </a:solidFill>
              </a:rPr>
              <a:t>Epub</a:t>
            </a:r>
            <a:r>
              <a:rPr lang="en-US" sz="1000" i="1" dirty="0">
                <a:solidFill>
                  <a:srgbClr val="0070C0"/>
                </a:solidFill>
              </a:rPr>
              <a:t> 2022 Jan 12. PMID: 35219064.</a:t>
            </a:r>
          </a:p>
        </p:txBody>
      </p:sp>
      <p:sp>
        <p:nvSpPr>
          <p:cNvPr id="9" name="TextBox 8">
            <a:extLst>
              <a:ext uri="{FF2B5EF4-FFF2-40B4-BE49-F238E27FC236}">
                <a16:creationId xmlns:a16="http://schemas.microsoft.com/office/drawing/2014/main" id="{0B45FDB1-4288-CF44-BD7B-4E9334E649A8}"/>
              </a:ext>
            </a:extLst>
          </p:cNvPr>
          <p:cNvSpPr txBox="1"/>
          <p:nvPr/>
        </p:nvSpPr>
        <p:spPr>
          <a:xfrm>
            <a:off x="202020" y="719608"/>
            <a:ext cx="8793124" cy="3323987"/>
          </a:xfrm>
          <a:prstGeom prst="rect">
            <a:avLst/>
          </a:prstGeom>
          <a:solidFill>
            <a:schemeClr val="bg1"/>
          </a:solidFill>
        </p:spPr>
        <p:txBody>
          <a:bodyPr wrap="square" rtlCol="0">
            <a:spAutoFit/>
          </a:bodyPr>
          <a:lstStyle/>
          <a:p>
            <a:r>
              <a:rPr lang="en-US" b="1" dirty="0">
                <a:solidFill>
                  <a:schemeClr val="tx1"/>
                </a:solidFill>
              </a:rPr>
              <a:t>Results: </a:t>
            </a:r>
            <a:r>
              <a:rPr lang="en-US" dirty="0">
                <a:solidFill>
                  <a:schemeClr val="tx1"/>
                </a:solidFill>
              </a:rPr>
              <a:t>From 2010-2019, age-adjusted overdose mortality rates increased 53.2% among Veterans and 79.0% among non-Veterans. </a:t>
            </a:r>
          </a:p>
          <a:p>
            <a:endParaRPr lang="en-US" dirty="0">
              <a:solidFill>
                <a:schemeClr val="tx1"/>
              </a:solidFill>
            </a:endParaRPr>
          </a:p>
          <a:p>
            <a:r>
              <a:rPr lang="en-US" sz="2400" b="1" dirty="0">
                <a:solidFill>
                  <a:srgbClr val="FF0000"/>
                </a:solidFill>
              </a:rPr>
              <a:t>Conclusions: </a:t>
            </a:r>
            <a:r>
              <a:rPr lang="en-US" sz="2400" dirty="0">
                <a:solidFill>
                  <a:srgbClr val="FF0000"/>
                </a:solidFill>
              </a:rPr>
              <a:t>In all years, overdose rates were higher among male Veterans with recent VHA use than those without recent use. </a:t>
            </a:r>
          </a:p>
          <a:p>
            <a:endParaRPr lang="en-US" sz="2400" b="1" dirty="0">
              <a:solidFill>
                <a:srgbClr val="FF0000"/>
              </a:solidFill>
            </a:endParaRPr>
          </a:p>
          <a:p>
            <a:r>
              <a:rPr lang="en-US" sz="2400" b="1" dirty="0">
                <a:solidFill>
                  <a:srgbClr val="0070C0"/>
                </a:solidFill>
              </a:rPr>
              <a:t>While overall rates of Veteran overdose deaths declined from 2017 to 2019, rates involving psychostimulants and synthetic opioids continued to rise.</a:t>
            </a:r>
          </a:p>
        </p:txBody>
      </p:sp>
      <p:pic>
        <p:nvPicPr>
          <p:cNvPr id="10" name="Picture 9" descr="A picture containing text, music, clipart&#10;&#10;Description automatically generated">
            <a:extLst>
              <a:ext uri="{FF2B5EF4-FFF2-40B4-BE49-F238E27FC236}">
                <a16:creationId xmlns:a16="http://schemas.microsoft.com/office/drawing/2014/main" id="{821542DF-DC6E-E96D-ED31-B831C6D41E30}"/>
              </a:ext>
            </a:extLst>
          </p:cNvPr>
          <p:cNvPicPr>
            <a:picLocks noChangeAspect="1"/>
          </p:cNvPicPr>
          <p:nvPr/>
        </p:nvPicPr>
        <p:blipFill>
          <a:blip r:embed="rId4"/>
          <a:stretch>
            <a:fillRect/>
          </a:stretch>
        </p:blipFill>
        <p:spPr>
          <a:xfrm>
            <a:off x="7543800" y="4587399"/>
            <a:ext cx="1510174" cy="469832"/>
          </a:xfrm>
          <a:prstGeom prst="rect">
            <a:avLst/>
          </a:prstGeom>
        </p:spPr>
      </p:pic>
    </p:spTree>
  </p:cSld>
  <p:clrMapOvr>
    <a:masterClrMapping/>
  </p:clrMapOvr>
  <p:transition spd="slow" advClick="0" advTm="5000">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114DD701-77A2-38FA-14F4-1FE13D7076D0}"/>
              </a:ext>
            </a:extLst>
          </p:cNvPr>
          <p:cNvPicPr>
            <a:picLocks noChangeAspect="1"/>
          </p:cNvPicPr>
          <p:nvPr/>
        </p:nvPicPr>
        <p:blipFill>
          <a:blip r:embed="rId3"/>
          <a:stretch>
            <a:fillRect/>
          </a:stretch>
        </p:blipFill>
        <p:spPr>
          <a:xfrm>
            <a:off x="0" y="2618405"/>
            <a:ext cx="9143999" cy="2525100"/>
          </a:xfrm>
          <a:prstGeom prst="rect">
            <a:avLst/>
          </a:prstGeom>
        </p:spPr>
      </p:pic>
      <p:sp>
        <p:nvSpPr>
          <p:cNvPr id="7" name="Title 6">
            <a:extLst>
              <a:ext uri="{FF2B5EF4-FFF2-40B4-BE49-F238E27FC236}">
                <a16:creationId xmlns:a16="http://schemas.microsoft.com/office/drawing/2014/main" id="{2B14C57A-DFC9-054C-8D17-4D80585922DE}"/>
              </a:ext>
            </a:extLst>
          </p:cNvPr>
          <p:cNvSpPr>
            <a:spLocks noGrp="1"/>
          </p:cNvSpPr>
          <p:nvPr>
            <p:ph type="title"/>
          </p:nvPr>
        </p:nvSpPr>
        <p:spPr>
          <a:xfrm>
            <a:off x="495300" y="132367"/>
            <a:ext cx="8153400" cy="541109"/>
          </a:xfrm>
        </p:spPr>
        <p:txBody>
          <a:bodyPr/>
          <a:lstStyle/>
          <a:p>
            <a:pPr algn="ctr"/>
            <a:r>
              <a:rPr lang="en-US" b="1" dirty="0">
                <a:solidFill>
                  <a:schemeClr val="tx1"/>
                </a:solidFill>
              </a:rPr>
              <a:t>Veteran drug overdose mortality, 2010-2019</a:t>
            </a:r>
            <a:endParaRPr lang="en-US" dirty="0">
              <a:solidFill>
                <a:schemeClr val="tx1"/>
              </a:solidFill>
            </a:endParaRPr>
          </a:p>
        </p:txBody>
      </p:sp>
      <p:sp>
        <p:nvSpPr>
          <p:cNvPr id="8" name="TextBox 7">
            <a:extLst>
              <a:ext uri="{FF2B5EF4-FFF2-40B4-BE49-F238E27FC236}">
                <a16:creationId xmlns:a16="http://schemas.microsoft.com/office/drawing/2014/main" id="{107F4631-A7C0-A240-A240-A6027BE5A6A4}"/>
              </a:ext>
            </a:extLst>
          </p:cNvPr>
          <p:cNvSpPr txBox="1"/>
          <p:nvPr/>
        </p:nvSpPr>
        <p:spPr>
          <a:xfrm>
            <a:off x="57150" y="4037052"/>
            <a:ext cx="8911412" cy="400110"/>
          </a:xfrm>
          <a:prstGeom prst="rect">
            <a:avLst/>
          </a:prstGeom>
          <a:noFill/>
        </p:spPr>
        <p:txBody>
          <a:bodyPr wrap="square" rtlCol="0">
            <a:spAutoFit/>
          </a:bodyPr>
          <a:lstStyle/>
          <a:p>
            <a:r>
              <a:rPr lang="en-US" sz="1000" dirty="0">
                <a:solidFill>
                  <a:srgbClr val="0070C0"/>
                </a:solidFill>
              </a:rPr>
              <a:t>Bennett, Alex S., et al. “Military Veterans' Overdose Risk Behavior: Demographic and Biopsychosocial Influences.” </a:t>
            </a:r>
            <a:r>
              <a:rPr lang="en-US" sz="1000" i="1" dirty="0">
                <a:solidFill>
                  <a:srgbClr val="0070C0"/>
                </a:solidFill>
              </a:rPr>
              <a:t>Addictive Behaviors</a:t>
            </a:r>
            <a:r>
              <a:rPr lang="en-US" sz="1000" dirty="0">
                <a:solidFill>
                  <a:srgbClr val="0070C0"/>
                </a:solidFill>
              </a:rPr>
              <a:t>, Pergamon, 25 June 2019, https://</a:t>
            </a:r>
            <a:r>
              <a:rPr lang="en-US" sz="1000" dirty="0" err="1">
                <a:solidFill>
                  <a:srgbClr val="0070C0"/>
                </a:solidFill>
              </a:rPr>
              <a:t>www.sciencedirect.com</a:t>
            </a:r>
            <a:r>
              <a:rPr lang="en-US" sz="1000" dirty="0">
                <a:solidFill>
                  <a:srgbClr val="0070C0"/>
                </a:solidFill>
              </a:rPr>
              <a:t>/science/article/abs/</a:t>
            </a:r>
            <a:r>
              <a:rPr lang="en-US" sz="1000" dirty="0" err="1">
                <a:solidFill>
                  <a:srgbClr val="0070C0"/>
                </a:solidFill>
              </a:rPr>
              <a:t>pii</a:t>
            </a:r>
            <a:r>
              <a:rPr lang="en-US" sz="1000" dirty="0">
                <a:solidFill>
                  <a:srgbClr val="0070C0"/>
                </a:solidFill>
              </a:rPr>
              <a:t>/S030646031930156X?via%3Dihub. </a:t>
            </a:r>
            <a:endParaRPr lang="en-US" sz="1000" dirty="0">
              <a:solidFill>
                <a:srgbClr val="0070C0"/>
              </a:solidFill>
              <a:effectLst/>
            </a:endParaRPr>
          </a:p>
        </p:txBody>
      </p:sp>
      <p:sp>
        <p:nvSpPr>
          <p:cNvPr id="9" name="TextBox 8">
            <a:extLst>
              <a:ext uri="{FF2B5EF4-FFF2-40B4-BE49-F238E27FC236}">
                <a16:creationId xmlns:a16="http://schemas.microsoft.com/office/drawing/2014/main" id="{0B45FDB1-4288-CF44-BD7B-4E9334E649A8}"/>
              </a:ext>
            </a:extLst>
          </p:cNvPr>
          <p:cNvSpPr txBox="1"/>
          <p:nvPr/>
        </p:nvSpPr>
        <p:spPr>
          <a:xfrm>
            <a:off x="175438" y="975810"/>
            <a:ext cx="8793124" cy="3231654"/>
          </a:xfrm>
          <a:prstGeom prst="rect">
            <a:avLst/>
          </a:prstGeom>
          <a:noFill/>
        </p:spPr>
        <p:txBody>
          <a:bodyPr wrap="square" rtlCol="0">
            <a:spAutoFit/>
          </a:bodyPr>
          <a:lstStyle/>
          <a:p>
            <a:pPr algn="ctr"/>
            <a:r>
              <a:rPr lang="en-US" sz="2800" dirty="0">
                <a:solidFill>
                  <a:srgbClr val="0070C0"/>
                </a:solidFill>
              </a:rPr>
              <a:t>From May 2014 to September 2019, the US Department of Veterans Affairs (VA) issued naloxone to more than 200,000 veterans.</a:t>
            </a:r>
          </a:p>
          <a:p>
            <a:pPr algn="ctr"/>
            <a:br>
              <a:rPr lang="en-US" sz="1800" dirty="0">
                <a:solidFill>
                  <a:schemeClr val="tx1"/>
                </a:solidFill>
              </a:rPr>
            </a:br>
            <a:r>
              <a:rPr lang="en-US" sz="2800" b="1" i="1" dirty="0">
                <a:solidFill>
                  <a:srgbClr val="FF0000"/>
                </a:solidFill>
              </a:rPr>
              <a:t>“Veterans are twice as likely to die from accidental overdose compared to the general US population.” - VA Secretary Robert </a:t>
            </a:r>
            <a:r>
              <a:rPr lang="en-US" sz="2800" b="1" i="1" dirty="0" err="1">
                <a:solidFill>
                  <a:srgbClr val="FF0000"/>
                </a:solidFill>
              </a:rPr>
              <a:t>Wilkie</a:t>
            </a:r>
            <a:br>
              <a:rPr lang="en-US" sz="1800" dirty="0">
                <a:solidFill>
                  <a:schemeClr val="tx1"/>
                </a:solidFill>
              </a:rPr>
            </a:br>
            <a:endParaRPr lang="en-US" sz="1800" dirty="0">
              <a:solidFill>
                <a:schemeClr val="tx1"/>
              </a:solidFill>
            </a:endParaRPr>
          </a:p>
        </p:txBody>
      </p:sp>
      <p:pic>
        <p:nvPicPr>
          <p:cNvPr id="10" name="Picture 9" descr="A picture containing text, music, clipart&#10;&#10;Description automatically generated">
            <a:extLst>
              <a:ext uri="{FF2B5EF4-FFF2-40B4-BE49-F238E27FC236}">
                <a16:creationId xmlns:a16="http://schemas.microsoft.com/office/drawing/2014/main" id="{FAB6CFB9-8D20-B407-6F86-88224F4B62E7}"/>
              </a:ext>
            </a:extLst>
          </p:cNvPr>
          <p:cNvPicPr>
            <a:picLocks noChangeAspect="1"/>
          </p:cNvPicPr>
          <p:nvPr/>
        </p:nvPicPr>
        <p:blipFill>
          <a:blip r:embed="rId4"/>
          <a:stretch>
            <a:fillRect/>
          </a:stretch>
        </p:blipFill>
        <p:spPr>
          <a:xfrm>
            <a:off x="7543800" y="4577874"/>
            <a:ext cx="1510174" cy="469832"/>
          </a:xfrm>
          <a:prstGeom prst="rect">
            <a:avLst/>
          </a:prstGeom>
        </p:spPr>
      </p:pic>
    </p:spTree>
    <p:extLst>
      <p:ext uri="{BB962C8B-B14F-4D97-AF65-F5344CB8AC3E}">
        <p14:creationId xmlns:p14="http://schemas.microsoft.com/office/powerpoint/2010/main" val="2894843098"/>
      </p:ext>
    </p:extLst>
  </p:cSld>
  <p:clrMapOvr>
    <a:masterClrMapping/>
  </p:clrMapOvr>
  <p:transition spd="slow" advClick="0" advTm="5000">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3F2945C1-F0A5-6290-F663-36F5A06A8BC9}"/>
              </a:ext>
            </a:extLst>
          </p:cNvPr>
          <p:cNvPicPr>
            <a:picLocks noChangeAspect="1"/>
          </p:cNvPicPr>
          <p:nvPr/>
        </p:nvPicPr>
        <p:blipFill>
          <a:blip r:embed="rId3"/>
          <a:stretch>
            <a:fillRect/>
          </a:stretch>
        </p:blipFill>
        <p:spPr>
          <a:xfrm>
            <a:off x="0" y="2618405"/>
            <a:ext cx="9143999" cy="2525100"/>
          </a:xfrm>
          <a:prstGeom prst="rect">
            <a:avLst/>
          </a:prstGeom>
        </p:spPr>
      </p:pic>
      <p:sp>
        <p:nvSpPr>
          <p:cNvPr id="7" name="Title 6">
            <a:extLst>
              <a:ext uri="{FF2B5EF4-FFF2-40B4-BE49-F238E27FC236}">
                <a16:creationId xmlns:a16="http://schemas.microsoft.com/office/drawing/2014/main" id="{2B14C57A-DFC9-054C-8D17-4D80585922DE}"/>
              </a:ext>
            </a:extLst>
          </p:cNvPr>
          <p:cNvSpPr>
            <a:spLocks noGrp="1"/>
          </p:cNvSpPr>
          <p:nvPr>
            <p:ph type="title"/>
          </p:nvPr>
        </p:nvSpPr>
        <p:spPr>
          <a:xfrm>
            <a:off x="495300" y="86187"/>
            <a:ext cx="8153400" cy="541109"/>
          </a:xfrm>
        </p:spPr>
        <p:txBody>
          <a:bodyPr/>
          <a:lstStyle/>
          <a:p>
            <a:pPr algn="ctr"/>
            <a:r>
              <a:rPr lang="en-US" b="1" dirty="0">
                <a:solidFill>
                  <a:srgbClr val="0070C0"/>
                </a:solidFill>
              </a:rPr>
              <a:t>Veteran Suicide Report, AWP, 2022</a:t>
            </a:r>
            <a:endParaRPr lang="en-US" dirty="0">
              <a:solidFill>
                <a:srgbClr val="0070C0"/>
              </a:solidFill>
            </a:endParaRPr>
          </a:p>
        </p:txBody>
      </p:sp>
      <p:sp>
        <p:nvSpPr>
          <p:cNvPr id="8" name="TextBox 7">
            <a:extLst>
              <a:ext uri="{FF2B5EF4-FFF2-40B4-BE49-F238E27FC236}">
                <a16:creationId xmlns:a16="http://schemas.microsoft.com/office/drawing/2014/main" id="{107F4631-A7C0-A240-A240-A6027BE5A6A4}"/>
              </a:ext>
            </a:extLst>
          </p:cNvPr>
          <p:cNvSpPr txBox="1"/>
          <p:nvPr/>
        </p:nvSpPr>
        <p:spPr>
          <a:xfrm>
            <a:off x="90026" y="4114612"/>
            <a:ext cx="8963948" cy="523220"/>
          </a:xfrm>
          <a:prstGeom prst="rect">
            <a:avLst/>
          </a:prstGeom>
          <a:noFill/>
        </p:spPr>
        <p:txBody>
          <a:bodyPr wrap="square" rtlCol="0">
            <a:spAutoFit/>
          </a:bodyPr>
          <a:lstStyle/>
          <a:p>
            <a:r>
              <a:rPr lang="en-US" sz="900" dirty="0">
                <a:solidFill>
                  <a:schemeClr val="tx1"/>
                </a:solidFill>
              </a:rPr>
              <a:t>III, Leo Shane. “Veterans Suicide Rate May Be Double Federal Estimates, Study Suggests.” </a:t>
            </a:r>
            <a:r>
              <a:rPr lang="en-US" sz="900" i="1" dirty="0">
                <a:solidFill>
                  <a:schemeClr val="tx1"/>
                </a:solidFill>
              </a:rPr>
              <a:t>Military Times</a:t>
            </a:r>
            <a:r>
              <a:rPr lang="en-US" sz="900" dirty="0">
                <a:solidFill>
                  <a:schemeClr val="tx1"/>
                </a:solidFill>
              </a:rPr>
              <a:t>, 17 Sept. 2022, </a:t>
            </a:r>
            <a:r>
              <a:rPr lang="en-US" sz="900" dirty="0">
                <a:solidFill>
                  <a:srgbClr val="0097A7"/>
                </a:solidFill>
                <a:hlinkClick r:id="rId4">
                  <a:extLst>
                    <a:ext uri="{A12FA001-AC4F-418D-AE19-62706E023703}">
                      <ahyp:hlinkClr xmlns:ahyp="http://schemas.microsoft.com/office/drawing/2018/hyperlinkcolor" val="tx"/>
                    </a:ext>
                  </a:extLst>
                </a:hlinkClick>
              </a:rPr>
              <a:t>www.militarytimes.com/veterans/2022/09/17</a:t>
            </a:r>
            <a:r>
              <a:rPr lang="en-US" sz="900" dirty="0">
                <a:solidFill>
                  <a:schemeClr val="tx1"/>
                </a:solidFill>
                <a:hlinkClick r:id="rId4">
                  <a:extLst>
                    <a:ext uri="{A12FA001-AC4F-418D-AE19-62706E023703}">
                      <ahyp:hlinkClr xmlns:ahyp="http://schemas.microsoft.com/office/drawing/2018/hyperlinkcolor" val="tx"/>
                    </a:ext>
                  </a:extLst>
                </a:hlinkClick>
              </a:rPr>
              <a:t>/</a:t>
            </a:r>
            <a:r>
              <a:rPr lang="en-US" sz="900" dirty="0">
                <a:solidFill>
                  <a:schemeClr val="tx1"/>
                </a:solidFill>
              </a:rPr>
              <a:t> veterans-suicide-rate-may-be-double-federal-estimates-study-suggests/?</a:t>
            </a:r>
            <a:r>
              <a:rPr lang="en-US" sz="900" dirty="0" err="1">
                <a:solidFill>
                  <a:schemeClr val="tx1"/>
                </a:solidFill>
              </a:rPr>
              <a:t>utm_source</a:t>
            </a:r>
            <a:r>
              <a:rPr lang="en-US" sz="900" dirty="0">
                <a:solidFill>
                  <a:schemeClr val="tx1"/>
                </a:solidFill>
              </a:rPr>
              <a:t>=</a:t>
            </a:r>
            <a:r>
              <a:rPr lang="en-US" sz="900" dirty="0" err="1">
                <a:solidFill>
                  <a:schemeClr val="tx1"/>
                </a:solidFill>
              </a:rPr>
              <a:t>sailthru&amp;utm_medium</a:t>
            </a:r>
            <a:r>
              <a:rPr lang="en-US" sz="900" dirty="0">
                <a:solidFill>
                  <a:schemeClr val="tx1"/>
                </a:solidFill>
              </a:rPr>
              <a:t>=</a:t>
            </a:r>
            <a:r>
              <a:rPr lang="en-US" sz="900" dirty="0" err="1">
                <a:solidFill>
                  <a:schemeClr val="tx1"/>
                </a:solidFill>
              </a:rPr>
              <a:t>email&amp;utm_campaign</a:t>
            </a:r>
            <a:r>
              <a:rPr lang="en-US" sz="900" dirty="0">
                <a:solidFill>
                  <a:schemeClr val="tx1"/>
                </a:solidFill>
              </a:rPr>
              <a:t>=mil-ebb. Accessed 19 Sept. 2022.</a:t>
            </a:r>
          </a:p>
          <a:p>
            <a:endParaRPr lang="en-US" sz="1000" dirty="0">
              <a:solidFill>
                <a:srgbClr val="0070C0"/>
              </a:solidFill>
              <a:effectLst/>
            </a:endParaRPr>
          </a:p>
        </p:txBody>
      </p:sp>
      <p:pic>
        <p:nvPicPr>
          <p:cNvPr id="10" name="Picture 9" descr="A picture containing text, music, clipart&#10;&#10;Description automatically generated">
            <a:extLst>
              <a:ext uri="{FF2B5EF4-FFF2-40B4-BE49-F238E27FC236}">
                <a16:creationId xmlns:a16="http://schemas.microsoft.com/office/drawing/2014/main" id="{FAB6CFB9-8D20-B407-6F86-88224F4B62E7}"/>
              </a:ext>
            </a:extLst>
          </p:cNvPr>
          <p:cNvPicPr>
            <a:picLocks noChangeAspect="1"/>
          </p:cNvPicPr>
          <p:nvPr/>
        </p:nvPicPr>
        <p:blipFill>
          <a:blip r:embed="rId5"/>
          <a:stretch>
            <a:fillRect/>
          </a:stretch>
        </p:blipFill>
        <p:spPr>
          <a:xfrm>
            <a:off x="7543800" y="4577874"/>
            <a:ext cx="1510174" cy="469832"/>
          </a:xfrm>
          <a:prstGeom prst="rect">
            <a:avLst/>
          </a:prstGeom>
        </p:spPr>
      </p:pic>
      <p:sp>
        <p:nvSpPr>
          <p:cNvPr id="2" name="TextBox 1">
            <a:extLst>
              <a:ext uri="{FF2B5EF4-FFF2-40B4-BE49-F238E27FC236}">
                <a16:creationId xmlns:a16="http://schemas.microsoft.com/office/drawing/2014/main" id="{833936EC-A698-0022-75E7-DF19905CF383}"/>
              </a:ext>
            </a:extLst>
          </p:cNvPr>
          <p:cNvSpPr txBox="1"/>
          <p:nvPr/>
        </p:nvSpPr>
        <p:spPr>
          <a:xfrm>
            <a:off x="295564" y="878572"/>
            <a:ext cx="8552872" cy="3077766"/>
          </a:xfrm>
          <a:prstGeom prst="rect">
            <a:avLst/>
          </a:prstGeom>
          <a:noFill/>
        </p:spPr>
        <p:txBody>
          <a:bodyPr wrap="square" rtlCol="0">
            <a:spAutoFit/>
          </a:bodyPr>
          <a:lstStyle/>
          <a:p>
            <a:pPr algn="ctr"/>
            <a:r>
              <a:rPr lang="en-US" sz="2000" dirty="0"/>
              <a:t>The rate of suicide among veterans may be more than double what federal officials report annually because of </a:t>
            </a:r>
            <a:r>
              <a:rPr lang="en-US" sz="2000" b="1" i="1" dirty="0"/>
              <a:t>undercounting related to drug overdose deaths</a:t>
            </a:r>
            <a:r>
              <a:rPr lang="en-US" sz="2000" dirty="0"/>
              <a:t> and service record errors, according to a new analysis released Saturday.</a:t>
            </a:r>
          </a:p>
          <a:p>
            <a:pPr algn="ctr"/>
            <a:endParaRPr lang="en-US" sz="2000" dirty="0"/>
          </a:p>
          <a:p>
            <a:pPr algn="ctr"/>
            <a:r>
              <a:rPr lang="en-US" sz="2000" dirty="0"/>
              <a:t>Officials from America’s Warrior Partnership, in a joint study with University of Alabama and Duke University, reviewed census death data from 2014 to 2018 for eight states and found thousands of cases of suspected or confirmed suicides not included in federal calculations.</a:t>
            </a:r>
          </a:p>
          <a:p>
            <a:endParaRPr lang="en-US" dirty="0"/>
          </a:p>
        </p:txBody>
      </p:sp>
    </p:spTree>
    <p:extLst>
      <p:ext uri="{BB962C8B-B14F-4D97-AF65-F5344CB8AC3E}">
        <p14:creationId xmlns:p14="http://schemas.microsoft.com/office/powerpoint/2010/main" val="3388642681"/>
      </p:ext>
    </p:extLst>
  </p:cSld>
  <p:clrMapOvr>
    <a:masterClrMapping/>
  </p:clrMapOvr>
  <p:transition spd="slow" advClick="0" advTm="5000">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
        <p:cNvGrpSpPr/>
        <p:nvPr/>
      </p:nvGrpSpPr>
      <p:grpSpPr>
        <a:xfrm>
          <a:off x="0" y="0"/>
          <a:ext cx="0" cy="0"/>
          <a:chOff x="0" y="0"/>
          <a:chExt cx="0" cy="0"/>
        </a:xfrm>
      </p:grpSpPr>
      <p:pic>
        <p:nvPicPr>
          <p:cNvPr id="13" name="Picture 12" descr="A picture containing text, music, clipart&#10;&#10;Description automatically generated">
            <a:extLst>
              <a:ext uri="{FF2B5EF4-FFF2-40B4-BE49-F238E27FC236}">
                <a16:creationId xmlns:a16="http://schemas.microsoft.com/office/drawing/2014/main" id="{88986731-2E89-275E-8853-D308D844B27F}"/>
              </a:ext>
            </a:extLst>
          </p:cNvPr>
          <p:cNvPicPr>
            <a:picLocks noChangeAspect="1"/>
          </p:cNvPicPr>
          <p:nvPr/>
        </p:nvPicPr>
        <p:blipFill>
          <a:blip r:embed="rId3"/>
          <a:stretch>
            <a:fillRect/>
          </a:stretch>
        </p:blipFill>
        <p:spPr>
          <a:xfrm>
            <a:off x="801276" y="33909"/>
            <a:ext cx="7541444" cy="2346228"/>
          </a:xfrm>
          <a:prstGeom prst="rect">
            <a:avLst/>
          </a:prstGeom>
          <a:solidFill>
            <a:schemeClr val="bg1"/>
          </a:solidFill>
        </p:spPr>
      </p:pic>
      <p:pic>
        <p:nvPicPr>
          <p:cNvPr id="16" name="Picture 15" descr="Background pattern&#10;&#10;Description automatically generated with medium confidence">
            <a:extLst>
              <a:ext uri="{FF2B5EF4-FFF2-40B4-BE49-F238E27FC236}">
                <a16:creationId xmlns:a16="http://schemas.microsoft.com/office/drawing/2014/main" id="{D51F6860-F2B3-2F73-AD8D-D3D2A032B257}"/>
              </a:ext>
            </a:extLst>
          </p:cNvPr>
          <p:cNvPicPr>
            <a:picLocks noChangeAspect="1"/>
          </p:cNvPicPr>
          <p:nvPr/>
        </p:nvPicPr>
        <p:blipFill>
          <a:blip r:embed="rId4"/>
          <a:stretch>
            <a:fillRect/>
          </a:stretch>
        </p:blipFill>
        <p:spPr>
          <a:xfrm>
            <a:off x="-3" y="2670921"/>
            <a:ext cx="9143999" cy="2525100"/>
          </a:xfrm>
          <a:prstGeom prst="rect">
            <a:avLst/>
          </a:prstGeom>
        </p:spPr>
      </p:pic>
      <p:pic>
        <p:nvPicPr>
          <p:cNvPr id="3" name="Picture 2">
            <a:extLst>
              <a:ext uri="{FF2B5EF4-FFF2-40B4-BE49-F238E27FC236}">
                <a16:creationId xmlns:a16="http://schemas.microsoft.com/office/drawing/2014/main" id="{02D99945-2CCA-D34D-9DD5-FACD50D63CF1}"/>
              </a:ext>
            </a:extLst>
          </p:cNvPr>
          <p:cNvPicPr>
            <a:picLocks noChangeAspect="1"/>
          </p:cNvPicPr>
          <p:nvPr/>
        </p:nvPicPr>
        <p:blipFill>
          <a:blip r:embed="rId5"/>
          <a:stretch>
            <a:fillRect/>
          </a:stretch>
        </p:blipFill>
        <p:spPr>
          <a:xfrm>
            <a:off x="3458024" y="3694497"/>
            <a:ext cx="2000869" cy="927868"/>
          </a:xfrm>
          <a:prstGeom prst="rect">
            <a:avLst/>
          </a:prstGeom>
        </p:spPr>
      </p:pic>
      <p:sp>
        <p:nvSpPr>
          <p:cNvPr id="2" name="TextBox 1">
            <a:extLst>
              <a:ext uri="{FF2B5EF4-FFF2-40B4-BE49-F238E27FC236}">
                <a16:creationId xmlns:a16="http://schemas.microsoft.com/office/drawing/2014/main" id="{A0653AAB-917A-2CEE-80DB-DC95A0E5E49B}"/>
              </a:ext>
            </a:extLst>
          </p:cNvPr>
          <p:cNvSpPr txBox="1"/>
          <p:nvPr/>
        </p:nvSpPr>
        <p:spPr>
          <a:xfrm>
            <a:off x="331428" y="2163090"/>
            <a:ext cx="8481139" cy="1015663"/>
          </a:xfrm>
          <a:prstGeom prst="rect">
            <a:avLst/>
          </a:prstGeom>
          <a:noFill/>
        </p:spPr>
        <p:txBody>
          <a:bodyPr wrap="square" rtlCol="0">
            <a:spAutoFit/>
          </a:bodyPr>
          <a:lstStyle/>
          <a:p>
            <a:pPr lvl="0" algn="ctr"/>
            <a:r>
              <a:rPr lang="en-US" sz="4000" b="1" dirty="0">
                <a:solidFill>
                  <a:srgbClr val="FF0000"/>
                </a:solidFill>
              </a:rPr>
              <a:t>WALKING WITH WARRIORS</a:t>
            </a:r>
          </a:p>
          <a:p>
            <a:pPr lvl="0" algn="ctr"/>
            <a:r>
              <a:rPr lang="en-US" sz="2000" b="1" dirty="0">
                <a:solidFill>
                  <a:srgbClr val="FF0000"/>
                </a:solidFill>
              </a:rPr>
              <a:t>How to respond to Veteran &amp; First Responder Peers in need</a:t>
            </a:r>
            <a:endParaRPr lang="en-US" sz="2000" b="1" dirty="0">
              <a:solidFill>
                <a:schemeClr val="bg1"/>
              </a:solidFill>
            </a:endParaRPr>
          </a:p>
        </p:txBody>
      </p:sp>
      <p:sp>
        <p:nvSpPr>
          <p:cNvPr id="4" name="TextBox 3">
            <a:extLst>
              <a:ext uri="{FF2B5EF4-FFF2-40B4-BE49-F238E27FC236}">
                <a16:creationId xmlns:a16="http://schemas.microsoft.com/office/drawing/2014/main" id="{3B66878D-1A35-6C8B-1129-3AA1E42C4EBD}"/>
              </a:ext>
            </a:extLst>
          </p:cNvPr>
          <p:cNvSpPr txBox="1"/>
          <p:nvPr/>
        </p:nvSpPr>
        <p:spPr>
          <a:xfrm>
            <a:off x="877073" y="3177622"/>
            <a:ext cx="7389845" cy="523220"/>
          </a:xfrm>
          <a:prstGeom prst="rect">
            <a:avLst/>
          </a:prstGeom>
          <a:noFill/>
        </p:spPr>
        <p:txBody>
          <a:bodyPr wrap="square" rtlCol="0">
            <a:spAutoFit/>
          </a:bodyPr>
          <a:lstStyle/>
          <a:p>
            <a:pPr algn="ctr"/>
            <a:r>
              <a:rPr lang="en-US" b="1" dirty="0"/>
              <a:t>Brian W. Sims, CRPS-V, CEI, GISP – National Director, Project: REBIRTH</a:t>
            </a:r>
          </a:p>
          <a:p>
            <a:pPr algn="ctr"/>
            <a:r>
              <a:rPr lang="en-US" b="1" dirty="0"/>
              <a:t>Programs Director, Miami Recovery Project</a:t>
            </a:r>
          </a:p>
        </p:txBody>
      </p:sp>
    </p:spTree>
  </p:cSld>
  <p:clrMapOvr>
    <a:masterClrMapping/>
  </p:clrMapOvr>
  <p:transition spd="slow" advClick="0" advTm="5000">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7184657-4DEA-6E05-74D8-DFD651AF2F8C}"/>
              </a:ext>
            </a:extLst>
          </p:cNvPr>
          <p:cNvPicPr>
            <a:picLocks noChangeAspect="1"/>
          </p:cNvPicPr>
          <p:nvPr/>
        </p:nvPicPr>
        <p:blipFill>
          <a:blip r:embed="rId3"/>
          <a:stretch>
            <a:fillRect/>
          </a:stretch>
        </p:blipFill>
        <p:spPr>
          <a:xfrm>
            <a:off x="0" y="2618405"/>
            <a:ext cx="9143999" cy="2525100"/>
          </a:xfrm>
          <a:prstGeom prst="rect">
            <a:avLst/>
          </a:prstGeom>
        </p:spPr>
      </p:pic>
      <p:sp>
        <p:nvSpPr>
          <p:cNvPr id="7" name="Title 6">
            <a:extLst>
              <a:ext uri="{FF2B5EF4-FFF2-40B4-BE49-F238E27FC236}">
                <a16:creationId xmlns:a16="http://schemas.microsoft.com/office/drawing/2014/main" id="{2B14C57A-DFC9-054C-8D17-4D80585922DE}"/>
              </a:ext>
            </a:extLst>
          </p:cNvPr>
          <p:cNvSpPr>
            <a:spLocks noGrp="1"/>
          </p:cNvSpPr>
          <p:nvPr>
            <p:ph type="title"/>
          </p:nvPr>
        </p:nvSpPr>
        <p:spPr>
          <a:xfrm>
            <a:off x="495300" y="67525"/>
            <a:ext cx="8153400" cy="541109"/>
          </a:xfrm>
        </p:spPr>
        <p:txBody>
          <a:bodyPr/>
          <a:lstStyle/>
          <a:p>
            <a:pPr algn="ctr"/>
            <a:r>
              <a:rPr lang="en-US" b="1" dirty="0">
                <a:solidFill>
                  <a:srgbClr val="0070C0"/>
                </a:solidFill>
              </a:rPr>
              <a:t>Veteran Suicide Report, AWP, 2022</a:t>
            </a:r>
            <a:endParaRPr lang="en-US" dirty="0">
              <a:solidFill>
                <a:srgbClr val="0070C0"/>
              </a:solidFill>
            </a:endParaRPr>
          </a:p>
        </p:txBody>
      </p:sp>
      <p:sp>
        <p:nvSpPr>
          <p:cNvPr id="8" name="TextBox 7">
            <a:extLst>
              <a:ext uri="{FF2B5EF4-FFF2-40B4-BE49-F238E27FC236}">
                <a16:creationId xmlns:a16="http://schemas.microsoft.com/office/drawing/2014/main" id="{107F4631-A7C0-A240-A240-A6027BE5A6A4}"/>
              </a:ext>
            </a:extLst>
          </p:cNvPr>
          <p:cNvSpPr txBox="1"/>
          <p:nvPr/>
        </p:nvSpPr>
        <p:spPr>
          <a:xfrm>
            <a:off x="181578" y="4046423"/>
            <a:ext cx="8769382" cy="661720"/>
          </a:xfrm>
          <a:prstGeom prst="rect">
            <a:avLst/>
          </a:prstGeom>
          <a:noFill/>
        </p:spPr>
        <p:txBody>
          <a:bodyPr wrap="square" rtlCol="0">
            <a:spAutoFit/>
          </a:bodyPr>
          <a:lstStyle/>
          <a:p>
            <a:r>
              <a:rPr lang="en-US" sz="900" dirty="0"/>
              <a:t>III, Leo Shane. “Veterans Suicide Rate May Be Double Federal Estimates, Study Suggests.” </a:t>
            </a:r>
            <a:r>
              <a:rPr lang="en-US" sz="900" i="1" dirty="0"/>
              <a:t>Military Times</a:t>
            </a:r>
            <a:r>
              <a:rPr lang="en-US" sz="900" dirty="0"/>
              <a:t>, 17 Sept. 2022, </a:t>
            </a:r>
            <a:r>
              <a:rPr lang="en-US" sz="900" dirty="0">
                <a:hlinkClick r:id="rId4"/>
              </a:rPr>
              <a:t>www.militarytimes.com/veterans/</a:t>
            </a:r>
            <a:r>
              <a:rPr lang="en-US" sz="900" dirty="0"/>
              <a:t>  \2022/09/17/veterans-suicide-rate-may-be-double-federal-estimates-study-suggests/?</a:t>
            </a:r>
            <a:r>
              <a:rPr lang="en-US" sz="900" dirty="0" err="1"/>
              <a:t>utm_source</a:t>
            </a:r>
            <a:r>
              <a:rPr lang="en-US" sz="900" dirty="0"/>
              <a:t>=</a:t>
            </a:r>
            <a:r>
              <a:rPr lang="en-US" sz="900" dirty="0" err="1"/>
              <a:t>sailthru&amp;utm</a:t>
            </a:r>
            <a:r>
              <a:rPr lang="en-US" sz="900" dirty="0"/>
              <a:t> _medium=</a:t>
            </a:r>
            <a:r>
              <a:rPr lang="en-US" sz="900" dirty="0" err="1"/>
              <a:t>email&amp;utm_campaign</a:t>
            </a:r>
            <a:r>
              <a:rPr lang="en-US" sz="900" dirty="0"/>
              <a:t>=mil-ebb. Accessed 19 Sept. 2022.</a:t>
            </a:r>
          </a:p>
          <a:p>
            <a:endParaRPr lang="en-US" sz="1000" dirty="0">
              <a:solidFill>
                <a:srgbClr val="0070C0"/>
              </a:solidFill>
              <a:effectLst/>
            </a:endParaRPr>
          </a:p>
        </p:txBody>
      </p:sp>
      <p:pic>
        <p:nvPicPr>
          <p:cNvPr id="10" name="Picture 9" descr="A picture containing text, music, clipart&#10;&#10;Description automatically generated">
            <a:extLst>
              <a:ext uri="{FF2B5EF4-FFF2-40B4-BE49-F238E27FC236}">
                <a16:creationId xmlns:a16="http://schemas.microsoft.com/office/drawing/2014/main" id="{FAB6CFB9-8D20-B407-6F86-88224F4B62E7}"/>
              </a:ext>
            </a:extLst>
          </p:cNvPr>
          <p:cNvPicPr>
            <a:picLocks noChangeAspect="1"/>
          </p:cNvPicPr>
          <p:nvPr/>
        </p:nvPicPr>
        <p:blipFill>
          <a:blip r:embed="rId5"/>
          <a:stretch>
            <a:fillRect/>
          </a:stretch>
        </p:blipFill>
        <p:spPr>
          <a:xfrm>
            <a:off x="7543800" y="4577874"/>
            <a:ext cx="1510174" cy="469832"/>
          </a:xfrm>
          <a:prstGeom prst="rect">
            <a:avLst/>
          </a:prstGeom>
        </p:spPr>
      </p:pic>
      <p:sp>
        <p:nvSpPr>
          <p:cNvPr id="2" name="TextBox 1">
            <a:extLst>
              <a:ext uri="{FF2B5EF4-FFF2-40B4-BE49-F238E27FC236}">
                <a16:creationId xmlns:a16="http://schemas.microsoft.com/office/drawing/2014/main" id="{833936EC-A698-0022-75E7-DF19905CF383}"/>
              </a:ext>
            </a:extLst>
          </p:cNvPr>
          <p:cNvSpPr txBox="1"/>
          <p:nvPr/>
        </p:nvSpPr>
        <p:spPr>
          <a:xfrm>
            <a:off x="295564" y="586591"/>
            <a:ext cx="8552872" cy="3046988"/>
          </a:xfrm>
          <a:prstGeom prst="rect">
            <a:avLst/>
          </a:prstGeom>
          <a:noFill/>
        </p:spPr>
        <p:txBody>
          <a:bodyPr wrap="square" rtlCol="0">
            <a:spAutoFit/>
          </a:bodyPr>
          <a:lstStyle/>
          <a:p>
            <a:pPr algn="ctr"/>
            <a:r>
              <a:rPr lang="en-US" sz="3200" b="1" i="1" dirty="0">
                <a:solidFill>
                  <a:srgbClr val="FF0000"/>
                </a:solidFill>
              </a:rPr>
              <a:t>“If those figures were to be repeated across the other states, it would push the veterans suicide rate from about 17 individuals a day (the official estimate released by the Department of Veterans Affairs last year) to 44 veterans a day.”</a:t>
            </a:r>
          </a:p>
        </p:txBody>
      </p:sp>
    </p:spTree>
    <p:extLst>
      <p:ext uri="{BB962C8B-B14F-4D97-AF65-F5344CB8AC3E}">
        <p14:creationId xmlns:p14="http://schemas.microsoft.com/office/powerpoint/2010/main" val="137948052"/>
      </p:ext>
    </p:extLst>
  </p:cSld>
  <p:clrMapOvr>
    <a:masterClrMapping/>
  </p:clrMapOvr>
  <p:transition spd="slow" advClick="0" advTm="5000">
    <p:wip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pic>
        <p:nvPicPr>
          <p:cNvPr id="4" name="Picture 3" descr="A picture containing text, music, clipart&#10;&#10;Description automatically generated">
            <a:extLst>
              <a:ext uri="{FF2B5EF4-FFF2-40B4-BE49-F238E27FC236}">
                <a16:creationId xmlns:a16="http://schemas.microsoft.com/office/drawing/2014/main" id="{3CE8CDBA-069B-95DE-95CE-468C386DABDB}"/>
              </a:ext>
            </a:extLst>
          </p:cNvPr>
          <p:cNvPicPr>
            <a:picLocks noChangeAspect="1"/>
          </p:cNvPicPr>
          <p:nvPr/>
        </p:nvPicPr>
        <p:blipFill>
          <a:blip r:embed="rId3"/>
          <a:stretch>
            <a:fillRect/>
          </a:stretch>
        </p:blipFill>
        <p:spPr>
          <a:xfrm>
            <a:off x="7543800" y="4577874"/>
            <a:ext cx="1510174" cy="469832"/>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42D64CF0-776B-2004-E21A-F3F34EC606B5}"/>
              </a:ext>
            </a:extLst>
          </p:cNvPr>
          <p:cNvPicPr>
            <a:picLocks noChangeAspect="1"/>
          </p:cNvPicPr>
          <p:nvPr/>
        </p:nvPicPr>
        <p:blipFill rotWithShape="1">
          <a:blip r:embed="rId4"/>
          <a:srcRect t="3564" b="2238"/>
          <a:stretch/>
        </p:blipFill>
        <p:spPr>
          <a:xfrm>
            <a:off x="248855" y="393539"/>
            <a:ext cx="8646289" cy="3923217"/>
          </a:xfrm>
          <a:prstGeom prst="rect">
            <a:avLst/>
          </a:prstGeom>
        </p:spPr>
      </p:pic>
      <p:sp>
        <p:nvSpPr>
          <p:cNvPr id="6" name="TextBox 5">
            <a:extLst>
              <a:ext uri="{FF2B5EF4-FFF2-40B4-BE49-F238E27FC236}">
                <a16:creationId xmlns:a16="http://schemas.microsoft.com/office/drawing/2014/main" id="{E54C4909-17C4-84EA-6DEA-E5936B66FD2A}"/>
              </a:ext>
            </a:extLst>
          </p:cNvPr>
          <p:cNvSpPr txBox="1"/>
          <p:nvPr/>
        </p:nvSpPr>
        <p:spPr>
          <a:xfrm>
            <a:off x="248855" y="4316756"/>
            <a:ext cx="2367023" cy="246221"/>
          </a:xfrm>
          <a:prstGeom prst="rect">
            <a:avLst/>
          </a:prstGeom>
          <a:noFill/>
        </p:spPr>
        <p:txBody>
          <a:bodyPr wrap="square" rtlCol="0">
            <a:spAutoFit/>
          </a:bodyPr>
          <a:lstStyle/>
          <a:p>
            <a:r>
              <a:rPr lang="en-US" sz="1000" dirty="0">
                <a:solidFill>
                  <a:srgbClr val="0070C0"/>
                </a:solidFill>
              </a:rPr>
              <a:t>Credit: SAFE Project, 2022</a:t>
            </a:r>
          </a:p>
        </p:txBody>
      </p:sp>
    </p:spTree>
    <p:extLst>
      <p:ext uri="{BB962C8B-B14F-4D97-AF65-F5344CB8AC3E}">
        <p14:creationId xmlns:p14="http://schemas.microsoft.com/office/powerpoint/2010/main" val="3003834580"/>
      </p:ext>
    </p:extLst>
  </p:cSld>
  <p:clrMapOvr>
    <a:masterClrMapping/>
  </p:clrMapOvr>
  <p:transition spd="slow" advClick="0" advTm="5000">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9B84A7B7-4518-7DFC-DEB9-41D4DC1F4672}"/>
              </a:ext>
            </a:extLst>
          </p:cNvPr>
          <p:cNvPicPr>
            <a:picLocks noChangeAspect="1"/>
          </p:cNvPicPr>
          <p:nvPr/>
        </p:nvPicPr>
        <p:blipFill>
          <a:blip r:embed="rId3"/>
          <a:stretch>
            <a:fillRect/>
          </a:stretch>
        </p:blipFill>
        <p:spPr>
          <a:xfrm>
            <a:off x="152400" y="370789"/>
            <a:ext cx="8839200" cy="4401921"/>
          </a:xfrm>
          <a:prstGeom prst="rect">
            <a:avLst/>
          </a:prstGeom>
        </p:spPr>
      </p:pic>
    </p:spTree>
    <p:extLst>
      <p:ext uri="{BB962C8B-B14F-4D97-AF65-F5344CB8AC3E}">
        <p14:creationId xmlns:p14="http://schemas.microsoft.com/office/powerpoint/2010/main" val="4079812951"/>
      </p:ext>
    </p:extLst>
  </p:cSld>
  <p:clrMapOvr>
    <a:masterClrMapping/>
  </p:clrMapOvr>
  <p:transition spd="slow" advClick="0" advTm="5000">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2AD2853B-3901-703F-8B54-E17DBF4C753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EECBB196-E7A9-2A0A-9BFB-B4DDC86A954D}"/>
              </a:ext>
            </a:extLst>
          </p:cNvPr>
          <p:cNvSpPr txBox="1"/>
          <p:nvPr/>
        </p:nvSpPr>
        <p:spPr>
          <a:xfrm>
            <a:off x="234268" y="1281269"/>
            <a:ext cx="8675464" cy="3046988"/>
          </a:xfrm>
          <a:prstGeom prst="rect">
            <a:avLst/>
          </a:prstGeom>
          <a:noFill/>
        </p:spPr>
        <p:txBody>
          <a:bodyPr wrap="square" rtlCol="0">
            <a:spAutoFit/>
          </a:bodyPr>
          <a:lstStyle/>
          <a:p>
            <a:pPr marL="285750" indent="-285750">
              <a:buFontTx/>
              <a:buChar char="-"/>
            </a:pPr>
            <a:r>
              <a:rPr lang="en-US" sz="3200" dirty="0"/>
              <a:t>Army (Soldiers)</a:t>
            </a:r>
          </a:p>
          <a:p>
            <a:pPr marL="285750" indent="-285750">
              <a:buFontTx/>
              <a:buChar char="-"/>
            </a:pPr>
            <a:r>
              <a:rPr lang="en-US" sz="3200" dirty="0"/>
              <a:t>Air Force (Airmen)</a:t>
            </a:r>
          </a:p>
          <a:p>
            <a:pPr marL="285750" indent="-285750">
              <a:buFontTx/>
              <a:buChar char="-"/>
            </a:pPr>
            <a:r>
              <a:rPr lang="en-US" sz="3200" dirty="0"/>
              <a:t>Space Force (Guardians)</a:t>
            </a:r>
          </a:p>
          <a:p>
            <a:pPr marL="285750" indent="-285750">
              <a:buFontTx/>
              <a:buChar char="-"/>
            </a:pPr>
            <a:r>
              <a:rPr lang="en-US" sz="3200" dirty="0"/>
              <a:t>Navy (Sailors, or the Army favorite: Seamen)</a:t>
            </a:r>
          </a:p>
          <a:p>
            <a:pPr marL="285750" indent="-285750">
              <a:buFontTx/>
              <a:buChar char="-"/>
            </a:pPr>
            <a:r>
              <a:rPr lang="en-US" sz="3200" dirty="0"/>
              <a:t>Marines (MARINE)</a:t>
            </a:r>
          </a:p>
          <a:p>
            <a:pPr marL="285750" indent="-285750">
              <a:buFontTx/>
              <a:buChar char="-"/>
            </a:pPr>
            <a:r>
              <a:rPr lang="en-US" sz="3200" dirty="0"/>
              <a:t>Coast Guard (Coast Guardsman)</a:t>
            </a:r>
            <a:endParaRPr lang="en-US" dirty="0"/>
          </a:p>
        </p:txBody>
      </p:sp>
      <p:sp>
        <p:nvSpPr>
          <p:cNvPr id="3" name="TextBox 2">
            <a:extLst>
              <a:ext uri="{FF2B5EF4-FFF2-40B4-BE49-F238E27FC236}">
                <a16:creationId xmlns:a16="http://schemas.microsoft.com/office/drawing/2014/main" id="{BBD15FAC-0842-DF37-E46A-4D828FB4CCA4}"/>
              </a:ext>
            </a:extLst>
          </p:cNvPr>
          <p:cNvSpPr txBox="1"/>
          <p:nvPr/>
        </p:nvSpPr>
        <p:spPr>
          <a:xfrm>
            <a:off x="234269" y="127409"/>
            <a:ext cx="8675463" cy="1077218"/>
          </a:xfrm>
          <a:prstGeom prst="rect">
            <a:avLst/>
          </a:prstGeom>
          <a:noFill/>
        </p:spPr>
        <p:txBody>
          <a:bodyPr wrap="square" rtlCol="0">
            <a:spAutoFit/>
          </a:bodyPr>
          <a:lstStyle/>
          <a:p>
            <a:pPr algn="ctr"/>
            <a:r>
              <a:rPr lang="en-US" sz="3200" dirty="0"/>
              <a:t>Official &amp; Unofficial Nomenclature </a:t>
            </a:r>
          </a:p>
          <a:p>
            <a:pPr algn="ctr"/>
            <a:r>
              <a:rPr lang="en-US" sz="3200" dirty="0"/>
              <a:t>of the DoD Branches</a:t>
            </a:r>
          </a:p>
        </p:txBody>
      </p:sp>
    </p:spTree>
    <p:extLst>
      <p:ext uri="{BB962C8B-B14F-4D97-AF65-F5344CB8AC3E}">
        <p14:creationId xmlns:p14="http://schemas.microsoft.com/office/powerpoint/2010/main" val="3402482698"/>
      </p:ext>
    </p:extLst>
  </p:cSld>
  <p:clrMapOvr>
    <a:masterClrMapping/>
  </p:clrMapOvr>
  <p:transition spd="slow" advClick="0" advTm="5000">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0BA158D1-321D-C758-66CF-632F47DE2C32}"/>
              </a:ext>
            </a:extLst>
          </p:cNvPr>
          <p:cNvPicPr>
            <a:picLocks noChangeAspect="1"/>
          </p:cNvPicPr>
          <p:nvPr/>
        </p:nvPicPr>
        <p:blipFill>
          <a:blip r:embed="rId5"/>
          <a:stretch>
            <a:fillRect/>
          </a:stretch>
        </p:blipFill>
        <p:spPr>
          <a:xfrm>
            <a:off x="1123782" y="127385"/>
            <a:ext cx="6896434" cy="4194225"/>
          </a:xfrm>
          <a:prstGeom prst="rect">
            <a:avLst/>
          </a:prstGeom>
        </p:spPr>
      </p:pic>
    </p:spTree>
    <p:extLst>
      <p:ext uri="{BB962C8B-B14F-4D97-AF65-F5344CB8AC3E}">
        <p14:creationId xmlns:p14="http://schemas.microsoft.com/office/powerpoint/2010/main" val="501186162"/>
      </p:ext>
    </p:extLst>
  </p:cSld>
  <p:clrMapOvr>
    <a:masterClrMapping/>
  </p:clrMapOvr>
  <p:transition spd="slow" advClick="0" advTm="5000">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9B8EB2B-058C-3C2F-9339-5E00326BF99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6AE2114F-C8C2-54D7-3B04-4458B8424F0C}"/>
              </a:ext>
            </a:extLst>
          </p:cNvPr>
          <p:cNvSpPr txBox="1"/>
          <p:nvPr/>
        </p:nvSpPr>
        <p:spPr>
          <a:xfrm>
            <a:off x="90027" y="378245"/>
            <a:ext cx="8963947" cy="3724096"/>
          </a:xfrm>
          <a:prstGeom prst="rect">
            <a:avLst/>
          </a:prstGeom>
          <a:noFill/>
        </p:spPr>
        <p:txBody>
          <a:bodyPr wrap="square" rtlCol="0">
            <a:spAutoFit/>
          </a:bodyPr>
          <a:lstStyle/>
          <a:p>
            <a:pPr algn="ctr"/>
            <a:r>
              <a:rPr lang="en-US" sz="3200" dirty="0">
                <a:solidFill>
                  <a:srgbClr val="0070C0"/>
                </a:solidFill>
              </a:rPr>
              <a:t>The Department of Veterans Affairs</a:t>
            </a:r>
          </a:p>
          <a:p>
            <a:endParaRPr lang="en-US" sz="1800" dirty="0"/>
          </a:p>
          <a:p>
            <a:r>
              <a:rPr lang="en-US" sz="1800" dirty="0"/>
              <a:t>Two sections:</a:t>
            </a:r>
          </a:p>
          <a:p>
            <a:pPr marL="285750" indent="-285750">
              <a:buFontTx/>
              <a:buChar char="-"/>
            </a:pPr>
            <a:r>
              <a:rPr lang="en-US" sz="1800" dirty="0"/>
              <a:t>The VBA (Veteran’s Benefits Administration). This is where disability ratings, pensions, home loan certificates, </a:t>
            </a:r>
            <a:r>
              <a:rPr lang="en-US" sz="1800" dirty="0" err="1"/>
              <a:t>etc</a:t>
            </a:r>
            <a:r>
              <a:rPr lang="en-US" sz="1800" dirty="0"/>
              <a:t> are handled.</a:t>
            </a:r>
          </a:p>
          <a:p>
            <a:pPr marL="285750" indent="-285750">
              <a:buFontTx/>
              <a:buChar char="-"/>
            </a:pPr>
            <a:r>
              <a:rPr lang="en-US" sz="1800" dirty="0"/>
              <a:t>The VHA (Veteran’s Healthcare Administration) This is who runs all healthcare, hospitals, community care programs, community-based outpatient clinics (CBOCs), </a:t>
            </a:r>
            <a:r>
              <a:rPr lang="en-US" sz="1800" dirty="0" err="1"/>
              <a:t>VetCenters</a:t>
            </a:r>
            <a:r>
              <a:rPr lang="en-US" sz="1800" dirty="0"/>
              <a:t>, etc.</a:t>
            </a:r>
          </a:p>
          <a:p>
            <a:r>
              <a:rPr lang="en-US" sz="1800" dirty="0"/>
              <a:t>AND</a:t>
            </a:r>
          </a:p>
          <a:p>
            <a:r>
              <a:rPr lang="en-US" sz="1800" dirty="0"/>
              <a:t>- The National Cemetery Administration</a:t>
            </a:r>
          </a:p>
          <a:p>
            <a:pPr marL="285750" indent="-285750">
              <a:buFontTx/>
              <a:buChar char="-"/>
            </a:pPr>
            <a:endParaRPr lang="en-US" sz="1800" dirty="0"/>
          </a:p>
          <a:p>
            <a:pPr algn="ctr"/>
            <a:r>
              <a:rPr lang="en-US" sz="2400" dirty="0"/>
              <a:t>While both work together, THEY ARE SEPARATE ENTITIES.</a:t>
            </a:r>
          </a:p>
        </p:txBody>
      </p:sp>
    </p:spTree>
    <p:extLst>
      <p:ext uri="{BB962C8B-B14F-4D97-AF65-F5344CB8AC3E}">
        <p14:creationId xmlns:p14="http://schemas.microsoft.com/office/powerpoint/2010/main" val="3263357133"/>
      </p:ext>
    </p:extLst>
  </p:cSld>
  <p:clrMapOvr>
    <a:masterClrMapping/>
  </p:clrMapOvr>
  <p:transition spd="slow" advClick="0" advTm="5000">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9B8EB2B-058C-3C2F-9339-5E00326BF99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6AE2114F-C8C2-54D7-3B04-4458B8424F0C}"/>
              </a:ext>
            </a:extLst>
          </p:cNvPr>
          <p:cNvSpPr txBox="1"/>
          <p:nvPr/>
        </p:nvSpPr>
        <p:spPr>
          <a:xfrm>
            <a:off x="90025" y="155448"/>
            <a:ext cx="8963947" cy="584775"/>
          </a:xfrm>
          <a:prstGeom prst="rect">
            <a:avLst/>
          </a:prstGeom>
          <a:noFill/>
        </p:spPr>
        <p:txBody>
          <a:bodyPr wrap="square" rtlCol="0">
            <a:spAutoFit/>
          </a:bodyPr>
          <a:lstStyle/>
          <a:p>
            <a:pPr algn="ctr"/>
            <a:r>
              <a:rPr lang="en-US" sz="3200" dirty="0">
                <a:solidFill>
                  <a:srgbClr val="0070C0"/>
                </a:solidFill>
              </a:rPr>
              <a:t>What is the </a:t>
            </a:r>
            <a:r>
              <a:rPr lang="en-US" sz="3200" dirty="0" err="1">
                <a:solidFill>
                  <a:srgbClr val="0070C0"/>
                </a:solidFill>
              </a:rPr>
              <a:t>VetCenter</a:t>
            </a:r>
            <a:r>
              <a:rPr lang="en-US" sz="3200" dirty="0">
                <a:solidFill>
                  <a:srgbClr val="0070C0"/>
                </a:solidFill>
              </a:rPr>
              <a:t>?</a:t>
            </a:r>
          </a:p>
        </p:txBody>
      </p:sp>
      <p:sp>
        <p:nvSpPr>
          <p:cNvPr id="4" name="TextBox 3">
            <a:extLst>
              <a:ext uri="{FF2B5EF4-FFF2-40B4-BE49-F238E27FC236}">
                <a16:creationId xmlns:a16="http://schemas.microsoft.com/office/drawing/2014/main" id="{C88E0C4C-08B7-66BB-D6F3-51CEF3E4DA49}"/>
              </a:ext>
            </a:extLst>
          </p:cNvPr>
          <p:cNvSpPr txBox="1"/>
          <p:nvPr/>
        </p:nvSpPr>
        <p:spPr>
          <a:xfrm>
            <a:off x="301656" y="816935"/>
            <a:ext cx="8295587" cy="3416320"/>
          </a:xfrm>
          <a:prstGeom prst="rect">
            <a:avLst/>
          </a:prstGeom>
          <a:noFill/>
        </p:spPr>
        <p:txBody>
          <a:bodyPr wrap="square" rtlCol="0">
            <a:spAutoFit/>
          </a:bodyPr>
          <a:lstStyle/>
          <a:p>
            <a:r>
              <a:rPr lang="en-US" sz="1800" dirty="0"/>
              <a:t>Vet Centers are community-based counseling centers that provide a wide range of social and psychological services, including professional readjustment counseling to eligible Veterans, active duty service members, including National Guard and Reserve components, and their families. Readjustment counseling is offered to make a successful transition from military to civilian life or after a traumatic event experienced in the military. </a:t>
            </a:r>
          </a:p>
          <a:p>
            <a:endParaRPr lang="en-US" sz="1800" dirty="0"/>
          </a:p>
          <a:p>
            <a:r>
              <a:rPr lang="en-US" sz="1800" dirty="0"/>
              <a:t>Individual, group, marriage and family counseling is offered in addition to referral and connection to other VA or community benefits and services. Vet Center counselors and outreach staff, many of whom are Veterans themselves, are experienced and prepared to discuss the tragedies of war, loss, grief and transition after trauma.</a:t>
            </a:r>
          </a:p>
        </p:txBody>
      </p:sp>
    </p:spTree>
    <p:extLst>
      <p:ext uri="{BB962C8B-B14F-4D97-AF65-F5344CB8AC3E}">
        <p14:creationId xmlns:p14="http://schemas.microsoft.com/office/powerpoint/2010/main" val="2168004212"/>
      </p:ext>
    </p:extLst>
  </p:cSld>
  <p:clrMapOvr>
    <a:masterClrMapping/>
  </p:clrMapOvr>
  <p:transition spd="slow" advClick="0" advTm="5000">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3"/>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2F725ABD-367F-BFEB-48FB-E9822D3EBA6F}"/>
              </a:ext>
            </a:extLst>
          </p:cNvPr>
          <p:cNvSpPr txBox="1"/>
          <p:nvPr/>
        </p:nvSpPr>
        <p:spPr>
          <a:xfrm>
            <a:off x="4184075" y="294724"/>
            <a:ext cx="4650087" cy="3785652"/>
          </a:xfrm>
          <a:prstGeom prst="rect">
            <a:avLst/>
          </a:prstGeom>
          <a:noFill/>
        </p:spPr>
        <p:txBody>
          <a:bodyPr wrap="square" rtlCol="0">
            <a:spAutoFit/>
          </a:bodyPr>
          <a:lstStyle/>
          <a:p>
            <a:r>
              <a:rPr lang="en-US" sz="2000" dirty="0"/>
              <a:t>VA Healthcare Systems in Florida</a:t>
            </a:r>
          </a:p>
          <a:p>
            <a:endParaRPr lang="en-US" sz="2000" dirty="0"/>
          </a:p>
          <a:p>
            <a:pPr marL="285750" indent="-285750">
              <a:buFontTx/>
              <a:buChar char="-"/>
            </a:pPr>
            <a:r>
              <a:rPr lang="en-US" sz="2000" dirty="0"/>
              <a:t>Miami VA Healthcare System</a:t>
            </a:r>
          </a:p>
          <a:p>
            <a:pPr marL="285750" indent="-285750">
              <a:buFontTx/>
              <a:buChar char="-"/>
            </a:pPr>
            <a:r>
              <a:rPr lang="en-US" sz="2000" dirty="0"/>
              <a:t>West Palm VA Healthcare System</a:t>
            </a:r>
          </a:p>
          <a:p>
            <a:pPr marL="285750" indent="-285750">
              <a:buFontTx/>
              <a:buChar char="-"/>
            </a:pPr>
            <a:r>
              <a:rPr lang="en-US" sz="2000" dirty="0"/>
              <a:t>Orlando VA Healthcare System</a:t>
            </a:r>
          </a:p>
          <a:p>
            <a:pPr marL="285750" indent="-285750">
              <a:buFontTx/>
              <a:buChar char="-"/>
            </a:pPr>
            <a:r>
              <a:rPr lang="en-US" sz="2000" dirty="0"/>
              <a:t>Bay Pines VA Healthcare System</a:t>
            </a:r>
          </a:p>
          <a:p>
            <a:pPr marL="285750" indent="-285750">
              <a:buFontTx/>
              <a:buChar char="-"/>
            </a:pPr>
            <a:r>
              <a:rPr lang="en-US" sz="2000" dirty="0"/>
              <a:t>North Florida/South Georgia Healthcare System</a:t>
            </a:r>
          </a:p>
          <a:p>
            <a:pPr marL="285750" indent="-285750">
              <a:buFontTx/>
              <a:buChar char="-"/>
            </a:pPr>
            <a:endParaRPr lang="en-US" sz="2000" dirty="0"/>
          </a:p>
          <a:p>
            <a:pPr marL="285750" indent="-285750">
              <a:buFontTx/>
              <a:buChar char="-"/>
            </a:pPr>
            <a:r>
              <a:rPr lang="en-US" sz="2000" dirty="0"/>
              <a:t>Two main types of healthcare for Veterans: VA Healthcare and/or </a:t>
            </a:r>
            <a:r>
              <a:rPr lang="en-US" sz="2000" dirty="0" err="1"/>
              <a:t>TriCare</a:t>
            </a:r>
            <a:endParaRPr lang="en-US" sz="2000" dirty="0"/>
          </a:p>
        </p:txBody>
      </p:sp>
      <p:pic>
        <p:nvPicPr>
          <p:cNvPr id="4" name="Picture 3">
            <a:extLst>
              <a:ext uri="{FF2B5EF4-FFF2-40B4-BE49-F238E27FC236}">
                <a16:creationId xmlns:a16="http://schemas.microsoft.com/office/drawing/2014/main" id="{2D02F05D-0D89-0D9B-7812-005C28E4748C}"/>
              </a:ext>
            </a:extLst>
          </p:cNvPr>
          <p:cNvPicPr>
            <a:picLocks noChangeAspect="1"/>
          </p:cNvPicPr>
          <p:nvPr/>
        </p:nvPicPr>
        <p:blipFill>
          <a:blip r:embed="rId4"/>
          <a:stretch>
            <a:fillRect/>
          </a:stretch>
        </p:blipFill>
        <p:spPr>
          <a:xfrm>
            <a:off x="254422" y="30359"/>
            <a:ext cx="3929653" cy="5085433"/>
          </a:xfrm>
          <a:prstGeom prst="rect">
            <a:avLst/>
          </a:prstGeom>
        </p:spPr>
      </p:pic>
    </p:spTree>
    <p:extLst>
      <p:ext uri="{BB962C8B-B14F-4D97-AF65-F5344CB8AC3E}">
        <p14:creationId xmlns:p14="http://schemas.microsoft.com/office/powerpoint/2010/main" val="3964099266"/>
      </p:ext>
    </p:extLst>
  </p:cSld>
  <p:clrMapOvr>
    <a:masterClrMapping/>
  </p:clrMapOvr>
  <p:transition spd="slow" advClick="0" advTm="5000">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3"/>
          <a:stretch>
            <a:fillRect/>
          </a:stretch>
        </p:blipFill>
        <p:spPr>
          <a:xfrm>
            <a:off x="7543800" y="4615974"/>
            <a:ext cx="1510174" cy="469832"/>
          </a:xfrm>
          <a:prstGeom prst="rect">
            <a:avLst/>
          </a:prstGeom>
        </p:spPr>
      </p:pic>
      <p:pic>
        <p:nvPicPr>
          <p:cNvPr id="4" name="Picture 3" descr="Map&#10;&#10;Description automatically generated">
            <a:extLst>
              <a:ext uri="{FF2B5EF4-FFF2-40B4-BE49-F238E27FC236}">
                <a16:creationId xmlns:a16="http://schemas.microsoft.com/office/drawing/2014/main" id="{395EFB40-BA25-AAA8-5349-1BD975303388}"/>
              </a:ext>
            </a:extLst>
          </p:cNvPr>
          <p:cNvPicPr>
            <a:picLocks noChangeAspect="1"/>
          </p:cNvPicPr>
          <p:nvPr/>
        </p:nvPicPr>
        <p:blipFill>
          <a:blip r:embed="rId4"/>
          <a:stretch>
            <a:fillRect/>
          </a:stretch>
        </p:blipFill>
        <p:spPr>
          <a:xfrm>
            <a:off x="685800" y="435872"/>
            <a:ext cx="7772400" cy="4415018"/>
          </a:xfrm>
          <a:prstGeom prst="rect">
            <a:avLst/>
          </a:prstGeom>
        </p:spPr>
      </p:pic>
    </p:spTree>
    <p:extLst>
      <p:ext uri="{BB962C8B-B14F-4D97-AF65-F5344CB8AC3E}">
        <p14:creationId xmlns:p14="http://schemas.microsoft.com/office/powerpoint/2010/main" val="2424148660"/>
      </p:ext>
    </p:extLst>
  </p:cSld>
  <p:clrMapOvr>
    <a:masterClrMapping/>
  </p:clrMapOvr>
  <p:transition spd="slow" advClick="0" advTm="5000">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9B8EB2B-058C-3C2F-9339-5E00326BF99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6AE2114F-C8C2-54D7-3B04-4458B8424F0C}"/>
              </a:ext>
            </a:extLst>
          </p:cNvPr>
          <p:cNvSpPr txBox="1"/>
          <p:nvPr/>
        </p:nvSpPr>
        <p:spPr>
          <a:xfrm>
            <a:off x="180052" y="0"/>
            <a:ext cx="8963947" cy="584775"/>
          </a:xfrm>
          <a:prstGeom prst="rect">
            <a:avLst/>
          </a:prstGeom>
          <a:noFill/>
        </p:spPr>
        <p:txBody>
          <a:bodyPr wrap="square" rtlCol="0">
            <a:spAutoFit/>
          </a:bodyPr>
          <a:lstStyle/>
          <a:p>
            <a:pPr algn="ctr"/>
            <a:r>
              <a:rPr lang="en-US" sz="3200" dirty="0">
                <a:solidFill>
                  <a:srgbClr val="0070C0"/>
                </a:solidFill>
              </a:rPr>
              <a:t>VA Community Care</a:t>
            </a:r>
          </a:p>
        </p:txBody>
      </p:sp>
      <p:sp>
        <p:nvSpPr>
          <p:cNvPr id="4" name="TextBox 3">
            <a:extLst>
              <a:ext uri="{FF2B5EF4-FFF2-40B4-BE49-F238E27FC236}">
                <a16:creationId xmlns:a16="http://schemas.microsoft.com/office/drawing/2014/main" id="{C88E0C4C-08B7-66BB-D6F3-51CEF3E4DA49}"/>
              </a:ext>
            </a:extLst>
          </p:cNvPr>
          <p:cNvSpPr txBox="1"/>
          <p:nvPr/>
        </p:nvSpPr>
        <p:spPr>
          <a:xfrm>
            <a:off x="180052" y="656893"/>
            <a:ext cx="8794265" cy="3724096"/>
          </a:xfrm>
          <a:prstGeom prst="rect">
            <a:avLst/>
          </a:prstGeom>
          <a:noFill/>
        </p:spPr>
        <p:txBody>
          <a:bodyPr wrap="square" rtlCol="0">
            <a:spAutoFit/>
          </a:bodyPr>
          <a:lstStyle/>
          <a:p>
            <a:pPr algn="l"/>
            <a:r>
              <a:rPr lang="en-US" sz="1600" b="1" i="1" dirty="0">
                <a:solidFill>
                  <a:srgbClr val="2E2E2E"/>
                </a:solidFill>
                <a:effectLst/>
                <a:latin typeface="Arial" panose="020B0604020202020204" pitchFamily="34" charset="0"/>
              </a:rPr>
              <a:t>Per VA Community Care website (</a:t>
            </a:r>
            <a:r>
              <a:rPr lang="en-US" sz="1600" b="1" i="1" dirty="0">
                <a:solidFill>
                  <a:srgbClr val="2E2E2E"/>
                </a:solidFill>
                <a:effectLst/>
                <a:latin typeface="Arial" panose="020B0604020202020204" pitchFamily="34" charset="0"/>
                <a:hlinkClick r:id="rId5"/>
              </a:rPr>
              <a:t>http://va.gov/communitycare</a:t>
            </a:r>
            <a:r>
              <a:rPr lang="en-US" sz="1600" b="1" i="1" dirty="0">
                <a:solidFill>
                  <a:srgbClr val="2E2E2E"/>
                </a:solidFill>
                <a:effectLst/>
                <a:latin typeface="Arial" panose="020B0604020202020204" pitchFamily="34" charset="0"/>
              </a:rPr>
              <a:t>):</a:t>
            </a:r>
          </a:p>
          <a:p>
            <a:pPr algn="l"/>
            <a:endParaRPr lang="en-US" sz="1600" dirty="0">
              <a:solidFill>
                <a:srgbClr val="2E2E2E"/>
              </a:solidFill>
              <a:latin typeface="Arial" panose="020B0604020202020204" pitchFamily="34" charset="0"/>
            </a:endParaRPr>
          </a:p>
          <a:p>
            <a:pPr algn="l"/>
            <a:r>
              <a:rPr lang="en-US" sz="1600" b="0" i="0" dirty="0">
                <a:solidFill>
                  <a:srgbClr val="2E2E2E"/>
                </a:solidFill>
                <a:effectLst/>
                <a:latin typeface="Arial" panose="020B0604020202020204" pitchFamily="34" charset="0"/>
              </a:rPr>
              <a:t>VA provides health care for Veterans from providers in your local community outside of VA. Veterans may be eligible to receive care from a community provider when VA cannot provide the care needed. This care is provided on behalf of and paid for by VA.</a:t>
            </a:r>
          </a:p>
          <a:p>
            <a:pPr algn="l"/>
            <a:endParaRPr lang="en-US" sz="1600" b="0" i="0" dirty="0">
              <a:solidFill>
                <a:srgbClr val="2E2E2E"/>
              </a:solidFill>
              <a:effectLst/>
              <a:latin typeface="Arial" panose="020B0604020202020204" pitchFamily="34" charset="0"/>
            </a:endParaRPr>
          </a:p>
          <a:p>
            <a:pPr algn="l"/>
            <a:r>
              <a:rPr lang="en-US" sz="1600" b="0" i="0" dirty="0">
                <a:solidFill>
                  <a:srgbClr val="2E2E2E"/>
                </a:solidFill>
                <a:effectLst/>
                <a:latin typeface="Arial" panose="020B0604020202020204" pitchFamily="34" charset="0"/>
              </a:rPr>
              <a:t>Community care is available to Veterans based on certain conditions and eligibility requirements, and in consideration of a Veteran’s specific needs and circumstances. Community care must be first authorized by VA before a Veteran can receive care from a community provider.</a:t>
            </a:r>
          </a:p>
          <a:p>
            <a:pPr algn="l"/>
            <a:endParaRPr lang="en-US" sz="1600" dirty="0">
              <a:solidFill>
                <a:srgbClr val="2E2E2E"/>
              </a:solidFill>
              <a:latin typeface="Arial" panose="020B0604020202020204" pitchFamily="34" charset="0"/>
            </a:endParaRPr>
          </a:p>
          <a:p>
            <a:pPr algn="l"/>
            <a:r>
              <a:rPr lang="en-US" sz="2000" b="0" i="0" dirty="0">
                <a:solidFill>
                  <a:srgbClr val="2E2E2E"/>
                </a:solidFill>
                <a:effectLst/>
                <a:latin typeface="Arial" panose="020B0604020202020204" pitchFamily="34" charset="0"/>
              </a:rPr>
              <a:t>In most cases,</a:t>
            </a:r>
            <a:r>
              <a:rPr lang="en-US" sz="2000" b="1" i="0" dirty="0">
                <a:solidFill>
                  <a:srgbClr val="2E2E2E"/>
                </a:solidFill>
                <a:effectLst/>
                <a:latin typeface="Arial" panose="020B0604020202020204" pitchFamily="34" charset="0"/>
              </a:rPr>
              <a:t> Veterans must receive approval from VA</a:t>
            </a:r>
            <a:r>
              <a:rPr lang="en-US" sz="2000" b="0" i="0" dirty="0">
                <a:solidFill>
                  <a:srgbClr val="2E2E2E"/>
                </a:solidFill>
                <a:effectLst/>
                <a:latin typeface="Arial" panose="020B0604020202020204" pitchFamily="34" charset="0"/>
              </a:rPr>
              <a:t> before receiving care from a community provider to avoid being billed for the care. VA staff members generally make all eligibility determinations for community care.</a:t>
            </a:r>
            <a:endParaRPr lang="en-US" sz="1600" b="0" i="0" dirty="0">
              <a:solidFill>
                <a:srgbClr val="2E2E2E"/>
              </a:solidFill>
              <a:effectLst/>
              <a:latin typeface="Arial" panose="020B0604020202020204" pitchFamily="34" charset="0"/>
            </a:endParaRPr>
          </a:p>
        </p:txBody>
      </p:sp>
    </p:spTree>
    <p:extLst>
      <p:ext uri="{BB962C8B-B14F-4D97-AF65-F5344CB8AC3E}">
        <p14:creationId xmlns:p14="http://schemas.microsoft.com/office/powerpoint/2010/main" val="3699722584"/>
      </p:ext>
    </p:extLst>
  </p:cSld>
  <p:clrMapOvr>
    <a:masterClrMapping/>
  </p:clrMapOvr>
  <p:transition spd="slow" advClick="0" advTm="5000">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F64520CB-C4C3-1C32-FC40-34E82C68A4F7}"/>
              </a:ext>
            </a:extLst>
          </p:cNvPr>
          <p:cNvPicPr>
            <a:picLocks noChangeAspect="1"/>
          </p:cNvPicPr>
          <p:nvPr/>
        </p:nvPicPr>
        <p:blipFill>
          <a:blip r:embed="rId3"/>
          <a:stretch>
            <a:fillRect/>
          </a:stretch>
        </p:blipFill>
        <p:spPr>
          <a:xfrm>
            <a:off x="0" y="2618405"/>
            <a:ext cx="9143999" cy="2525100"/>
          </a:xfrm>
          <a:prstGeom prst="rect">
            <a:avLst/>
          </a:prstGeom>
        </p:spPr>
      </p:pic>
      <p:sp>
        <p:nvSpPr>
          <p:cNvPr id="3" name="TextBox 2">
            <a:extLst>
              <a:ext uri="{FF2B5EF4-FFF2-40B4-BE49-F238E27FC236}">
                <a16:creationId xmlns:a16="http://schemas.microsoft.com/office/drawing/2014/main" id="{F03673D5-A415-4606-55C2-D317401B9C54}"/>
              </a:ext>
            </a:extLst>
          </p:cNvPr>
          <p:cNvSpPr txBox="1"/>
          <p:nvPr/>
        </p:nvSpPr>
        <p:spPr>
          <a:xfrm>
            <a:off x="249380" y="170816"/>
            <a:ext cx="8645237" cy="2954655"/>
          </a:xfrm>
          <a:prstGeom prst="rect">
            <a:avLst/>
          </a:prstGeom>
          <a:noFill/>
        </p:spPr>
        <p:txBody>
          <a:bodyPr wrap="square" rtlCol="0">
            <a:spAutoFit/>
          </a:bodyPr>
          <a:lstStyle/>
          <a:p>
            <a:pPr algn="ctr"/>
            <a:r>
              <a:rPr lang="en-US" sz="2800" dirty="0">
                <a:solidFill>
                  <a:srgbClr val="0070C0"/>
                </a:solidFill>
              </a:rPr>
              <a:t>Walking With Warriors Training Objectives</a:t>
            </a:r>
          </a:p>
          <a:p>
            <a:endParaRPr lang="en-US" dirty="0"/>
          </a:p>
          <a:p>
            <a:pPr marL="285750" indent="-285750">
              <a:buFontTx/>
              <a:buChar char="-"/>
            </a:pPr>
            <a:endParaRPr lang="en-US" sz="1800" dirty="0"/>
          </a:p>
          <a:p>
            <a:pPr marL="285750" indent="-285750">
              <a:buFontTx/>
              <a:buChar char="-"/>
            </a:pPr>
            <a:r>
              <a:rPr lang="en-US" sz="1800" dirty="0"/>
              <a:t>Learn: Military and First Responder culture, and their barriers to recovery, trends and coming trends.</a:t>
            </a:r>
          </a:p>
          <a:p>
            <a:pPr marL="285750" indent="-285750">
              <a:buFontTx/>
              <a:buChar char="-"/>
            </a:pPr>
            <a:endParaRPr lang="en-US" sz="1800" dirty="0"/>
          </a:p>
          <a:p>
            <a:pPr marL="285750" indent="-285750">
              <a:buFontTx/>
              <a:buChar char="-"/>
            </a:pPr>
            <a:r>
              <a:rPr lang="en-US" sz="1800" dirty="0"/>
              <a:t>Learn: Systems of care for Veterans &amp; First Responders - how to navigate and access them as a Peer Specialist.</a:t>
            </a:r>
          </a:p>
          <a:p>
            <a:endParaRPr lang="en-US" sz="1800" dirty="0"/>
          </a:p>
          <a:p>
            <a:pPr marL="285750" indent="-285750">
              <a:buFontTx/>
              <a:buChar char="-"/>
            </a:pPr>
            <a:r>
              <a:rPr lang="en-US" sz="1800" dirty="0"/>
              <a:t>Learn: Tools provided by Project: REBIRTH for Peer Specialists and RCOs.</a:t>
            </a:r>
          </a:p>
        </p:txBody>
      </p:sp>
      <p:pic>
        <p:nvPicPr>
          <p:cNvPr id="2" name="Picture 1" descr="A picture containing text, music, clipart&#10;&#10;Description automatically generated">
            <a:extLst>
              <a:ext uri="{FF2B5EF4-FFF2-40B4-BE49-F238E27FC236}">
                <a16:creationId xmlns:a16="http://schemas.microsoft.com/office/drawing/2014/main" id="{7C44567F-D918-39A0-FFC1-FF6B6E9CD05D}"/>
              </a:ext>
            </a:extLst>
          </p:cNvPr>
          <p:cNvPicPr>
            <a:picLocks noChangeAspect="1"/>
          </p:cNvPicPr>
          <p:nvPr/>
        </p:nvPicPr>
        <p:blipFill>
          <a:blip r:embed="rId4"/>
          <a:stretch>
            <a:fillRect/>
          </a:stretch>
        </p:blipFill>
        <p:spPr>
          <a:xfrm>
            <a:off x="7543800" y="4615974"/>
            <a:ext cx="1510174" cy="469832"/>
          </a:xfrm>
          <a:prstGeom prst="rect">
            <a:avLst/>
          </a:prstGeom>
        </p:spPr>
      </p:pic>
    </p:spTree>
  </p:cSld>
  <p:clrMapOvr>
    <a:masterClrMapping/>
  </p:clrMapOvr>
  <p:transition spd="slow" advClick="0" advTm="5000">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sp>
        <p:nvSpPr>
          <p:cNvPr id="2" name="TextBox 1">
            <a:extLst>
              <a:ext uri="{FF2B5EF4-FFF2-40B4-BE49-F238E27FC236}">
                <a16:creationId xmlns:a16="http://schemas.microsoft.com/office/drawing/2014/main" id="{DCC94EB9-8EA2-9C72-4185-459D57E0CECD}"/>
              </a:ext>
            </a:extLst>
          </p:cNvPr>
          <p:cNvSpPr txBox="1"/>
          <p:nvPr/>
        </p:nvSpPr>
        <p:spPr>
          <a:xfrm>
            <a:off x="588579" y="672662"/>
            <a:ext cx="7472855" cy="307777"/>
          </a:xfrm>
          <a:prstGeom prst="rect">
            <a:avLst/>
          </a:prstGeom>
          <a:noFill/>
        </p:spPr>
        <p:txBody>
          <a:bodyPr wrap="square" rtlCol="0">
            <a:spAutoFit/>
          </a:bodyPr>
          <a:lstStyle/>
          <a:p>
            <a:r>
              <a:rPr lang="en-US" dirty="0"/>
              <a:t>HMIS access</a:t>
            </a:r>
          </a:p>
        </p:txBody>
      </p:sp>
      <p:pic>
        <p:nvPicPr>
          <p:cNvPr id="3" name="Picture 2">
            <a:extLst>
              <a:ext uri="{FF2B5EF4-FFF2-40B4-BE49-F238E27FC236}">
                <a16:creationId xmlns:a16="http://schemas.microsoft.com/office/drawing/2014/main" id="{AE35B89F-12CB-31D3-A4C8-9EB1333C553E}"/>
              </a:ext>
            </a:extLst>
          </p:cNvPr>
          <p:cNvPicPr>
            <a:picLocks noChangeAspect="1"/>
          </p:cNvPicPr>
          <p:nvPr/>
        </p:nvPicPr>
        <p:blipFill>
          <a:blip r:embed="rId3"/>
          <a:stretch>
            <a:fillRect/>
          </a:stretch>
        </p:blipFill>
        <p:spPr>
          <a:xfrm>
            <a:off x="505451" y="132853"/>
            <a:ext cx="7968827" cy="4877793"/>
          </a:xfrm>
          <a:prstGeom prst="rect">
            <a:avLst/>
          </a:prstGeom>
        </p:spPr>
      </p:pic>
    </p:spTree>
    <p:extLst>
      <p:ext uri="{BB962C8B-B14F-4D97-AF65-F5344CB8AC3E}">
        <p14:creationId xmlns:p14="http://schemas.microsoft.com/office/powerpoint/2010/main" val="2044066173"/>
      </p:ext>
    </p:extLst>
  </p:cSld>
  <p:clrMapOvr>
    <a:masterClrMapping/>
  </p:clrMapOvr>
  <p:transition spd="slow" advClick="0" advTm="5000">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13E90F78-6E96-482F-661F-7446898E884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B730DEAB-D8A0-869E-4A9B-8667E33DB336}"/>
              </a:ext>
            </a:extLst>
          </p:cNvPr>
          <p:cNvSpPr txBox="1"/>
          <p:nvPr/>
        </p:nvSpPr>
        <p:spPr>
          <a:xfrm>
            <a:off x="434528" y="940045"/>
            <a:ext cx="8274941" cy="3170099"/>
          </a:xfrm>
          <a:prstGeom prst="rect">
            <a:avLst/>
          </a:prstGeom>
          <a:noFill/>
        </p:spPr>
        <p:txBody>
          <a:bodyPr wrap="square" rtlCol="0">
            <a:spAutoFit/>
          </a:bodyPr>
          <a:lstStyle/>
          <a:p>
            <a:r>
              <a:rPr lang="en-US" sz="2800" dirty="0"/>
              <a:t>Generally, the VA will ONLY treat Veterans who have a </a:t>
            </a:r>
            <a:r>
              <a:rPr lang="en-US" sz="2800" b="1" dirty="0"/>
              <a:t>RATED, SERVICE CONNECTED CONDITION</a:t>
            </a:r>
            <a:r>
              <a:rPr lang="en-US" sz="2800" dirty="0"/>
              <a:t> (disability) and ONLY things related specifically to that condition, or, if they have OVER 70% TOTAL Disability Rating with the VA (qualifies for full VA medical coverage, always).  </a:t>
            </a:r>
          </a:p>
          <a:p>
            <a:endParaRPr lang="en-US" sz="1800" dirty="0"/>
          </a:p>
          <a:p>
            <a:endParaRPr lang="en-US" dirty="0"/>
          </a:p>
        </p:txBody>
      </p:sp>
    </p:spTree>
    <p:extLst>
      <p:ext uri="{BB962C8B-B14F-4D97-AF65-F5344CB8AC3E}">
        <p14:creationId xmlns:p14="http://schemas.microsoft.com/office/powerpoint/2010/main" val="117467240"/>
      </p:ext>
    </p:extLst>
  </p:cSld>
  <p:clrMapOvr>
    <a:masterClrMapping/>
  </p:clrMapOvr>
  <p:transition spd="slow" advClick="0" advTm="5000">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13E90F78-6E96-482F-661F-7446898E884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B730DEAB-D8A0-869E-4A9B-8667E33DB336}"/>
              </a:ext>
            </a:extLst>
          </p:cNvPr>
          <p:cNvSpPr txBox="1"/>
          <p:nvPr/>
        </p:nvSpPr>
        <p:spPr>
          <a:xfrm>
            <a:off x="434528" y="492545"/>
            <a:ext cx="8274941" cy="3847207"/>
          </a:xfrm>
          <a:prstGeom prst="rect">
            <a:avLst/>
          </a:prstGeom>
          <a:noFill/>
        </p:spPr>
        <p:txBody>
          <a:bodyPr wrap="square" rtlCol="0">
            <a:spAutoFit/>
          </a:bodyPr>
          <a:lstStyle/>
          <a:p>
            <a:r>
              <a:rPr lang="en-US" sz="2800" b="1" dirty="0"/>
              <a:t>This is NOT the case for Veterans in Crisis.  Veterans in Mental Health crises (INCLUDING SUBSTANCE USE) have been granted access to VA Hospitals for acute care up to 90 days BY CONGRESSIONAL MANDATE.</a:t>
            </a:r>
          </a:p>
          <a:p>
            <a:endParaRPr lang="en-US" sz="1800" dirty="0"/>
          </a:p>
          <a:p>
            <a:r>
              <a:rPr lang="en-US" sz="1800" dirty="0"/>
              <a:t>VA MEDICAL TREATMENT:</a:t>
            </a:r>
          </a:p>
          <a:p>
            <a:r>
              <a:rPr lang="en-US" sz="1800" dirty="0">
                <a:hlinkClick r:id="rId5"/>
              </a:rPr>
              <a:t>https://news.va.gov/60349/other-than-honorable-discharge/#:~:text=You%20can%20call%20or%20visit,1)%2C%20or%20text%20838255</a:t>
            </a:r>
            <a:r>
              <a:rPr lang="en-US" sz="1800" dirty="0"/>
              <a:t>.</a:t>
            </a:r>
          </a:p>
          <a:p>
            <a:endParaRPr lang="en-US" dirty="0"/>
          </a:p>
        </p:txBody>
      </p:sp>
    </p:spTree>
    <p:extLst>
      <p:ext uri="{BB962C8B-B14F-4D97-AF65-F5344CB8AC3E}">
        <p14:creationId xmlns:p14="http://schemas.microsoft.com/office/powerpoint/2010/main" val="1351459124"/>
      </p:ext>
    </p:extLst>
  </p:cSld>
  <p:clrMapOvr>
    <a:masterClrMapping/>
  </p:clrMapOvr>
  <p:transition spd="slow" advClick="0" advTm="5000">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13E90F78-6E96-482F-661F-7446898E884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4" name="TextBox 3">
            <a:extLst>
              <a:ext uri="{FF2B5EF4-FFF2-40B4-BE49-F238E27FC236}">
                <a16:creationId xmlns:a16="http://schemas.microsoft.com/office/drawing/2014/main" id="{ABEFA12D-91FE-BF5F-16A1-AD2360F43279}"/>
              </a:ext>
            </a:extLst>
          </p:cNvPr>
          <p:cNvSpPr txBox="1"/>
          <p:nvPr/>
        </p:nvSpPr>
        <p:spPr>
          <a:xfrm>
            <a:off x="103254" y="66001"/>
            <a:ext cx="8937490" cy="830997"/>
          </a:xfrm>
          <a:prstGeom prst="rect">
            <a:avLst/>
          </a:prstGeom>
          <a:noFill/>
        </p:spPr>
        <p:txBody>
          <a:bodyPr wrap="square" rtlCol="0">
            <a:spAutoFit/>
          </a:bodyPr>
          <a:lstStyle/>
          <a:p>
            <a:pPr algn="ctr"/>
            <a:r>
              <a:rPr lang="en-US" sz="2400" b="1" dirty="0">
                <a:solidFill>
                  <a:srgbClr val="0070C0"/>
                </a:solidFill>
              </a:rPr>
              <a:t>Starting Jan. 17, Veterans in suicidal crisis can go to any VA or non-VA health care facility for free emergency health care</a:t>
            </a:r>
          </a:p>
        </p:txBody>
      </p:sp>
      <p:sp>
        <p:nvSpPr>
          <p:cNvPr id="6" name="TextBox 5">
            <a:extLst>
              <a:ext uri="{FF2B5EF4-FFF2-40B4-BE49-F238E27FC236}">
                <a16:creationId xmlns:a16="http://schemas.microsoft.com/office/drawing/2014/main" id="{E3C6554D-2840-5AFC-F70A-DFED00BE8ED7}"/>
              </a:ext>
            </a:extLst>
          </p:cNvPr>
          <p:cNvSpPr txBox="1"/>
          <p:nvPr/>
        </p:nvSpPr>
        <p:spPr>
          <a:xfrm>
            <a:off x="253352" y="935134"/>
            <a:ext cx="8637294" cy="1477328"/>
          </a:xfrm>
          <a:prstGeom prst="rect">
            <a:avLst/>
          </a:prstGeom>
          <a:noFill/>
        </p:spPr>
        <p:txBody>
          <a:bodyPr wrap="square" rtlCol="0">
            <a:spAutoFit/>
          </a:bodyPr>
          <a:lstStyle/>
          <a:p>
            <a:pPr algn="ctr"/>
            <a:r>
              <a:rPr lang="en-US" sz="1800" i="1" dirty="0"/>
              <a:t>“Veterans in suicidal crisis can now receive the free, world-class emergency health care they deserve – no matter where they need it, when they need it, or whether they’re enrolled in VA care,” said VA Secretary for Veterans Affairs Denis McDonough. “This expansion of care will save Veterans’ lives, and there’s nothing more important than that.” </a:t>
            </a:r>
          </a:p>
        </p:txBody>
      </p:sp>
      <p:sp>
        <p:nvSpPr>
          <p:cNvPr id="7" name="TextBox 6">
            <a:extLst>
              <a:ext uri="{FF2B5EF4-FFF2-40B4-BE49-F238E27FC236}">
                <a16:creationId xmlns:a16="http://schemas.microsoft.com/office/drawing/2014/main" id="{C6198669-A35A-660E-314A-9DE20D2E40B7}"/>
              </a:ext>
            </a:extLst>
          </p:cNvPr>
          <p:cNvSpPr txBox="1"/>
          <p:nvPr/>
        </p:nvSpPr>
        <p:spPr>
          <a:xfrm>
            <a:off x="203848" y="2533431"/>
            <a:ext cx="8590701" cy="1846659"/>
          </a:xfrm>
          <a:prstGeom prst="rect">
            <a:avLst/>
          </a:prstGeom>
          <a:noFill/>
        </p:spPr>
        <p:txBody>
          <a:bodyPr wrap="square" rtlCol="0">
            <a:spAutoFit/>
          </a:bodyPr>
          <a:lstStyle/>
          <a:p>
            <a:r>
              <a:rPr lang="en-US" sz="1200" dirty="0"/>
              <a:t>Starting Jan. 17, Veterans in acute suicidal crisis will be able to go to any VA or non-VA health care facility for emergency health care at no cost – including inpatient or crisis residential care for up to 30 days and outpatient care for up to 90 days. Veterans do not need to be enrolled in the VA system to use this benefit.</a:t>
            </a:r>
          </a:p>
          <a:p>
            <a:endParaRPr lang="en-US" sz="1200" dirty="0"/>
          </a:p>
          <a:p>
            <a:r>
              <a:rPr lang="en-US" sz="1200" dirty="0"/>
              <a:t>This expansion of care will help prevent Veteran suicide by guaranteeing no cost, world-class care to Veterans in times of crisis. It will also increase access to acute suicide care for up to 9 million Veterans who are not currently enrolled in VA.</a:t>
            </a:r>
          </a:p>
          <a:p>
            <a:endParaRPr lang="en-US" dirty="0"/>
          </a:p>
          <a:p>
            <a:pPr algn="ctr"/>
            <a:r>
              <a:rPr lang="en-US" dirty="0">
                <a:hlinkClick r:id="rId5"/>
              </a:rPr>
              <a:t>https://www.va.gov/opa/pressrel/pressrelease.cfm?id=5852</a:t>
            </a:r>
            <a:r>
              <a:rPr lang="en-US" dirty="0"/>
              <a:t>]</a:t>
            </a:r>
          </a:p>
          <a:p>
            <a:pPr algn="ctr"/>
            <a:endParaRPr lang="en-US" dirty="0"/>
          </a:p>
        </p:txBody>
      </p:sp>
    </p:spTree>
    <p:extLst>
      <p:ext uri="{BB962C8B-B14F-4D97-AF65-F5344CB8AC3E}">
        <p14:creationId xmlns:p14="http://schemas.microsoft.com/office/powerpoint/2010/main" val="2716635387"/>
      </p:ext>
    </p:extLst>
  </p:cSld>
  <p:clrMapOvr>
    <a:masterClrMapping/>
  </p:clrMapOvr>
  <p:transition spd="slow" advClick="0" advTm="5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191A4AD0-0C1C-AC69-1244-F7F7F9D50966}"/>
              </a:ext>
            </a:extLst>
          </p:cNvPr>
          <p:cNvPicPr>
            <a:picLocks noChangeAspect="1"/>
          </p:cNvPicPr>
          <p:nvPr/>
        </p:nvPicPr>
        <p:blipFill>
          <a:blip r:embed="rId3"/>
          <a:stretch>
            <a:fillRect/>
          </a:stretch>
        </p:blipFill>
        <p:spPr>
          <a:xfrm>
            <a:off x="0" y="2618405"/>
            <a:ext cx="9143999" cy="2525100"/>
          </a:xfrm>
          <a:prstGeom prst="rect">
            <a:avLst/>
          </a:prstGeom>
        </p:spPr>
      </p:pic>
      <p:pic>
        <p:nvPicPr>
          <p:cNvPr id="4" name="Picture 3" descr="A picture containing text, music, clipart&#10;&#10;Description automatically generated">
            <a:extLst>
              <a:ext uri="{FF2B5EF4-FFF2-40B4-BE49-F238E27FC236}">
                <a16:creationId xmlns:a16="http://schemas.microsoft.com/office/drawing/2014/main" id="{4004387C-572E-A753-607E-75F472279A95}"/>
              </a:ext>
            </a:extLst>
          </p:cNvPr>
          <p:cNvPicPr>
            <a:picLocks noChangeAspect="1"/>
          </p:cNvPicPr>
          <p:nvPr/>
        </p:nvPicPr>
        <p:blipFill>
          <a:blip r:embed="rId4"/>
          <a:stretch>
            <a:fillRect/>
          </a:stretch>
        </p:blipFill>
        <p:spPr>
          <a:xfrm>
            <a:off x="7543800" y="4577874"/>
            <a:ext cx="1510174" cy="469832"/>
          </a:xfrm>
          <a:prstGeom prst="rect">
            <a:avLst/>
          </a:prstGeom>
        </p:spPr>
      </p:pic>
      <p:sp>
        <p:nvSpPr>
          <p:cNvPr id="2" name="TextBox 1">
            <a:extLst>
              <a:ext uri="{FF2B5EF4-FFF2-40B4-BE49-F238E27FC236}">
                <a16:creationId xmlns:a16="http://schemas.microsoft.com/office/drawing/2014/main" id="{44B32FF5-03AE-B8FF-070B-0F4D3A6E2617}"/>
              </a:ext>
            </a:extLst>
          </p:cNvPr>
          <p:cNvSpPr txBox="1"/>
          <p:nvPr/>
        </p:nvSpPr>
        <p:spPr>
          <a:xfrm>
            <a:off x="370294" y="430750"/>
            <a:ext cx="8403412" cy="3108543"/>
          </a:xfrm>
          <a:prstGeom prst="rect">
            <a:avLst/>
          </a:prstGeom>
          <a:noFill/>
        </p:spPr>
        <p:txBody>
          <a:bodyPr wrap="square" rtlCol="0">
            <a:spAutoFit/>
          </a:bodyPr>
          <a:lstStyle/>
          <a:p>
            <a:pPr algn="ctr"/>
            <a:r>
              <a:rPr lang="en-US" sz="2800" dirty="0">
                <a:solidFill>
                  <a:srgbClr val="0070C0"/>
                </a:solidFill>
              </a:rPr>
              <a:t>VA Homeless Systems of Care &amp; Programs</a:t>
            </a:r>
          </a:p>
          <a:p>
            <a:endParaRPr lang="en-US" sz="2800" dirty="0">
              <a:solidFill>
                <a:srgbClr val="0070C0"/>
              </a:solidFill>
            </a:endParaRPr>
          </a:p>
          <a:p>
            <a:pPr marL="285750" indent="-285750">
              <a:buFontTx/>
              <a:buChar char="-"/>
            </a:pPr>
            <a:r>
              <a:rPr lang="en-US" sz="2800" dirty="0">
                <a:solidFill>
                  <a:schemeClr val="tx1"/>
                </a:solidFill>
              </a:rPr>
              <a:t>SSVF (Supportive Services for Veteran Families)</a:t>
            </a:r>
          </a:p>
          <a:p>
            <a:pPr marL="285750" indent="-285750">
              <a:buFontTx/>
              <a:buChar char="-"/>
            </a:pPr>
            <a:r>
              <a:rPr lang="en-US" sz="2800" dirty="0">
                <a:solidFill>
                  <a:schemeClr val="tx1"/>
                </a:solidFill>
              </a:rPr>
              <a:t>G&amp;P (Grant and Per Diem)</a:t>
            </a:r>
          </a:p>
          <a:p>
            <a:pPr marL="285750" indent="-285750">
              <a:buFontTx/>
              <a:buChar char="-"/>
            </a:pPr>
            <a:r>
              <a:rPr lang="en-US" sz="2800" dirty="0">
                <a:solidFill>
                  <a:schemeClr val="tx1"/>
                </a:solidFill>
              </a:rPr>
              <a:t>HUD-VASH (Housing and Urban Development – Veteran’s Affairs Supportive Housing) aka SECTION 8 VOUCHER</a:t>
            </a:r>
          </a:p>
        </p:txBody>
      </p:sp>
    </p:spTree>
    <p:extLst>
      <p:ext uri="{BB962C8B-B14F-4D97-AF65-F5344CB8AC3E}">
        <p14:creationId xmlns:p14="http://schemas.microsoft.com/office/powerpoint/2010/main" val="3233013148"/>
      </p:ext>
    </p:extLst>
  </p:cSld>
  <p:clrMapOvr>
    <a:masterClrMapping/>
  </p:clrMapOvr>
  <p:transition spd="slow" advClick="0" advTm="500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D11C8186-2300-6331-7DFD-7F52C6ECB74F}"/>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pic>
        <p:nvPicPr>
          <p:cNvPr id="4" name="Picture 3" descr="Chart, sunburst chart&#10;&#10;Description automatically generated">
            <a:extLst>
              <a:ext uri="{FF2B5EF4-FFF2-40B4-BE49-F238E27FC236}">
                <a16:creationId xmlns:a16="http://schemas.microsoft.com/office/drawing/2014/main" id="{AC7D828E-B69A-D881-CCC3-FEF65C78FD56}"/>
              </a:ext>
            </a:extLst>
          </p:cNvPr>
          <p:cNvPicPr>
            <a:picLocks noChangeAspect="1"/>
          </p:cNvPicPr>
          <p:nvPr/>
        </p:nvPicPr>
        <p:blipFill>
          <a:blip r:embed="rId5"/>
          <a:stretch>
            <a:fillRect/>
          </a:stretch>
        </p:blipFill>
        <p:spPr>
          <a:xfrm>
            <a:off x="11132" y="176587"/>
            <a:ext cx="9132868" cy="4262005"/>
          </a:xfrm>
          <a:prstGeom prst="rect">
            <a:avLst/>
          </a:prstGeom>
        </p:spPr>
      </p:pic>
    </p:spTree>
    <p:extLst>
      <p:ext uri="{BB962C8B-B14F-4D97-AF65-F5344CB8AC3E}">
        <p14:creationId xmlns:p14="http://schemas.microsoft.com/office/powerpoint/2010/main" val="687530938"/>
      </p:ext>
    </p:extLst>
  </p:cSld>
  <p:clrMapOvr>
    <a:masterClrMapping/>
  </p:clrMapOvr>
  <p:transition spd="slow" advClick="0" advTm="5000">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E1063D1-912A-5C57-37CD-1CA88282BDA6}"/>
              </a:ext>
            </a:extLst>
          </p:cNvPr>
          <p:cNvPicPr>
            <a:picLocks noChangeAspect="1"/>
          </p:cNvPicPr>
          <p:nvPr/>
        </p:nvPicPr>
        <p:blipFill>
          <a:blip r:embed="rId3"/>
          <a:stretch>
            <a:fillRect/>
          </a:stretch>
        </p:blipFill>
        <p:spPr>
          <a:xfrm>
            <a:off x="854582" y="113458"/>
            <a:ext cx="7434835" cy="4916584"/>
          </a:xfrm>
          <a:prstGeom prst="rect">
            <a:avLst/>
          </a:prstGeom>
        </p:spPr>
      </p:pic>
    </p:spTree>
    <p:extLst>
      <p:ext uri="{BB962C8B-B14F-4D97-AF65-F5344CB8AC3E}">
        <p14:creationId xmlns:p14="http://schemas.microsoft.com/office/powerpoint/2010/main" val="351274333"/>
      </p:ext>
    </p:extLst>
  </p:cSld>
  <p:clrMapOvr>
    <a:masterClrMapping/>
  </p:clrMapOvr>
  <p:transition spd="slow" advClick="0" advTm="5000">
    <p:wip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sp>
        <p:nvSpPr>
          <p:cNvPr id="2" name="TextBox 1">
            <a:extLst>
              <a:ext uri="{FF2B5EF4-FFF2-40B4-BE49-F238E27FC236}">
                <a16:creationId xmlns:a16="http://schemas.microsoft.com/office/drawing/2014/main" id="{BB6DC924-6933-AA88-C3AD-036C09F7DA38}"/>
              </a:ext>
            </a:extLst>
          </p:cNvPr>
          <p:cNvSpPr txBox="1"/>
          <p:nvPr/>
        </p:nvSpPr>
        <p:spPr>
          <a:xfrm>
            <a:off x="91311" y="51791"/>
            <a:ext cx="8961376" cy="1077218"/>
          </a:xfrm>
          <a:prstGeom prst="rect">
            <a:avLst/>
          </a:prstGeom>
          <a:noFill/>
        </p:spPr>
        <p:txBody>
          <a:bodyPr wrap="square" rtlCol="0">
            <a:spAutoFit/>
          </a:bodyPr>
          <a:lstStyle/>
          <a:p>
            <a:pPr algn="ctr"/>
            <a:r>
              <a:rPr lang="en-US" sz="3200" dirty="0">
                <a:solidFill>
                  <a:srgbClr val="0070C0"/>
                </a:solidFill>
              </a:rPr>
              <a:t>Let’s talk about WHY </a:t>
            </a:r>
          </a:p>
          <a:p>
            <a:pPr algn="ctr"/>
            <a:r>
              <a:rPr lang="en-US" sz="3200" dirty="0">
                <a:solidFill>
                  <a:srgbClr val="0070C0"/>
                </a:solidFill>
              </a:rPr>
              <a:t>First Responders need a dedicated program.</a:t>
            </a:r>
          </a:p>
        </p:txBody>
      </p:sp>
      <p:pic>
        <p:nvPicPr>
          <p:cNvPr id="4" name="Picture 3" descr="A picture containing text, person, person&#10;&#10;Description automatically generated">
            <a:extLst>
              <a:ext uri="{FF2B5EF4-FFF2-40B4-BE49-F238E27FC236}">
                <a16:creationId xmlns:a16="http://schemas.microsoft.com/office/drawing/2014/main" id="{17A31FAF-8B2C-7E06-0A0E-35E7DED19EA1}"/>
              </a:ext>
            </a:extLst>
          </p:cNvPr>
          <p:cNvPicPr>
            <a:picLocks noChangeAspect="1"/>
          </p:cNvPicPr>
          <p:nvPr/>
        </p:nvPicPr>
        <p:blipFill>
          <a:blip r:embed="rId3"/>
          <a:stretch>
            <a:fillRect/>
          </a:stretch>
        </p:blipFill>
        <p:spPr>
          <a:xfrm>
            <a:off x="1106663" y="1163733"/>
            <a:ext cx="6930673" cy="3638602"/>
          </a:xfrm>
          <a:prstGeom prst="rect">
            <a:avLst/>
          </a:prstGeom>
        </p:spPr>
      </p:pic>
      <p:sp>
        <p:nvSpPr>
          <p:cNvPr id="5" name="TextBox 4">
            <a:extLst>
              <a:ext uri="{FF2B5EF4-FFF2-40B4-BE49-F238E27FC236}">
                <a16:creationId xmlns:a16="http://schemas.microsoft.com/office/drawing/2014/main" id="{78645496-508C-A425-9534-A65B999AEDB3}"/>
              </a:ext>
            </a:extLst>
          </p:cNvPr>
          <p:cNvSpPr txBox="1"/>
          <p:nvPr/>
        </p:nvSpPr>
        <p:spPr>
          <a:xfrm>
            <a:off x="1106662" y="4791922"/>
            <a:ext cx="6930673" cy="307777"/>
          </a:xfrm>
          <a:prstGeom prst="rect">
            <a:avLst/>
          </a:prstGeom>
          <a:noFill/>
        </p:spPr>
        <p:txBody>
          <a:bodyPr wrap="square" rtlCol="0">
            <a:spAutoFit/>
          </a:bodyPr>
          <a:lstStyle/>
          <a:p>
            <a:pPr algn="ctr"/>
            <a:r>
              <a:rPr lang="en-US" dirty="0"/>
              <a:t>Image credit: CBS News, SURFSIDE, FL CONDO COLLAPSE RESPONSE</a:t>
            </a:r>
          </a:p>
        </p:txBody>
      </p:sp>
    </p:spTree>
    <p:extLst>
      <p:ext uri="{BB962C8B-B14F-4D97-AF65-F5344CB8AC3E}">
        <p14:creationId xmlns:p14="http://schemas.microsoft.com/office/powerpoint/2010/main" val="4034228791"/>
      </p:ext>
    </p:extLst>
  </p:cSld>
  <p:clrMapOvr>
    <a:masterClrMapping/>
  </p:clrMapOvr>
  <p:transition spd="slow" advClick="0" advTm="5000">
    <p:wip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3"/>
          <a:stretch>
            <a:fillRect/>
          </a:stretch>
        </p:blipFill>
        <p:spPr>
          <a:xfrm>
            <a:off x="7543800" y="4615974"/>
            <a:ext cx="1510174" cy="46983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1064D321-FE7D-C551-4D23-7376F78B7CF6}"/>
              </a:ext>
            </a:extLst>
          </p:cNvPr>
          <p:cNvPicPr>
            <a:picLocks noChangeAspect="1"/>
          </p:cNvPicPr>
          <p:nvPr/>
        </p:nvPicPr>
        <p:blipFill>
          <a:blip r:embed="rId4"/>
          <a:stretch>
            <a:fillRect/>
          </a:stretch>
        </p:blipFill>
        <p:spPr>
          <a:xfrm>
            <a:off x="1928763" y="102967"/>
            <a:ext cx="5286473" cy="4937566"/>
          </a:xfrm>
          <a:prstGeom prst="rect">
            <a:avLst/>
          </a:prstGeom>
        </p:spPr>
      </p:pic>
    </p:spTree>
    <p:extLst>
      <p:ext uri="{BB962C8B-B14F-4D97-AF65-F5344CB8AC3E}">
        <p14:creationId xmlns:p14="http://schemas.microsoft.com/office/powerpoint/2010/main" val="117434160"/>
      </p:ext>
    </p:extLst>
  </p:cSld>
  <p:clrMapOvr>
    <a:masterClrMapping/>
  </p:clrMapOvr>
  <p:transition spd="slow" advClick="0" advTm="5000">
    <p:wip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3"/>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39D098DA-C496-AD6E-73E5-39F9D735F22D}"/>
              </a:ext>
            </a:extLst>
          </p:cNvPr>
          <p:cNvSpPr txBox="1"/>
          <p:nvPr/>
        </p:nvSpPr>
        <p:spPr>
          <a:xfrm>
            <a:off x="1586975" y="1020198"/>
            <a:ext cx="6098519" cy="307777"/>
          </a:xfrm>
          <a:prstGeom prst="rect">
            <a:avLst/>
          </a:prstGeom>
          <a:noFill/>
        </p:spPr>
        <p:txBody>
          <a:bodyPr wrap="square" rtlCol="0">
            <a:spAutoFit/>
          </a:bodyPr>
          <a:lstStyle/>
          <a:p>
            <a:r>
              <a:rPr lang="en-US" dirty="0"/>
              <a:t>Suicide for 1rs slide</a:t>
            </a:r>
          </a:p>
        </p:txBody>
      </p:sp>
      <p:pic>
        <p:nvPicPr>
          <p:cNvPr id="4" name="Picture 3" descr="A picture containing text, toy, room&#10;&#10;Description automatically generated">
            <a:extLst>
              <a:ext uri="{FF2B5EF4-FFF2-40B4-BE49-F238E27FC236}">
                <a16:creationId xmlns:a16="http://schemas.microsoft.com/office/drawing/2014/main" id="{EC08F203-E938-5836-4D8B-4BA6C35F7472}"/>
              </a:ext>
            </a:extLst>
          </p:cNvPr>
          <p:cNvPicPr>
            <a:picLocks noChangeAspect="1"/>
          </p:cNvPicPr>
          <p:nvPr/>
        </p:nvPicPr>
        <p:blipFill>
          <a:blip r:embed="rId4"/>
          <a:stretch>
            <a:fillRect/>
          </a:stretch>
        </p:blipFill>
        <p:spPr>
          <a:xfrm>
            <a:off x="762000" y="647700"/>
            <a:ext cx="7620000" cy="3848100"/>
          </a:xfrm>
          <a:prstGeom prst="rect">
            <a:avLst/>
          </a:prstGeom>
        </p:spPr>
      </p:pic>
    </p:spTree>
    <p:extLst>
      <p:ext uri="{BB962C8B-B14F-4D97-AF65-F5344CB8AC3E}">
        <p14:creationId xmlns:p14="http://schemas.microsoft.com/office/powerpoint/2010/main" val="3503647928"/>
      </p:ext>
    </p:extLst>
  </p:cSld>
  <p:clrMapOvr>
    <a:masterClrMapping/>
  </p:clrMapOvr>
  <p:transition spd="slow" advClick="0" advTm="5000">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80CFFA28-4795-6EF0-C25B-AB9F22B2B769}"/>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a:extLst>
              <a:ext uri="{FF2B5EF4-FFF2-40B4-BE49-F238E27FC236}">
                <a16:creationId xmlns:a16="http://schemas.microsoft.com/office/drawing/2014/main" id="{C4E0DFB2-E64A-9B44-ACFA-74F1D5471CC7}"/>
              </a:ext>
            </a:extLst>
          </p:cNvPr>
          <p:cNvPicPr>
            <a:picLocks noChangeAspect="1"/>
          </p:cNvPicPr>
          <p:nvPr/>
        </p:nvPicPr>
        <p:blipFill>
          <a:blip r:embed="rId4"/>
          <a:stretch>
            <a:fillRect/>
          </a:stretch>
        </p:blipFill>
        <p:spPr>
          <a:xfrm>
            <a:off x="3008885" y="19826"/>
            <a:ext cx="3126229" cy="1414021"/>
          </a:xfrm>
          <a:prstGeom prst="rect">
            <a:avLst/>
          </a:prstGeom>
        </p:spPr>
      </p:pic>
      <p:sp>
        <p:nvSpPr>
          <p:cNvPr id="2" name="TextBox 1">
            <a:extLst>
              <a:ext uri="{FF2B5EF4-FFF2-40B4-BE49-F238E27FC236}">
                <a16:creationId xmlns:a16="http://schemas.microsoft.com/office/drawing/2014/main" id="{66F547D7-C19D-6971-509B-725CAA100938}"/>
              </a:ext>
            </a:extLst>
          </p:cNvPr>
          <p:cNvSpPr txBox="1"/>
          <p:nvPr/>
        </p:nvSpPr>
        <p:spPr>
          <a:xfrm>
            <a:off x="64587" y="1019149"/>
            <a:ext cx="4357541" cy="3046988"/>
          </a:xfrm>
          <a:prstGeom prst="rect">
            <a:avLst/>
          </a:prstGeom>
          <a:noFill/>
        </p:spPr>
        <p:txBody>
          <a:bodyPr wrap="square" rtlCol="0">
            <a:spAutoFit/>
          </a:bodyPr>
          <a:lstStyle/>
          <a:p>
            <a:pPr algn="ctr"/>
            <a:r>
              <a:rPr lang="en-US" sz="3200" b="1" dirty="0">
                <a:solidFill>
                  <a:srgbClr val="ED00B7"/>
                </a:solidFill>
              </a:rPr>
              <a:t>Our Mission</a:t>
            </a:r>
            <a:endParaRPr lang="en-US" sz="3200" i="1" dirty="0">
              <a:solidFill>
                <a:srgbClr val="ED00B7"/>
              </a:solidFill>
            </a:endParaRPr>
          </a:p>
          <a:p>
            <a:pPr algn="ctr"/>
            <a:r>
              <a:rPr lang="en-US" sz="2000" i="1" dirty="0">
                <a:solidFill>
                  <a:schemeClr val="tx1"/>
                </a:solidFill>
              </a:rPr>
              <a:t>The mission of Miami Recovery Project is to support recovery in all its forms and increase recovery capital in the recovery community. MRP provides recovery support services through peer support, advocacy, education and stigma reduction.</a:t>
            </a:r>
          </a:p>
        </p:txBody>
      </p:sp>
      <p:sp>
        <p:nvSpPr>
          <p:cNvPr id="4" name="TextBox 3">
            <a:extLst>
              <a:ext uri="{FF2B5EF4-FFF2-40B4-BE49-F238E27FC236}">
                <a16:creationId xmlns:a16="http://schemas.microsoft.com/office/drawing/2014/main" id="{9DCF8FCB-2ABE-B383-0CFE-6C1963E6710C}"/>
              </a:ext>
            </a:extLst>
          </p:cNvPr>
          <p:cNvSpPr txBox="1"/>
          <p:nvPr/>
        </p:nvSpPr>
        <p:spPr>
          <a:xfrm>
            <a:off x="4981964" y="1065315"/>
            <a:ext cx="4133461" cy="2954655"/>
          </a:xfrm>
          <a:prstGeom prst="rect">
            <a:avLst/>
          </a:prstGeom>
          <a:noFill/>
        </p:spPr>
        <p:txBody>
          <a:bodyPr wrap="square" rtlCol="0">
            <a:spAutoFit/>
          </a:bodyPr>
          <a:lstStyle/>
          <a:p>
            <a:pPr algn="ctr"/>
            <a:r>
              <a:rPr lang="en-US" sz="3200" b="1" dirty="0">
                <a:solidFill>
                  <a:srgbClr val="ED00B7"/>
                </a:solidFill>
              </a:rPr>
              <a:t>Our Vision</a:t>
            </a:r>
          </a:p>
          <a:p>
            <a:pPr algn="ctr"/>
            <a:r>
              <a:rPr lang="en-US" sz="2000" i="1" dirty="0">
                <a:solidFill>
                  <a:schemeClr val="tx1"/>
                </a:solidFill>
              </a:rPr>
              <a:t>Miami Recovery Project envisions a community where everyone has an equal opportunity to recover from alcohol and substance use. One day recovery will be destigmatized and understood by all.  </a:t>
            </a:r>
          </a:p>
          <a:p>
            <a:endParaRPr lang="en-US" dirty="0"/>
          </a:p>
        </p:txBody>
      </p:sp>
      <p:pic>
        <p:nvPicPr>
          <p:cNvPr id="6" name="Picture 5" descr="A picture containing text, music, clipart&#10;&#10;Description automatically generated">
            <a:extLst>
              <a:ext uri="{FF2B5EF4-FFF2-40B4-BE49-F238E27FC236}">
                <a16:creationId xmlns:a16="http://schemas.microsoft.com/office/drawing/2014/main" id="{D588AF4E-94C9-C916-83C3-8F4F5180EF88}"/>
              </a:ext>
            </a:extLst>
          </p:cNvPr>
          <p:cNvPicPr>
            <a:picLocks noChangeAspect="1"/>
          </p:cNvPicPr>
          <p:nvPr/>
        </p:nvPicPr>
        <p:blipFill>
          <a:blip r:embed="rId5"/>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2800285558"/>
      </p:ext>
    </p:extLst>
  </p:cSld>
  <p:clrMapOvr>
    <a:masterClrMapping/>
  </p:clrMapOvr>
  <p:transition spd="slow" advClick="0" advTm="5000">
    <p:wip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31"/>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0DF73B06-FACD-3DB0-66AD-031834E64366}"/>
              </a:ext>
            </a:extLst>
          </p:cNvPr>
          <p:cNvPicPr>
            <a:picLocks noChangeAspect="1"/>
          </p:cNvPicPr>
          <p:nvPr/>
        </p:nvPicPr>
        <p:blipFill>
          <a:blip r:embed="rId3"/>
          <a:stretch>
            <a:fillRect/>
          </a:stretch>
        </p:blipFill>
        <p:spPr>
          <a:xfrm>
            <a:off x="0" y="2618405"/>
            <a:ext cx="9143999" cy="2525100"/>
          </a:xfrm>
          <a:prstGeom prst="rect">
            <a:avLst/>
          </a:prstGeom>
        </p:spPr>
      </p:pic>
      <p:sp>
        <p:nvSpPr>
          <p:cNvPr id="2" name="TextBox 1">
            <a:extLst>
              <a:ext uri="{FF2B5EF4-FFF2-40B4-BE49-F238E27FC236}">
                <a16:creationId xmlns:a16="http://schemas.microsoft.com/office/drawing/2014/main" id="{5950C30E-F97D-3268-5FBE-5E93932D8942}"/>
              </a:ext>
            </a:extLst>
          </p:cNvPr>
          <p:cNvSpPr txBox="1"/>
          <p:nvPr/>
        </p:nvSpPr>
        <p:spPr>
          <a:xfrm>
            <a:off x="248855" y="642381"/>
            <a:ext cx="8646288" cy="3477875"/>
          </a:xfrm>
          <a:prstGeom prst="rect">
            <a:avLst/>
          </a:prstGeom>
          <a:noFill/>
        </p:spPr>
        <p:txBody>
          <a:bodyPr wrap="square" rtlCol="0">
            <a:spAutoFit/>
          </a:bodyPr>
          <a:lstStyle/>
          <a:p>
            <a:pPr algn="ctr"/>
            <a:r>
              <a:rPr lang="en-US" sz="2800" dirty="0">
                <a:solidFill>
                  <a:srgbClr val="0070C0"/>
                </a:solidFill>
              </a:rPr>
              <a:t>“Like Military culture, “asking for help” is commonly seen as a sign of weakness amongst peers.  Fear of being removed from a position or post, loss of rank/pay, and the fear of the sociological impact within the agency against the individual asking for help are identified as the largest barriers to entering the recovery process.”</a:t>
            </a:r>
          </a:p>
          <a:p>
            <a:pPr algn="ctr"/>
            <a:r>
              <a:rPr lang="en-US" sz="2400" dirty="0"/>
              <a:t>- (FL DCF First Responder Suicide Deterrence Task Force)</a:t>
            </a:r>
          </a:p>
        </p:txBody>
      </p:sp>
      <p:pic>
        <p:nvPicPr>
          <p:cNvPr id="4" name="Picture 3" descr="A picture containing text, music, clipart&#10;&#10;Description automatically generated">
            <a:extLst>
              <a:ext uri="{FF2B5EF4-FFF2-40B4-BE49-F238E27FC236}">
                <a16:creationId xmlns:a16="http://schemas.microsoft.com/office/drawing/2014/main" id="{A4B0696E-EE64-7272-896A-A991FF37F184}"/>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3158767993"/>
      </p:ext>
    </p:extLst>
  </p:cSld>
  <p:clrMapOvr>
    <a:masterClrMapping/>
  </p:clrMapOvr>
  <p:transition spd="slow" advClick="0" advTm="5000">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3"/>
          <a:stretch>
            <a:fillRect/>
          </a:stretch>
        </p:blipFill>
        <p:spPr>
          <a:xfrm>
            <a:off x="7543800" y="4615974"/>
            <a:ext cx="1510174" cy="469832"/>
          </a:xfrm>
          <a:prstGeom prst="rect">
            <a:avLst/>
          </a:prstGeom>
        </p:spPr>
      </p:pic>
      <p:pic>
        <p:nvPicPr>
          <p:cNvPr id="3" name="Picture 2">
            <a:extLst>
              <a:ext uri="{FF2B5EF4-FFF2-40B4-BE49-F238E27FC236}">
                <a16:creationId xmlns:a16="http://schemas.microsoft.com/office/drawing/2014/main" id="{88EDA703-97A8-384E-B8FA-2FEB2E8434BA}"/>
              </a:ext>
            </a:extLst>
          </p:cNvPr>
          <p:cNvPicPr>
            <a:picLocks noChangeAspect="1"/>
          </p:cNvPicPr>
          <p:nvPr/>
        </p:nvPicPr>
        <p:blipFill>
          <a:blip r:embed="rId4"/>
          <a:stretch>
            <a:fillRect/>
          </a:stretch>
        </p:blipFill>
        <p:spPr>
          <a:xfrm>
            <a:off x="158198" y="-18854"/>
            <a:ext cx="8808749" cy="4983122"/>
          </a:xfrm>
          <a:prstGeom prst="rect">
            <a:avLst/>
          </a:prstGeom>
        </p:spPr>
      </p:pic>
    </p:spTree>
    <p:extLst>
      <p:ext uri="{BB962C8B-B14F-4D97-AF65-F5344CB8AC3E}">
        <p14:creationId xmlns:p14="http://schemas.microsoft.com/office/powerpoint/2010/main" val="3257765268"/>
      </p:ext>
    </p:extLst>
  </p:cSld>
  <p:clrMapOvr>
    <a:masterClrMapping/>
  </p:clrMapOvr>
  <p:transition spd="slow" advClick="0" advTm="5000">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0B9F72E3-33C8-F8A5-369C-ACDA81246FC3}"/>
              </a:ext>
            </a:extLst>
          </p:cNvPr>
          <p:cNvPicPr>
            <a:picLocks noChangeAspect="1"/>
          </p:cNvPicPr>
          <p:nvPr/>
        </p:nvPicPr>
        <p:blipFill>
          <a:blip r:embed="rId3"/>
          <a:stretch>
            <a:fillRect/>
          </a:stretch>
        </p:blipFill>
        <p:spPr>
          <a:xfrm>
            <a:off x="0" y="2618405"/>
            <a:ext cx="9143999" cy="2525100"/>
          </a:xfrm>
          <a:prstGeom prst="rect">
            <a:avLst/>
          </a:prstGeom>
        </p:spPr>
      </p:pic>
      <p:sp>
        <p:nvSpPr>
          <p:cNvPr id="2" name="TextBox 1">
            <a:extLst>
              <a:ext uri="{FF2B5EF4-FFF2-40B4-BE49-F238E27FC236}">
                <a16:creationId xmlns:a16="http://schemas.microsoft.com/office/drawing/2014/main" id="{BB6DC924-6933-AA88-C3AD-036C09F7DA38}"/>
              </a:ext>
            </a:extLst>
          </p:cNvPr>
          <p:cNvSpPr txBox="1"/>
          <p:nvPr/>
        </p:nvSpPr>
        <p:spPr>
          <a:xfrm>
            <a:off x="127322" y="76200"/>
            <a:ext cx="8926652" cy="3970318"/>
          </a:xfrm>
          <a:prstGeom prst="rect">
            <a:avLst/>
          </a:prstGeom>
          <a:noFill/>
        </p:spPr>
        <p:txBody>
          <a:bodyPr wrap="square" rtlCol="0">
            <a:spAutoFit/>
          </a:bodyPr>
          <a:lstStyle/>
          <a:p>
            <a:pPr algn="ctr"/>
            <a:r>
              <a:rPr lang="en-US" sz="2800" b="1" dirty="0">
                <a:solidFill>
                  <a:srgbClr val="0070C0"/>
                </a:solidFill>
                <a:effectLst/>
                <a:latin typeface="Helvetica" pitchFamily="2" charset="0"/>
              </a:rPr>
              <a:t>Recovery is supported by addressing trauma</a:t>
            </a:r>
          </a:p>
          <a:p>
            <a:pPr algn="ctr"/>
            <a:endParaRPr lang="en-US" sz="2800" dirty="0">
              <a:solidFill>
                <a:srgbClr val="84171A"/>
              </a:solidFill>
              <a:effectLst/>
              <a:latin typeface="Helvetica" pitchFamily="2" charset="0"/>
            </a:endParaRPr>
          </a:p>
          <a:p>
            <a:pPr algn="ctr"/>
            <a:r>
              <a:rPr lang="en-US" sz="2800" dirty="0">
                <a:effectLst/>
                <a:latin typeface="Helvetica" pitchFamily="2" charset="0"/>
              </a:rPr>
              <a:t>The experience of trauma (such as physical or sexual abuse, domestic violence, war, disaster, and others) is often a precursor to or associated with alcohol and drug use, mental health problems, and related issues. Services and supports should be trauma-informed to foster safety (physical and emotional) and trust, as well as promote choice, empowerment, and collaboration. </a:t>
            </a:r>
          </a:p>
        </p:txBody>
      </p:sp>
      <p:pic>
        <p:nvPicPr>
          <p:cNvPr id="7" name="Picture 6" descr="A picture containing text, music, clipart&#10;&#10;Description automatically generated">
            <a:extLst>
              <a:ext uri="{FF2B5EF4-FFF2-40B4-BE49-F238E27FC236}">
                <a16:creationId xmlns:a16="http://schemas.microsoft.com/office/drawing/2014/main" id="{6C4E406F-40A3-00D2-C550-11B231EF8599}"/>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3" name="TextBox 2">
            <a:extLst>
              <a:ext uri="{FF2B5EF4-FFF2-40B4-BE49-F238E27FC236}">
                <a16:creationId xmlns:a16="http://schemas.microsoft.com/office/drawing/2014/main" id="{851DC574-FE9F-3FCC-AADC-86A6471CD80F}"/>
              </a:ext>
            </a:extLst>
          </p:cNvPr>
          <p:cNvSpPr txBox="1"/>
          <p:nvPr/>
        </p:nvSpPr>
        <p:spPr>
          <a:xfrm>
            <a:off x="70172" y="4158594"/>
            <a:ext cx="5105400" cy="246221"/>
          </a:xfrm>
          <a:prstGeom prst="rect">
            <a:avLst/>
          </a:prstGeom>
          <a:noFill/>
        </p:spPr>
        <p:txBody>
          <a:bodyPr wrap="square" rtlCol="0">
            <a:spAutoFit/>
          </a:bodyPr>
          <a:lstStyle/>
          <a:p>
            <a:r>
              <a:rPr lang="en-US" sz="1000" dirty="0"/>
              <a:t>SAMHSA Definition of Recovery – PEP12-RECDEF</a:t>
            </a:r>
          </a:p>
        </p:txBody>
      </p:sp>
    </p:spTree>
    <p:extLst>
      <p:ext uri="{BB962C8B-B14F-4D97-AF65-F5344CB8AC3E}">
        <p14:creationId xmlns:p14="http://schemas.microsoft.com/office/powerpoint/2010/main" val="1694264516"/>
      </p:ext>
    </p:extLst>
  </p:cSld>
  <p:clrMapOvr>
    <a:masterClrMapping/>
  </p:clrMapOvr>
  <p:transition spd="slow" advClick="0" advTm="5000">
    <p:wip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Shape 253">
            <a:extLst>
              <a:ext uri="{FF2B5EF4-FFF2-40B4-BE49-F238E27FC236}">
                <a16:creationId xmlns:a16="http://schemas.microsoft.com/office/drawing/2014/main" id="{BFD547AD-6072-702D-5223-F5AAE4C480DF}"/>
              </a:ext>
            </a:extLst>
          </p:cNvPr>
          <p:cNvSpPr txBox="1">
            <a:spLocks noGrp="1"/>
          </p:cNvSpPr>
          <p:nvPr>
            <p:ph type="title"/>
          </p:nvPr>
        </p:nvSpPr>
        <p:spPr>
          <a:xfrm>
            <a:off x="164400" y="347800"/>
            <a:ext cx="8815200" cy="539468"/>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Not Every Veteran has PTSD</a:t>
            </a:r>
          </a:p>
        </p:txBody>
      </p:sp>
      <p:sp>
        <p:nvSpPr>
          <p:cNvPr id="4" name="TextBox 3">
            <a:extLst>
              <a:ext uri="{FF2B5EF4-FFF2-40B4-BE49-F238E27FC236}">
                <a16:creationId xmlns:a16="http://schemas.microsoft.com/office/drawing/2014/main" id="{6DB40171-EDE3-D31B-60FA-24026C76CB70}"/>
              </a:ext>
            </a:extLst>
          </p:cNvPr>
          <p:cNvSpPr txBox="1"/>
          <p:nvPr/>
        </p:nvSpPr>
        <p:spPr>
          <a:xfrm>
            <a:off x="361950" y="1081087"/>
            <a:ext cx="8420100" cy="2981325"/>
          </a:xfrm>
          <a:prstGeom prst="rect">
            <a:avLst/>
          </a:prstGeom>
          <a:noFill/>
        </p:spPr>
        <p:txBody>
          <a:bodyPr wrap="square">
            <a:spAutoFit/>
          </a:bodyPr>
          <a:lstStyle/>
          <a:p>
            <a:r>
              <a:rPr lang="en-US" dirty="0"/>
              <a:t>One of the biggest myths of military service is that everyone leaves their respective branch with post-traumatic stress disorder, or PTSD. According to the VA, between 11 and 20% of Iraq and Afghanistan veterans have PTSD “in a given year” — meaning the vast majority do not.</a:t>
            </a:r>
          </a:p>
          <a:p>
            <a:endParaRPr lang="en-US" dirty="0"/>
          </a:p>
          <a:p>
            <a:r>
              <a:rPr lang="en-US" dirty="0"/>
              <a:t>Nevertheless, a 2021 study found that of roughly 2,000 U.S. adults surveyed, 67% said they believe most veterans have PTSD; 26% of respondents also said they think the majority of people with PTSD are dangerous. That couldn’t be further from the truth. Experiencing PTSD doesn’t make someone broken, or mean they can’t function in a public place or civilian work environment.</a:t>
            </a:r>
          </a:p>
          <a:p>
            <a:endParaRPr lang="en-US" dirty="0"/>
          </a:p>
          <a:p>
            <a:r>
              <a:rPr lang="en-US" dirty="0"/>
              <a:t>And PTSD doesn’t just come from combat. For example, a 2019 Defense Department Inspector General report found that service members who experience military sexual trauma are more likely to develop PTSD than service members who see combat. PTSD is also not specific to veterans — civilians experience traumatic events in their lives, too. </a:t>
            </a:r>
          </a:p>
        </p:txBody>
      </p:sp>
    </p:spTree>
    <p:extLst>
      <p:ext uri="{BB962C8B-B14F-4D97-AF65-F5344CB8AC3E}">
        <p14:creationId xmlns:p14="http://schemas.microsoft.com/office/powerpoint/2010/main" val="1747209714"/>
      </p:ext>
    </p:extLst>
  </p:cSld>
  <p:clrMapOvr>
    <a:masterClrMapping/>
  </p:clrMapOvr>
  <p:transition spd="slow" advClick="0" advTm="5000">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DD2DE2EE-4F93-D2D1-F8D4-555949E4C372}"/>
              </a:ext>
            </a:extLst>
          </p:cNvPr>
          <p:cNvSpPr txBox="1"/>
          <p:nvPr/>
        </p:nvSpPr>
        <p:spPr>
          <a:xfrm>
            <a:off x="223935" y="57694"/>
            <a:ext cx="8830039" cy="4339650"/>
          </a:xfrm>
          <a:prstGeom prst="rect">
            <a:avLst/>
          </a:prstGeom>
          <a:noFill/>
        </p:spPr>
        <p:txBody>
          <a:bodyPr wrap="square" rtlCol="0">
            <a:spAutoFit/>
          </a:bodyPr>
          <a:lstStyle/>
          <a:p>
            <a:pPr algn="ctr"/>
            <a:r>
              <a:rPr lang="en-US" sz="2400" b="1" i="0" dirty="0">
                <a:solidFill>
                  <a:srgbClr val="222222"/>
                </a:solidFill>
                <a:effectLst/>
                <a:latin typeface="Slabo 27px"/>
              </a:rPr>
              <a:t>Military Moral Injury is NOT the Same as PTSD</a:t>
            </a:r>
          </a:p>
          <a:p>
            <a:pPr algn="ctr"/>
            <a:endParaRPr lang="en-US" b="1" i="0" dirty="0">
              <a:solidFill>
                <a:srgbClr val="222222"/>
              </a:solidFill>
              <a:effectLst/>
              <a:latin typeface="Slabo 27px"/>
            </a:endParaRPr>
          </a:p>
          <a:p>
            <a:pPr algn="l"/>
            <a:r>
              <a:rPr lang="en-US" b="0" i="0" dirty="0">
                <a:solidFill>
                  <a:srgbClr val="444444"/>
                </a:solidFill>
                <a:effectLst/>
                <a:latin typeface="Open Sans" panose="020B0606030504020204" pitchFamily="34" charset="0"/>
              </a:rPr>
              <a:t>Unfortunately, there is still no official separation between PTSD and Moral Injury. To put it in civilian terms, there is no difference between the men in combat afraid to die (those with PTSD) from those who suffer from Moral Injury and no longer feel life is worth living. Moral Injury can occur when a personal moral code – one’s understanding of “what’s right” – is violated. Most of us develop this code in childhood based on instructions from parents, teachers, and religious leaders. The difference between PTSD and Moral Injury is important. </a:t>
            </a:r>
            <a:r>
              <a:rPr lang="en-US" b="0" i="1" dirty="0">
                <a:solidFill>
                  <a:srgbClr val="444444"/>
                </a:solidFill>
                <a:effectLst/>
                <a:latin typeface="Open Sans" panose="020B0606030504020204" pitchFamily="34" charset="0"/>
              </a:rPr>
              <a:t>Post-Traumatic Stress Disorder is fear-based. Moral Injury is not.</a:t>
            </a:r>
            <a:r>
              <a:rPr lang="en-US" b="0" i="0" dirty="0">
                <a:solidFill>
                  <a:srgbClr val="444444"/>
                </a:solidFill>
                <a:effectLst/>
                <a:latin typeface="Open Sans" panose="020B0606030504020204" pitchFamily="34" charset="0"/>
              </a:rPr>
              <a:t> Therefore, the treatment is very different. Treating a patient with Moral Injury the same as a patient with PTSD will increase the injury. While medications can relieve the fear factor, they do not work with the shame or guilt of Moral Injury. In addition, reliving the incident with Moral Injury can cause greater shame and guilt.</a:t>
            </a:r>
          </a:p>
          <a:p>
            <a:pPr algn="l"/>
            <a:endParaRPr lang="en-US" b="0" i="0" dirty="0">
              <a:solidFill>
                <a:srgbClr val="444444"/>
              </a:solidFill>
              <a:effectLst/>
              <a:latin typeface="Open Sans" panose="020B0606030504020204" pitchFamily="34" charset="0"/>
            </a:endParaRPr>
          </a:p>
          <a:p>
            <a:pPr algn="l"/>
            <a:r>
              <a:rPr lang="en-US" b="0" i="0" dirty="0">
                <a:solidFill>
                  <a:srgbClr val="444444"/>
                </a:solidFill>
                <a:effectLst/>
                <a:latin typeface="Open Sans" panose="020B0606030504020204" pitchFamily="34" charset="0"/>
              </a:rPr>
              <a:t>Recalling those experiences brings back the guilt and shame which he/she faced when they first occurred. The shame and guilt can continue to build, and the memories get stronger over time. This leads to depression, anxiety, emotional numbing, anger, and a questioning of the meaning of life. Veterans often try to control the emotions by self-medicating with alcohol or drugs. They become unstable and isolate themselves. They have difficulty trusting others and there is often sleep disturbances. This is why suicide becomes common as they see no other options open for them.</a:t>
            </a:r>
          </a:p>
        </p:txBody>
      </p:sp>
    </p:spTree>
    <p:extLst>
      <p:ext uri="{BB962C8B-B14F-4D97-AF65-F5344CB8AC3E}">
        <p14:creationId xmlns:p14="http://schemas.microsoft.com/office/powerpoint/2010/main" val="2443688519"/>
      </p:ext>
    </p:extLst>
  </p:cSld>
  <p:clrMapOvr>
    <a:masterClrMapping/>
  </p:clrMapOvr>
  <p:transition spd="slow" advClick="0" advTm="5000">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4D0435E-99AB-C91F-C322-3F8074E2A041}"/>
              </a:ext>
            </a:extLst>
          </p:cNvPr>
          <p:cNvPicPr>
            <a:picLocks noChangeAspect="1"/>
          </p:cNvPicPr>
          <p:nvPr/>
        </p:nvPicPr>
        <p:blipFill>
          <a:blip r:embed="rId3"/>
          <a:stretch>
            <a:fillRect/>
          </a:stretch>
        </p:blipFill>
        <p:spPr>
          <a:xfrm>
            <a:off x="1243012" y="93233"/>
            <a:ext cx="6657975" cy="4957033"/>
          </a:xfrm>
          <a:prstGeom prst="rect">
            <a:avLst/>
          </a:prstGeom>
        </p:spPr>
      </p:pic>
    </p:spTree>
    <p:extLst>
      <p:ext uri="{BB962C8B-B14F-4D97-AF65-F5344CB8AC3E}">
        <p14:creationId xmlns:p14="http://schemas.microsoft.com/office/powerpoint/2010/main" val="1263520901"/>
      </p:ext>
    </p:extLst>
  </p:cSld>
  <p:clrMapOvr>
    <a:masterClrMapping/>
  </p:clrMapOvr>
  <p:transition spd="slow" advClick="0" advTm="5000">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7" name="Picture 6">
            <a:extLst>
              <a:ext uri="{FF2B5EF4-FFF2-40B4-BE49-F238E27FC236}">
                <a16:creationId xmlns:a16="http://schemas.microsoft.com/office/drawing/2014/main" id="{D5747199-74C5-841F-8E55-9B6066D91CA1}"/>
              </a:ext>
            </a:extLst>
          </p:cNvPr>
          <p:cNvPicPr>
            <a:picLocks noChangeAspect="1"/>
          </p:cNvPicPr>
          <p:nvPr/>
        </p:nvPicPr>
        <p:blipFill>
          <a:blip r:embed="rId3"/>
          <a:stretch>
            <a:fillRect/>
          </a:stretch>
        </p:blipFill>
        <p:spPr>
          <a:xfrm>
            <a:off x="1238250" y="57693"/>
            <a:ext cx="6598613" cy="4942932"/>
          </a:xfrm>
          <a:prstGeom prst="rect">
            <a:avLst/>
          </a:prstGeom>
        </p:spPr>
      </p:pic>
    </p:spTree>
    <p:extLst>
      <p:ext uri="{BB962C8B-B14F-4D97-AF65-F5344CB8AC3E}">
        <p14:creationId xmlns:p14="http://schemas.microsoft.com/office/powerpoint/2010/main" val="1200768464"/>
      </p:ext>
    </p:extLst>
  </p:cSld>
  <p:clrMapOvr>
    <a:masterClrMapping/>
  </p:clrMapOvr>
  <p:transition spd="slow" advClick="0" advTm="5000">
    <p:wip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4" name="TextBox 3">
            <a:extLst>
              <a:ext uri="{FF2B5EF4-FFF2-40B4-BE49-F238E27FC236}">
                <a16:creationId xmlns:a16="http://schemas.microsoft.com/office/drawing/2014/main" id="{BA4337C5-315F-A9AF-FDEB-D469526D7F68}"/>
              </a:ext>
            </a:extLst>
          </p:cNvPr>
          <p:cNvSpPr txBox="1"/>
          <p:nvPr/>
        </p:nvSpPr>
        <p:spPr>
          <a:xfrm>
            <a:off x="286326" y="221673"/>
            <a:ext cx="8571345" cy="3939540"/>
          </a:xfrm>
          <a:prstGeom prst="rect">
            <a:avLst/>
          </a:prstGeom>
          <a:noFill/>
        </p:spPr>
        <p:txBody>
          <a:bodyPr wrap="square" rtlCol="0">
            <a:spAutoFit/>
          </a:bodyPr>
          <a:lstStyle/>
          <a:p>
            <a:pPr algn="ctr"/>
            <a:r>
              <a:rPr lang="en-US" sz="2800" b="1" dirty="0">
                <a:solidFill>
                  <a:srgbClr val="0070C0"/>
                </a:solidFill>
              </a:rPr>
              <a:t>VA Traumatic Brain Injury (TBI) </a:t>
            </a:r>
          </a:p>
          <a:p>
            <a:pPr algn="ctr"/>
            <a:r>
              <a:rPr lang="en-US" sz="2800" b="1" dirty="0">
                <a:solidFill>
                  <a:srgbClr val="0070C0"/>
                </a:solidFill>
              </a:rPr>
              <a:t>Veterans Health Registry</a:t>
            </a:r>
          </a:p>
          <a:p>
            <a:pPr algn="ctr"/>
            <a:endParaRPr lang="en-US" b="1" dirty="0"/>
          </a:p>
          <a:p>
            <a:pPr algn="ctr"/>
            <a:r>
              <a:rPr lang="en-US" dirty="0"/>
              <a:t>At the direction of Congress, the Department of Veterans Affairs (VA) maintains the VA Traumatic Brain Injury (TBI) Veterans Health Registry that includes information about Veterans who served in Operation Enduring Freedom (OEF), Operation Iraqi Freedom (OIF), or Operation New Dawn (OND), who exhibit symptoms associated with TBI and seek care or benefits from the VA.</a:t>
            </a:r>
          </a:p>
          <a:p>
            <a:pPr algn="ctr"/>
            <a:endParaRPr lang="en-US" dirty="0"/>
          </a:p>
          <a:p>
            <a:pPr algn="ctr"/>
            <a:r>
              <a:rPr lang="en-US" dirty="0"/>
              <a:t>Veterans in the registry meet any one or a combination of these conditions:</a:t>
            </a:r>
          </a:p>
          <a:p>
            <a:pPr algn="ctr"/>
            <a:r>
              <a:rPr lang="en-US" i="1" dirty="0"/>
              <a:t>- Screened positive on the VA TBI Screen</a:t>
            </a:r>
          </a:p>
          <a:p>
            <a:pPr algn="ctr"/>
            <a:r>
              <a:rPr lang="en-US" i="1" dirty="0"/>
              <a:t>- Had a TBI related diagnostic code in their VA electronic medical record</a:t>
            </a:r>
          </a:p>
          <a:p>
            <a:pPr algn="ctr"/>
            <a:r>
              <a:rPr lang="en-US" i="1" dirty="0"/>
              <a:t>- Applied for benefits for TBI as shown in the VA disability benefit file</a:t>
            </a:r>
          </a:p>
          <a:p>
            <a:pPr algn="ctr"/>
            <a:endParaRPr lang="en-US" dirty="0"/>
          </a:p>
          <a:p>
            <a:pPr algn="ctr"/>
            <a:r>
              <a:rPr lang="en-US" sz="2000" b="1" dirty="0">
                <a:solidFill>
                  <a:srgbClr val="FF0000"/>
                </a:solidFill>
              </a:rPr>
              <a:t>From September 2001 through September 2021, a total of 441,639 Veterans have entered the VA TBI Veterans Health Registry.</a:t>
            </a:r>
          </a:p>
        </p:txBody>
      </p:sp>
    </p:spTree>
    <p:extLst>
      <p:ext uri="{BB962C8B-B14F-4D97-AF65-F5344CB8AC3E}">
        <p14:creationId xmlns:p14="http://schemas.microsoft.com/office/powerpoint/2010/main" val="4137770517"/>
      </p:ext>
    </p:extLst>
  </p:cSld>
  <p:clrMapOvr>
    <a:masterClrMapping/>
  </p:clrMapOvr>
  <p:transition spd="slow" advClick="0" advTm="5000">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10E72C15-0664-AFFF-D68F-A92DEDBD51FB}"/>
              </a:ext>
            </a:extLst>
          </p:cNvPr>
          <p:cNvPicPr>
            <a:picLocks noChangeAspect="1"/>
          </p:cNvPicPr>
          <p:nvPr/>
        </p:nvPicPr>
        <p:blipFill>
          <a:blip r:embed="rId3"/>
          <a:stretch>
            <a:fillRect/>
          </a:stretch>
        </p:blipFill>
        <p:spPr>
          <a:xfrm>
            <a:off x="1" y="2618405"/>
            <a:ext cx="9143999" cy="2525100"/>
          </a:xfrm>
          <a:prstGeom prst="rect">
            <a:avLst/>
          </a:prstGeom>
        </p:spPr>
      </p:pic>
      <p:sp>
        <p:nvSpPr>
          <p:cNvPr id="253" name="Shape 253"/>
          <p:cNvSpPr txBox="1">
            <a:spLocks noGrp="1"/>
          </p:cNvSpPr>
          <p:nvPr>
            <p:ph type="title"/>
          </p:nvPr>
        </p:nvSpPr>
        <p:spPr>
          <a:xfrm>
            <a:off x="2965803" y="-48375"/>
            <a:ext cx="3439622" cy="645495"/>
          </a:xfrm>
          <a:prstGeom prst="rect">
            <a:avLst/>
          </a:prstGeom>
          <a:noFill/>
          <a:ln>
            <a:noFill/>
          </a:ln>
        </p:spPr>
        <p:txBody>
          <a:bodyPr vert="horz" wrap="square" lIns="91425" tIns="45700" rIns="91425" bIns="45700" rtlCol="0" anchor="b" anchorCtr="0">
            <a:noAutofit/>
          </a:bodyPr>
          <a:lstStyle/>
          <a:p>
            <a:pPr algn="ctr">
              <a:buSzPct val="25000"/>
            </a:pPr>
            <a:r>
              <a:rPr lang="en-US" sz="3600" b="1" dirty="0">
                <a:solidFill>
                  <a:srgbClr val="0070C0"/>
                </a:solidFill>
              </a:rPr>
              <a:t>Our Network</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5"/>
            <a:ext cx="1510174" cy="469832"/>
          </a:xfrm>
          <a:prstGeom prst="rect">
            <a:avLst/>
          </a:prstGeom>
        </p:spPr>
      </p:pic>
      <p:pic>
        <p:nvPicPr>
          <p:cNvPr id="6" name="Picture 5" descr="Logo&#10;&#10;Description automatically generated">
            <a:extLst>
              <a:ext uri="{FF2B5EF4-FFF2-40B4-BE49-F238E27FC236}">
                <a16:creationId xmlns:a16="http://schemas.microsoft.com/office/drawing/2014/main" id="{964C0A55-C3BA-DADE-D52F-1E1452FAEADA}"/>
              </a:ext>
            </a:extLst>
          </p:cNvPr>
          <p:cNvPicPr>
            <a:picLocks noChangeAspect="1"/>
          </p:cNvPicPr>
          <p:nvPr/>
        </p:nvPicPr>
        <p:blipFill>
          <a:blip r:embed="rId5"/>
          <a:stretch>
            <a:fillRect/>
          </a:stretch>
        </p:blipFill>
        <p:spPr>
          <a:xfrm>
            <a:off x="376372" y="2335346"/>
            <a:ext cx="2021118" cy="2021118"/>
          </a:xfrm>
          <a:prstGeom prst="rect">
            <a:avLst/>
          </a:prstGeom>
        </p:spPr>
      </p:pic>
      <p:pic>
        <p:nvPicPr>
          <p:cNvPr id="10" name="Picture 9" descr="Logo, company name&#10;&#10;Description automatically generated">
            <a:extLst>
              <a:ext uri="{FF2B5EF4-FFF2-40B4-BE49-F238E27FC236}">
                <a16:creationId xmlns:a16="http://schemas.microsoft.com/office/drawing/2014/main" id="{77B69495-EF1F-1C27-A648-290292169480}"/>
              </a:ext>
            </a:extLst>
          </p:cNvPr>
          <p:cNvPicPr>
            <a:picLocks noChangeAspect="1"/>
          </p:cNvPicPr>
          <p:nvPr/>
        </p:nvPicPr>
        <p:blipFill>
          <a:blip r:embed="rId6"/>
          <a:stretch>
            <a:fillRect/>
          </a:stretch>
        </p:blipFill>
        <p:spPr>
          <a:xfrm>
            <a:off x="6973739" y="2659126"/>
            <a:ext cx="1793889" cy="1793889"/>
          </a:xfrm>
          <a:prstGeom prst="rect">
            <a:avLst/>
          </a:prstGeom>
        </p:spPr>
      </p:pic>
      <p:pic>
        <p:nvPicPr>
          <p:cNvPr id="11" name="Picture 10">
            <a:extLst>
              <a:ext uri="{FF2B5EF4-FFF2-40B4-BE49-F238E27FC236}">
                <a16:creationId xmlns:a16="http://schemas.microsoft.com/office/drawing/2014/main" id="{73FB15D9-7723-47F8-24D4-A12BF9C6001F}"/>
              </a:ext>
            </a:extLst>
          </p:cNvPr>
          <p:cNvPicPr>
            <a:picLocks noChangeAspect="1"/>
          </p:cNvPicPr>
          <p:nvPr/>
        </p:nvPicPr>
        <p:blipFill>
          <a:blip r:embed="rId7"/>
          <a:stretch>
            <a:fillRect/>
          </a:stretch>
        </p:blipFill>
        <p:spPr>
          <a:xfrm>
            <a:off x="3168111" y="2047216"/>
            <a:ext cx="2840096" cy="108372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956E9D5-06A1-8FE7-4831-CD266D7AD802}"/>
              </a:ext>
            </a:extLst>
          </p:cNvPr>
          <p:cNvPicPr>
            <a:picLocks noChangeAspect="1"/>
          </p:cNvPicPr>
          <p:nvPr/>
        </p:nvPicPr>
        <p:blipFill>
          <a:blip r:embed="rId8"/>
          <a:stretch>
            <a:fillRect/>
          </a:stretch>
        </p:blipFill>
        <p:spPr>
          <a:xfrm>
            <a:off x="47368" y="146896"/>
            <a:ext cx="3032020" cy="2183054"/>
          </a:xfrm>
          <a:prstGeom prst="rect">
            <a:avLst/>
          </a:prstGeom>
        </p:spPr>
      </p:pic>
      <p:pic>
        <p:nvPicPr>
          <p:cNvPr id="4" name="Picture 3">
            <a:extLst>
              <a:ext uri="{FF2B5EF4-FFF2-40B4-BE49-F238E27FC236}">
                <a16:creationId xmlns:a16="http://schemas.microsoft.com/office/drawing/2014/main" id="{284A831A-105C-0083-EBF4-DEB8B7499131}"/>
              </a:ext>
            </a:extLst>
          </p:cNvPr>
          <p:cNvPicPr>
            <a:picLocks noChangeAspect="1"/>
          </p:cNvPicPr>
          <p:nvPr/>
        </p:nvPicPr>
        <p:blipFill>
          <a:blip r:embed="rId9"/>
          <a:stretch>
            <a:fillRect/>
          </a:stretch>
        </p:blipFill>
        <p:spPr>
          <a:xfrm>
            <a:off x="6199206" y="355461"/>
            <a:ext cx="2689188" cy="1095595"/>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81B7C57-B0DF-1B86-3F3B-688BB1670A89}"/>
              </a:ext>
            </a:extLst>
          </p:cNvPr>
          <p:cNvPicPr>
            <a:picLocks noChangeAspect="1"/>
          </p:cNvPicPr>
          <p:nvPr/>
        </p:nvPicPr>
        <p:blipFill>
          <a:blip r:embed="rId10"/>
          <a:stretch>
            <a:fillRect/>
          </a:stretch>
        </p:blipFill>
        <p:spPr>
          <a:xfrm>
            <a:off x="3168112" y="653084"/>
            <a:ext cx="2844335" cy="111981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A68358D-B055-C128-6F16-F95583E64192}"/>
              </a:ext>
            </a:extLst>
          </p:cNvPr>
          <p:cNvPicPr>
            <a:picLocks noChangeAspect="1"/>
          </p:cNvPicPr>
          <p:nvPr/>
        </p:nvPicPr>
        <p:blipFill>
          <a:blip r:embed="rId11"/>
          <a:stretch>
            <a:fillRect/>
          </a:stretch>
        </p:blipFill>
        <p:spPr>
          <a:xfrm>
            <a:off x="2910501" y="3275165"/>
            <a:ext cx="3550227" cy="976115"/>
          </a:xfrm>
          <a:prstGeom prst="rect">
            <a:avLst/>
          </a:prstGeom>
        </p:spPr>
      </p:pic>
      <p:pic>
        <p:nvPicPr>
          <p:cNvPr id="12" name="Picture 11" descr="Logo&#10;&#10;Description automatically generated">
            <a:extLst>
              <a:ext uri="{FF2B5EF4-FFF2-40B4-BE49-F238E27FC236}">
                <a16:creationId xmlns:a16="http://schemas.microsoft.com/office/drawing/2014/main" id="{81D89ACA-685D-114C-8D9A-74A30D04F593}"/>
              </a:ext>
            </a:extLst>
          </p:cNvPr>
          <p:cNvPicPr>
            <a:picLocks noChangeAspect="1"/>
          </p:cNvPicPr>
          <p:nvPr/>
        </p:nvPicPr>
        <p:blipFill>
          <a:blip r:embed="rId12"/>
          <a:stretch>
            <a:fillRect/>
          </a:stretch>
        </p:blipFill>
        <p:spPr>
          <a:xfrm>
            <a:off x="6495971" y="1501235"/>
            <a:ext cx="2507069" cy="1265287"/>
          </a:xfrm>
          <a:prstGeom prst="rect">
            <a:avLst/>
          </a:prstGeom>
        </p:spPr>
      </p:pic>
    </p:spTree>
    <p:extLst>
      <p:ext uri="{BB962C8B-B14F-4D97-AF65-F5344CB8AC3E}">
        <p14:creationId xmlns:p14="http://schemas.microsoft.com/office/powerpoint/2010/main" val="37181428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7"/>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25188207-0D26-11CA-9901-8093FEA61C0C}"/>
              </a:ext>
            </a:extLst>
          </p:cNvPr>
          <p:cNvPicPr>
            <a:picLocks noChangeAspect="1"/>
          </p:cNvPicPr>
          <p:nvPr/>
        </p:nvPicPr>
        <p:blipFill>
          <a:blip r:embed="rId3"/>
          <a:stretch>
            <a:fillRect/>
          </a:stretch>
        </p:blipFill>
        <p:spPr>
          <a:xfrm>
            <a:off x="0" y="2618405"/>
            <a:ext cx="9143999" cy="2525100"/>
          </a:xfrm>
          <a:prstGeom prst="rect">
            <a:avLst/>
          </a:prstGeom>
        </p:spPr>
      </p:pic>
      <p:sp>
        <p:nvSpPr>
          <p:cNvPr id="268" name="Shape 268"/>
          <p:cNvSpPr txBox="1">
            <a:spLocks noGrp="1"/>
          </p:cNvSpPr>
          <p:nvPr>
            <p:ph type="body" idx="1"/>
          </p:nvPr>
        </p:nvSpPr>
        <p:spPr>
          <a:xfrm>
            <a:off x="90026" y="14859"/>
            <a:ext cx="8930400" cy="4614041"/>
          </a:xfrm>
          <a:prstGeom prst="rect">
            <a:avLst/>
          </a:prstGeom>
          <a:noFill/>
          <a:ln>
            <a:noFill/>
          </a:ln>
        </p:spPr>
        <p:txBody>
          <a:bodyPr wrap="square" lIns="91425" tIns="45700" rIns="91425" bIns="45700" anchor="t" anchorCtr="0">
            <a:noAutofit/>
          </a:bodyPr>
          <a:lstStyle/>
          <a:p>
            <a:pPr marL="457200" marR="0" lvl="0" indent="-266700" algn="l" rtl="0">
              <a:lnSpc>
                <a:spcPct val="100000"/>
              </a:lnSpc>
              <a:spcBef>
                <a:spcPts val="0"/>
              </a:spcBef>
              <a:buClr>
                <a:schemeClr val="dk1"/>
              </a:buClr>
              <a:buSzPct val="33333"/>
              <a:buNone/>
            </a:pPr>
            <a:r>
              <a:rPr lang="en-US" b="1" dirty="0">
                <a:solidFill>
                  <a:srgbClr val="0070C0"/>
                </a:solidFill>
              </a:rPr>
              <a:t>PROJECT: REBIRTH HQ SUPPORT INCLUDES:</a:t>
            </a:r>
          </a:p>
          <a:p>
            <a:pPr marL="457200" marR="0" lvl="0" indent="-266700" algn="l" rtl="0">
              <a:lnSpc>
                <a:spcPct val="100000"/>
              </a:lnSpc>
              <a:spcBef>
                <a:spcPts val="0"/>
              </a:spcBef>
              <a:buClr>
                <a:schemeClr val="dk1"/>
              </a:buClr>
              <a:buSzPct val="33333"/>
              <a:buNone/>
            </a:pPr>
            <a:r>
              <a:rPr lang="en-US" sz="1200" b="1" dirty="0">
                <a:solidFill>
                  <a:schemeClr val="tx1"/>
                </a:solidFill>
              </a:rPr>
              <a:t>1.	Trains an RCO and its Peer Specialists to navigate the recovery related resources for Veterans and First Responders.</a:t>
            </a:r>
          </a:p>
          <a:p>
            <a:pPr marL="457200" lvl="0" indent="-266700">
              <a:lnSpc>
                <a:spcPct val="100000"/>
              </a:lnSpc>
              <a:spcBef>
                <a:spcPts val="0"/>
              </a:spcBef>
              <a:buClr>
                <a:schemeClr val="dk1"/>
              </a:buClr>
              <a:buSzPct val="33333"/>
              <a:buNone/>
            </a:pPr>
            <a:r>
              <a:rPr lang="en-US" sz="1200" b="1" dirty="0">
                <a:solidFill>
                  <a:schemeClr val="tx1"/>
                </a:solidFill>
              </a:rPr>
              <a:t>2.	Facilitates training for its core curriculums, SAFE Veterans: A Journey from Coping to Thriving by The SAFE Project and </a:t>
            </a:r>
            <a:r>
              <a:rPr lang="en-US" sz="1200" b="1" dirty="0" err="1">
                <a:solidFill>
                  <a:schemeClr val="tx1"/>
                </a:solidFill>
              </a:rPr>
              <a:t>ResponderStrong</a:t>
            </a:r>
            <a:r>
              <a:rPr lang="en-US" sz="1200" b="1" dirty="0">
                <a:solidFill>
                  <a:schemeClr val="tx1"/>
                </a:solidFill>
              </a:rPr>
              <a:t> by All Clear Foundation for Emergency Responders.</a:t>
            </a:r>
          </a:p>
          <a:p>
            <a:pPr marL="457200" lvl="0" indent="-266700">
              <a:lnSpc>
                <a:spcPct val="100000"/>
              </a:lnSpc>
              <a:spcBef>
                <a:spcPts val="0"/>
              </a:spcBef>
              <a:buClr>
                <a:schemeClr val="dk1"/>
              </a:buClr>
              <a:buSzPct val="33333"/>
              <a:buNone/>
            </a:pPr>
            <a:r>
              <a:rPr lang="en-US" sz="1200" b="1" dirty="0">
                <a:solidFill>
                  <a:schemeClr val="tx1"/>
                </a:solidFill>
              </a:rPr>
              <a:t>3.	Fosters new and deeper relationships with other for-profit and non-profit organizations, especially key stakeholders and political allies, because of the US trend to assist Veterans and First Responders.</a:t>
            </a:r>
          </a:p>
          <a:p>
            <a:pPr marL="457200" lvl="0" indent="-266700">
              <a:lnSpc>
                <a:spcPct val="100000"/>
              </a:lnSpc>
              <a:spcBef>
                <a:spcPts val="0"/>
              </a:spcBef>
              <a:buClr>
                <a:schemeClr val="dk1"/>
              </a:buClr>
              <a:buSzPct val="33333"/>
              <a:buNone/>
            </a:pPr>
            <a:r>
              <a:rPr lang="en-US" sz="1200" b="1" dirty="0">
                <a:solidFill>
                  <a:schemeClr val="tx1"/>
                </a:solidFill>
              </a:rPr>
              <a:t>4.	Expands the ability for the RCO to qualify and apply for Grants and Awards the RCO would not have been able to previously, supported by a robust, data driven program.</a:t>
            </a:r>
          </a:p>
          <a:p>
            <a:pPr marL="457200" lvl="0" indent="-266700">
              <a:lnSpc>
                <a:spcPct val="100000"/>
              </a:lnSpc>
              <a:spcBef>
                <a:spcPts val="0"/>
              </a:spcBef>
              <a:buClr>
                <a:schemeClr val="dk1"/>
              </a:buClr>
              <a:buSzPct val="33333"/>
              <a:buNone/>
            </a:pPr>
            <a:r>
              <a:rPr lang="en-US" sz="1200" b="1" dirty="0">
                <a:solidFill>
                  <a:schemeClr val="tx1"/>
                </a:solidFill>
              </a:rPr>
              <a:t>5.	Provides money and training for full time Veteran designated Peer Specialist hires, who can work other cases as well, increasing the impact of the RCO exponentially.</a:t>
            </a:r>
          </a:p>
          <a:p>
            <a:pPr marL="457200" lvl="0" indent="-266700">
              <a:lnSpc>
                <a:spcPct val="100000"/>
              </a:lnSpc>
              <a:spcBef>
                <a:spcPts val="0"/>
              </a:spcBef>
              <a:buClr>
                <a:schemeClr val="dk1"/>
              </a:buClr>
              <a:buSzPct val="33333"/>
              <a:buNone/>
            </a:pPr>
            <a:r>
              <a:rPr lang="en-US" sz="1200" b="1" dirty="0">
                <a:solidFill>
                  <a:schemeClr val="tx1"/>
                </a:solidFill>
              </a:rPr>
              <a:t>6.	Allows free access to verified resource lists, volunteer management and recruiting cloud software systems, standard reporting methods, custom branding and marketing materials.</a:t>
            </a:r>
          </a:p>
          <a:p>
            <a:pPr marL="457200" lvl="0" indent="-266700">
              <a:lnSpc>
                <a:spcPct val="100000"/>
              </a:lnSpc>
              <a:spcBef>
                <a:spcPts val="0"/>
              </a:spcBef>
              <a:buClr>
                <a:schemeClr val="dk1"/>
              </a:buClr>
              <a:buSzPct val="33333"/>
              <a:buNone/>
            </a:pPr>
            <a:r>
              <a:rPr lang="en-US" sz="1200" b="1" dirty="0">
                <a:solidFill>
                  <a:schemeClr val="tx1"/>
                </a:solidFill>
              </a:rPr>
              <a:t>7.	MOST IMPORTANTLY, access to the network of all Project: REBIRTH Peer Specialists and to HQ to immediately get assistance for navigating cases and resources.</a:t>
            </a:r>
          </a:p>
          <a:p>
            <a:pPr marL="457200" lvl="0" indent="-266700">
              <a:lnSpc>
                <a:spcPct val="100000"/>
              </a:lnSpc>
              <a:spcBef>
                <a:spcPts val="0"/>
              </a:spcBef>
              <a:buClr>
                <a:schemeClr val="dk1"/>
              </a:buClr>
              <a:buSzPct val="33333"/>
              <a:buNone/>
            </a:pPr>
            <a:endParaRPr lang="en-US" b="1" dirty="0">
              <a:solidFill>
                <a:srgbClr val="0070C0"/>
              </a:solidFill>
            </a:endParaRPr>
          </a:p>
          <a:p>
            <a:pPr marL="457200" marR="0" lvl="0" indent="-266700" algn="l" rtl="0">
              <a:lnSpc>
                <a:spcPct val="100000"/>
              </a:lnSpc>
              <a:spcBef>
                <a:spcPts val="0"/>
              </a:spcBef>
              <a:buClr>
                <a:schemeClr val="dk1"/>
              </a:buClr>
              <a:buSzPct val="33333"/>
              <a:buNone/>
            </a:pPr>
            <a:endParaRPr lang="en-US" b="1" dirty="0">
              <a:solidFill>
                <a:srgbClr val="0070C0"/>
              </a:solidFill>
            </a:endParaRPr>
          </a:p>
          <a:p>
            <a:pPr marL="0" marR="0" lvl="0" indent="0" algn="l" rtl="0">
              <a:lnSpc>
                <a:spcPct val="100000"/>
              </a:lnSpc>
              <a:spcBef>
                <a:spcPts val="0"/>
              </a:spcBef>
              <a:buNone/>
            </a:pPr>
            <a:endParaRPr sz="1200" dirty="0">
              <a:solidFill>
                <a:schemeClr val="dk1"/>
              </a:solidFill>
            </a:endParaRPr>
          </a:p>
        </p:txBody>
      </p:sp>
      <p:pic>
        <p:nvPicPr>
          <p:cNvPr id="4" name="Picture 3" descr="A picture containing text, music, clipart&#10;&#10;Description automatically generated">
            <a:extLst>
              <a:ext uri="{FF2B5EF4-FFF2-40B4-BE49-F238E27FC236}">
                <a16:creationId xmlns:a16="http://schemas.microsoft.com/office/drawing/2014/main" id="{DD412DE0-8293-236F-927D-3FAFF2DFB367}"/>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1070073365"/>
      </p:ext>
    </p:extLst>
  </p:cSld>
  <p:clrMapOvr>
    <a:masterClrMapping/>
  </p:clrMapOvr>
  <p:transition spd="slow" advClick="0" advTm="5000">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77BCA91B-9364-7D12-678B-AE52BC9F098D}"/>
              </a:ext>
            </a:extLst>
          </p:cNvPr>
          <p:cNvPicPr>
            <a:picLocks noChangeAspect="1"/>
          </p:cNvPicPr>
          <p:nvPr/>
        </p:nvPicPr>
        <p:blipFill>
          <a:blip r:embed="rId3"/>
          <a:stretch>
            <a:fillRect/>
          </a:stretch>
        </p:blipFill>
        <p:spPr>
          <a:xfrm>
            <a:off x="0" y="2618405"/>
            <a:ext cx="9143999" cy="2525100"/>
          </a:xfrm>
          <a:prstGeom prst="rect">
            <a:avLst/>
          </a:prstGeom>
        </p:spPr>
      </p:pic>
      <p:sp>
        <p:nvSpPr>
          <p:cNvPr id="4" name="TextBox 3">
            <a:extLst>
              <a:ext uri="{FF2B5EF4-FFF2-40B4-BE49-F238E27FC236}">
                <a16:creationId xmlns:a16="http://schemas.microsoft.com/office/drawing/2014/main" id="{1A2A7AE6-0C92-48BB-F07F-267E4158BF2F}"/>
              </a:ext>
            </a:extLst>
          </p:cNvPr>
          <p:cNvSpPr txBox="1"/>
          <p:nvPr/>
        </p:nvSpPr>
        <p:spPr>
          <a:xfrm>
            <a:off x="160846" y="476541"/>
            <a:ext cx="8580569" cy="4124206"/>
          </a:xfrm>
          <a:prstGeom prst="rect">
            <a:avLst/>
          </a:prstGeom>
          <a:noFill/>
        </p:spPr>
        <p:txBody>
          <a:bodyPr wrap="square" rtlCol="0">
            <a:spAutoFit/>
          </a:bodyPr>
          <a:lstStyle/>
          <a:p>
            <a:endParaRPr lang="en-US" sz="2000" dirty="0"/>
          </a:p>
          <a:p>
            <a:r>
              <a:rPr lang="en-US" sz="2000" dirty="0"/>
              <a:t>Project: REBIRTH is the first National Peer-Support model for Veterans &amp; First Responders developed exclusively for Recovery Community Organizations.</a:t>
            </a:r>
          </a:p>
          <a:p>
            <a:endParaRPr lang="en-US" sz="2000" dirty="0"/>
          </a:p>
          <a:p>
            <a:r>
              <a:rPr lang="en-US" sz="2000" dirty="0"/>
              <a:t>Project: REBIRTH improves outreach, partnerships, efficacy, and impact of programs and recovery outcomes for Veterans, First Responders, and their loved ones.</a:t>
            </a:r>
          </a:p>
          <a:p>
            <a:endParaRPr lang="en-US" sz="2000" dirty="0"/>
          </a:p>
          <a:p>
            <a:r>
              <a:rPr lang="en-US" sz="2000" dirty="0"/>
              <a:t>We are a peer-based model for support towards self-advocacy and community service, supporting all pathways to recovery.</a:t>
            </a:r>
          </a:p>
          <a:p>
            <a:endParaRPr lang="en-US" sz="2800" dirty="0"/>
          </a:p>
          <a:p>
            <a:r>
              <a:rPr lang="en-US" dirty="0"/>
              <a:t>`</a:t>
            </a:r>
          </a:p>
        </p:txBody>
      </p:sp>
      <p:pic>
        <p:nvPicPr>
          <p:cNvPr id="9" name="Picture 8" descr="A picture containing text, music, clipart&#10;&#10;Description automatically generated">
            <a:extLst>
              <a:ext uri="{FF2B5EF4-FFF2-40B4-BE49-F238E27FC236}">
                <a16:creationId xmlns:a16="http://schemas.microsoft.com/office/drawing/2014/main" id="{1BD221F0-9ED9-AC16-15F7-EAD500EB7B8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3" name="TextBox 2">
            <a:extLst>
              <a:ext uri="{FF2B5EF4-FFF2-40B4-BE49-F238E27FC236}">
                <a16:creationId xmlns:a16="http://schemas.microsoft.com/office/drawing/2014/main" id="{3808DE5F-79B8-F104-2F61-38210B89E52C}"/>
              </a:ext>
            </a:extLst>
          </p:cNvPr>
          <p:cNvSpPr txBox="1"/>
          <p:nvPr/>
        </p:nvSpPr>
        <p:spPr>
          <a:xfrm>
            <a:off x="1358463" y="33338"/>
            <a:ext cx="6185337" cy="584775"/>
          </a:xfrm>
          <a:prstGeom prst="rect">
            <a:avLst/>
          </a:prstGeom>
          <a:noFill/>
        </p:spPr>
        <p:txBody>
          <a:bodyPr wrap="square">
            <a:spAutoFit/>
          </a:bodyPr>
          <a:lstStyle/>
          <a:p>
            <a:pPr algn="ctr"/>
            <a:r>
              <a:rPr lang="en-US" sz="3200" dirty="0">
                <a:solidFill>
                  <a:srgbClr val="0070C0"/>
                </a:solidFill>
              </a:rPr>
              <a:t>What is Project: REBIRTH?</a:t>
            </a:r>
          </a:p>
        </p:txBody>
      </p:sp>
    </p:spTree>
    <p:extLst>
      <p:ext uri="{BB962C8B-B14F-4D97-AF65-F5344CB8AC3E}">
        <p14:creationId xmlns:p14="http://schemas.microsoft.com/office/powerpoint/2010/main" val="335705091"/>
      </p:ext>
    </p:extLst>
  </p:cSld>
  <p:clrMapOvr>
    <a:masterClrMapping/>
  </p:clrMapOvr>
  <p:transition spd="slow" advClick="0" advTm="5000">
    <p:wip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C5B36AE-5119-4C93-5A26-BB46B5BB2A43}"/>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32319" y="57694"/>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Common Grants</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9EC30937-F795-2EA8-0640-6F7ABBB4AC86}"/>
              </a:ext>
            </a:extLst>
          </p:cNvPr>
          <p:cNvSpPr txBox="1"/>
          <p:nvPr/>
        </p:nvSpPr>
        <p:spPr>
          <a:xfrm>
            <a:off x="478219" y="853573"/>
            <a:ext cx="8187559" cy="3200876"/>
          </a:xfrm>
          <a:prstGeom prst="rect">
            <a:avLst/>
          </a:prstGeom>
          <a:noFill/>
        </p:spPr>
        <p:txBody>
          <a:bodyPr wrap="square" rtlCol="0">
            <a:spAutoFit/>
          </a:bodyPr>
          <a:lstStyle/>
          <a:p>
            <a:r>
              <a:rPr lang="en-US" sz="1600" b="1" dirty="0"/>
              <a:t>BCOR –</a:t>
            </a:r>
            <a:r>
              <a:rPr lang="en-US" sz="1600" dirty="0"/>
              <a:t>  </a:t>
            </a:r>
            <a:r>
              <a:rPr lang="en-US" sz="1600" b="1" i="1" dirty="0"/>
              <a:t>“</a:t>
            </a:r>
            <a:r>
              <a:rPr lang="en-US" sz="1600" b="1" i="1" dirty="0">
                <a:effectLst/>
                <a:latin typeface="Arial" panose="020B0604020202020204" pitchFamily="34" charset="0"/>
              </a:rPr>
              <a:t>Behavioral Health for Military Service Members and Veterans, </a:t>
            </a:r>
          </a:p>
          <a:p>
            <a:r>
              <a:rPr lang="en-US" sz="1600" b="1" i="1" dirty="0">
                <a:effectLst/>
                <a:latin typeface="Arial" panose="020B0604020202020204" pitchFamily="34" charset="0"/>
              </a:rPr>
              <a:t>SAMHSA encourages all recipients to address the behavioral health needs of active-duty military service members, returning veterans, and military families in designing and developing their programs and to consider prioritizing this population for services, where appropriate.”</a:t>
            </a:r>
            <a:r>
              <a:rPr lang="en-US" sz="1600" b="1" dirty="0">
                <a:effectLst/>
                <a:latin typeface="Arial" panose="020B0604020202020204" pitchFamily="34" charset="0"/>
              </a:rPr>
              <a:t> – Section 7, Page 14, BCOR 2022 NOFO</a:t>
            </a:r>
          </a:p>
          <a:p>
            <a:endParaRPr lang="en-US" sz="1600" dirty="0"/>
          </a:p>
          <a:p>
            <a:r>
              <a:rPr lang="en-US" sz="1600" dirty="0"/>
              <a:t>Volunteer Florida Fund Grant, 1R Resiliency (DCF), Bob Woodruff Foundation</a:t>
            </a:r>
          </a:p>
          <a:p>
            <a:r>
              <a:rPr lang="en-US" sz="1600" dirty="0"/>
              <a:t>Overwatch Alliance, Wounded Warrior Project</a:t>
            </a:r>
          </a:p>
          <a:p>
            <a:endParaRPr lang="en-US" sz="1600" dirty="0"/>
          </a:p>
          <a:p>
            <a:r>
              <a:rPr lang="en-US" sz="1600" dirty="0"/>
              <a:t>VA Grants Portal link:</a:t>
            </a:r>
          </a:p>
          <a:p>
            <a:r>
              <a:rPr lang="en-US" dirty="0">
                <a:hlinkClick r:id="rId5"/>
              </a:rPr>
              <a:t>https://www.grants.gov/learn-grants/grant-making-agencies/department-of-veterans-affairs.html</a:t>
            </a:r>
            <a:endParaRPr lang="en-US" dirty="0"/>
          </a:p>
          <a:p>
            <a:endParaRPr lang="en-US" sz="1200" dirty="0"/>
          </a:p>
        </p:txBody>
      </p:sp>
    </p:spTree>
    <p:extLst>
      <p:ext uri="{BB962C8B-B14F-4D97-AF65-F5344CB8AC3E}">
        <p14:creationId xmlns:p14="http://schemas.microsoft.com/office/powerpoint/2010/main" val="422214499"/>
      </p:ext>
    </p:extLst>
  </p:cSld>
  <p:clrMapOvr>
    <a:masterClrMapping/>
  </p:clrMapOvr>
  <p:transition spd="slow" advClick="0" advTm="5000">
    <p:wip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164400" y="504234"/>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The Lance Corporal Sam </a:t>
            </a:r>
            <a:r>
              <a:rPr lang="en-US" sz="3600" b="1" dirty="0" err="1">
                <a:solidFill>
                  <a:srgbClr val="0070C0"/>
                </a:solidFill>
              </a:rPr>
              <a:t>Chrupcala</a:t>
            </a:r>
            <a:br>
              <a:rPr lang="en-US" sz="3600" b="1" dirty="0">
                <a:solidFill>
                  <a:srgbClr val="0070C0"/>
                </a:solidFill>
              </a:rPr>
            </a:br>
            <a:r>
              <a:rPr lang="en-US" sz="3600" b="1" dirty="0">
                <a:solidFill>
                  <a:srgbClr val="0070C0"/>
                </a:solidFill>
              </a:rPr>
              <a:t>Peer Specialist Scholarship</a:t>
            </a:r>
          </a:p>
        </p:txBody>
      </p:sp>
      <p:pic>
        <p:nvPicPr>
          <p:cNvPr id="4" name="Picture 3" descr="A picture containing text, music, clipart&#10;&#10;Description automatically generated">
            <a:extLst>
              <a:ext uri="{FF2B5EF4-FFF2-40B4-BE49-F238E27FC236}">
                <a16:creationId xmlns:a16="http://schemas.microsoft.com/office/drawing/2014/main" id="{2D5A8ED2-B241-9AE0-929B-E984D75812B5}"/>
              </a:ext>
            </a:extLst>
          </p:cNvPr>
          <p:cNvPicPr>
            <a:picLocks noChangeAspect="1"/>
          </p:cNvPicPr>
          <p:nvPr/>
        </p:nvPicPr>
        <p:blipFill>
          <a:blip r:embed="rId3"/>
          <a:stretch>
            <a:fillRect/>
          </a:stretch>
        </p:blipFill>
        <p:spPr>
          <a:xfrm>
            <a:off x="7543800" y="4615974"/>
            <a:ext cx="1510174" cy="469832"/>
          </a:xfrm>
          <a:prstGeom prst="rect">
            <a:avLst/>
          </a:prstGeom>
        </p:spPr>
      </p:pic>
      <p:pic>
        <p:nvPicPr>
          <p:cNvPr id="5" name="Picture 4" descr="A picture containing text, person, person, posing&#10;&#10;Description automatically generated">
            <a:extLst>
              <a:ext uri="{FF2B5EF4-FFF2-40B4-BE49-F238E27FC236}">
                <a16:creationId xmlns:a16="http://schemas.microsoft.com/office/drawing/2014/main" id="{B8358F83-44AD-B194-C86E-55FF8BAF23EA}"/>
              </a:ext>
            </a:extLst>
          </p:cNvPr>
          <p:cNvPicPr>
            <a:picLocks noChangeAspect="1"/>
          </p:cNvPicPr>
          <p:nvPr/>
        </p:nvPicPr>
        <p:blipFill>
          <a:blip r:embed="rId4"/>
          <a:stretch>
            <a:fillRect/>
          </a:stretch>
        </p:blipFill>
        <p:spPr>
          <a:xfrm>
            <a:off x="278065" y="1282613"/>
            <a:ext cx="5062343" cy="3615959"/>
          </a:xfrm>
          <a:prstGeom prst="rect">
            <a:avLst/>
          </a:prstGeom>
        </p:spPr>
      </p:pic>
      <p:sp>
        <p:nvSpPr>
          <p:cNvPr id="6" name="TextBox 5">
            <a:extLst>
              <a:ext uri="{FF2B5EF4-FFF2-40B4-BE49-F238E27FC236}">
                <a16:creationId xmlns:a16="http://schemas.microsoft.com/office/drawing/2014/main" id="{A4260B85-5971-4DDE-4470-9247D98900C9}"/>
              </a:ext>
            </a:extLst>
          </p:cNvPr>
          <p:cNvSpPr txBox="1"/>
          <p:nvPr/>
        </p:nvSpPr>
        <p:spPr>
          <a:xfrm>
            <a:off x="5705475" y="1163990"/>
            <a:ext cx="3274125" cy="3539430"/>
          </a:xfrm>
          <a:prstGeom prst="rect">
            <a:avLst/>
          </a:prstGeom>
          <a:noFill/>
        </p:spPr>
        <p:txBody>
          <a:bodyPr wrap="square" rtlCol="0">
            <a:spAutoFit/>
          </a:bodyPr>
          <a:lstStyle/>
          <a:p>
            <a:pPr algn="ctr"/>
            <a:r>
              <a:rPr lang="en-US" b="1" u="sng" dirty="0"/>
              <a:t>The “Sam Scholarship”</a:t>
            </a:r>
          </a:p>
          <a:p>
            <a:endParaRPr lang="en-US" dirty="0"/>
          </a:p>
          <a:p>
            <a:r>
              <a:rPr lang="en-US" dirty="0"/>
              <a:t>Will cover the fees for training and applications for Veterans &amp; First Responders who have a current duty position that qualifies for supervised hours, or a “sponsoring organization” such as an RCO.</a:t>
            </a:r>
          </a:p>
          <a:p>
            <a:endParaRPr lang="en-US" dirty="0"/>
          </a:p>
          <a:p>
            <a:r>
              <a:rPr lang="en-US" dirty="0"/>
              <a:t>Not limited to people in recovery from Substance Misuse, and MH Recovery qualifies.</a:t>
            </a:r>
          </a:p>
          <a:p>
            <a:endParaRPr lang="en-US" dirty="0"/>
          </a:p>
          <a:p>
            <a:r>
              <a:rPr lang="en-US" dirty="0"/>
              <a:t>Individual must meet the minimum requirements for Certification in their state.</a:t>
            </a:r>
          </a:p>
        </p:txBody>
      </p:sp>
    </p:spTree>
    <p:extLst>
      <p:ext uri="{BB962C8B-B14F-4D97-AF65-F5344CB8AC3E}">
        <p14:creationId xmlns:p14="http://schemas.microsoft.com/office/powerpoint/2010/main" val="4014225205"/>
      </p:ext>
    </p:extLst>
  </p:cSld>
  <p:clrMapOvr>
    <a:masterClrMapping/>
  </p:clrMapOvr>
  <p:transition spd="slow" advClick="0" advTm="500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C5B36AE-5119-4C93-5A26-BB46B5BB2A43}"/>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64399" y="2525095"/>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6600" b="1" dirty="0">
                <a:solidFill>
                  <a:srgbClr val="0070C0"/>
                </a:solidFill>
              </a:rPr>
              <a:t>Partnerships and Allies</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445091075"/>
      </p:ext>
    </p:extLst>
  </p:cSld>
  <p:clrMapOvr>
    <a:masterClrMapping/>
  </p:clrMapOvr>
  <p:transition spd="slow" advClick="0" advTm="5000">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198B162A-E518-D045-C1FE-847FCF9BF031}"/>
              </a:ext>
            </a:extLst>
          </p:cNvPr>
          <p:cNvPicPr>
            <a:picLocks noChangeAspect="1"/>
          </p:cNvPicPr>
          <p:nvPr/>
        </p:nvPicPr>
        <p:blipFill>
          <a:blip r:embed="rId3"/>
          <a:stretch>
            <a:fillRect/>
          </a:stretch>
        </p:blipFill>
        <p:spPr>
          <a:xfrm>
            <a:off x="3320246" y="17936"/>
            <a:ext cx="2503507" cy="851192"/>
          </a:xfrm>
          <a:prstGeom prst="rect">
            <a:avLst/>
          </a:prstGeom>
        </p:spPr>
      </p:pic>
      <p:sp>
        <p:nvSpPr>
          <p:cNvPr id="7" name="Title 6">
            <a:extLst>
              <a:ext uri="{FF2B5EF4-FFF2-40B4-BE49-F238E27FC236}">
                <a16:creationId xmlns:a16="http://schemas.microsoft.com/office/drawing/2014/main" id="{2B14C57A-DFC9-054C-8D17-4D80585922DE}"/>
              </a:ext>
            </a:extLst>
          </p:cNvPr>
          <p:cNvSpPr>
            <a:spLocks noGrp="1"/>
          </p:cNvSpPr>
          <p:nvPr>
            <p:ph type="title"/>
          </p:nvPr>
        </p:nvSpPr>
        <p:spPr>
          <a:xfrm>
            <a:off x="335369" y="1035507"/>
            <a:ext cx="8473262" cy="541109"/>
          </a:xfrm>
        </p:spPr>
        <p:txBody>
          <a:bodyPr/>
          <a:lstStyle/>
          <a:p>
            <a:pPr algn="ctr"/>
            <a:r>
              <a:rPr lang="en-US" sz="2400" b="1" dirty="0">
                <a:solidFill>
                  <a:srgbClr val="0070C0"/>
                </a:solidFill>
              </a:rPr>
              <a:t>Core Curriculum – The SAFE Project’s</a:t>
            </a:r>
            <a:br>
              <a:rPr lang="en-US" sz="2400" b="1" dirty="0">
                <a:solidFill>
                  <a:srgbClr val="0070C0"/>
                </a:solidFill>
              </a:rPr>
            </a:br>
            <a:r>
              <a:rPr lang="en-US" sz="2400" b="1" dirty="0">
                <a:solidFill>
                  <a:srgbClr val="0070C0"/>
                </a:solidFill>
              </a:rPr>
              <a:t>“Veteran Wellness: Journey from Coping to Thriving”</a:t>
            </a:r>
            <a:endParaRPr lang="en-US" sz="2400" dirty="0">
              <a:solidFill>
                <a:srgbClr val="0070C0"/>
              </a:solidFill>
            </a:endParaRPr>
          </a:p>
        </p:txBody>
      </p:sp>
      <p:sp>
        <p:nvSpPr>
          <p:cNvPr id="9" name="TextBox 8">
            <a:extLst>
              <a:ext uri="{FF2B5EF4-FFF2-40B4-BE49-F238E27FC236}">
                <a16:creationId xmlns:a16="http://schemas.microsoft.com/office/drawing/2014/main" id="{0B45FDB1-4288-CF44-BD7B-4E9334E649A8}"/>
              </a:ext>
            </a:extLst>
          </p:cNvPr>
          <p:cNvSpPr txBox="1"/>
          <p:nvPr/>
        </p:nvSpPr>
        <p:spPr>
          <a:xfrm>
            <a:off x="175437" y="1599766"/>
            <a:ext cx="8793124" cy="3170099"/>
          </a:xfrm>
          <a:prstGeom prst="rect">
            <a:avLst/>
          </a:prstGeom>
          <a:solidFill>
            <a:schemeClr val="bg1"/>
          </a:solidFill>
        </p:spPr>
        <p:txBody>
          <a:bodyPr wrap="square" rtlCol="0">
            <a:spAutoFit/>
          </a:bodyPr>
          <a:lstStyle/>
          <a:p>
            <a:pPr fontAlgn="base"/>
            <a:r>
              <a:rPr lang="en-US" sz="2000" dirty="0"/>
              <a:t>SAFE Project’s “Veteran Wellness: Journey from Coping to Thriving” is a program created to help active-duty members separating from the service or for veterans that have already left the service. </a:t>
            </a:r>
          </a:p>
          <a:p>
            <a:pPr fontAlgn="base"/>
            <a:endParaRPr lang="en-US" sz="2000" dirty="0"/>
          </a:p>
          <a:p>
            <a:pPr fontAlgn="base"/>
            <a:r>
              <a:rPr lang="en-US" sz="2000" dirty="0"/>
              <a:t>The program was made by and for veterans and provides each attendee with individualized tools to navigate the loss of connection and mental health challenges associated with separating from military service. Furthermore, this program helps transitioning members and veterans understand the importance of resilience, help-seeking approaches, and how to get the best use of the benefits they have earned.</a:t>
            </a:r>
            <a:endParaRPr lang="en-US" sz="2000" i="1" dirty="0"/>
          </a:p>
        </p:txBody>
      </p:sp>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587399"/>
            <a:ext cx="1510174" cy="469832"/>
          </a:xfrm>
          <a:prstGeom prst="rect">
            <a:avLst/>
          </a:prstGeom>
        </p:spPr>
      </p:pic>
    </p:spTree>
    <p:extLst>
      <p:ext uri="{BB962C8B-B14F-4D97-AF65-F5344CB8AC3E}">
        <p14:creationId xmlns:p14="http://schemas.microsoft.com/office/powerpoint/2010/main" val="14867966"/>
      </p:ext>
    </p:extLst>
  </p:cSld>
  <p:clrMapOvr>
    <a:masterClrMapping/>
  </p:clrMapOvr>
  <p:transition spd="slow" advClick="0" advTm="5000">
    <p:wipe/>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64400" y="42421"/>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Florida National Guard</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AFAB6E6E-9CAD-F147-ACEF-59BC4A13AE88}"/>
              </a:ext>
            </a:extLst>
          </p:cNvPr>
          <p:cNvSpPr txBox="1"/>
          <p:nvPr/>
        </p:nvSpPr>
        <p:spPr>
          <a:xfrm>
            <a:off x="238291" y="1062182"/>
            <a:ext cx="8505659" cy="3200876"/>
          </a:xfrm>
          <a:prstGeom prst="rect">
            <a:avLst/>
          </a:prstGeom>
          <a:noFill/>
        </p:spPr>
        <p:txBody>
          <a:bodyPr wrap="square" rtlCol="0">
            <a:spAutoFit/>
          </a:bodyPr>
          <a:lstStyle/>
          <a:p>
            <a:r>
              <a:rPr lang="en-US" dirty="0"/>
              <a:t>Partnership with Florida National Guard is vital for the advancement of mental health directives for their Soldiers.  FLNG was named the NGB Red Ribbon Week winner of the year for 2022 by the Department of the Army, particularly due to its community collaboration and the inclusion of a stigma reduction campaign crafted to reduce the shame associated with substance use disorders and mental illness.</a:t>
            </a:r>
          </a:p>
          <a:p>
            <a:endParaRPr lang="en-US" dirty="0"/>
          </a:p>
          <a:p>
            <a:pPr marL="285750" indent="-285750">
              <a:buFontTx/>
              <a:buChar char="-"/>
            </a:pPr>
            <a:r>
              <a:rPr lang="en-US" dirty="0"/>
              <a:t>Army Substance Abuse Program (ASAP) and Prevention &amp; Outreach Coordinators are main POCs</a:t>
            </a:r>
          </a:p>
          <a:p>
            <a:pPr marL="285750" indent="-285750">
              <a:buFontTx/>
              <a:buChar char="-"/>
            </a:pPr>
            <a:r>
              <a:rPr lang="en-US" dirty="0"/>
              <a:t>Nov 16</a:t>
            </a:r>
            <a:r>
              <a:rPr lang="en-US" baseline="30000" dirty="0"/>
              <a:t>th</a:t>
            </a:r>
            <a:r>
              <a:rPr lang="en-US" dirty="0"/>
              <a:t>  to 18</a:t>
            </a:r>
            <a:r>
              <a:rPr lang="en-US" baseline="30000" dirty="0"/>
              <a:t>th</a:t>
            </a:r>
            <a:r>
              <a:rPr lang="en-US" dirty="0"/>
              <a:t> Project: REBIRTH trained 70 Unit Prevention Leaders (NOCs and Officers) on Narcan administration, providing over 160 doses to the individual unit leaders.</a:t>
            </a:r>
          </a:p>
          <a:p>
            <a:pPr marL="285750" indent="-285750">
              <a:buFontTx/>
              <a:buChar char="-"/>
            </a:pPr>
            <a:r>
              <a:rPr lang="en-US" dirty="0"/>
              <a:t>Project: REBIRTH trained 70 UPLs on what a CRPS is, does, and how to become certified</a:t>
            </a:r>
          </a:p>
          <a:p>
            <a:pPr marL="285750" indent="-285750">
              <a:buFontTx/>
              <a:buChar char="-"/>
            </a:pPr>
            <a:r>
              <a:rPr lang="en-US" dirty="0"/>
              <a:t>Project: REBIRTH trained 70 UPLs on what RCOs are, where to find us, and how to utilize RCOs for their soldiers and their families who are seeking recovery.</a:t>
            </a:r>
          </a:p>
          <a:p>
            <a:endParaRPr lang="en-US" dirty="0"/>
          </a:p>
          <a:p>
            <a:pPr algn="ctr"/>
            <a:r>
              <a:rPr lang="en-US" sz="2000" b="1" dirty="0"/>
              <a:t>RCOs bridge a major gap in services for a majority of FLNG Soldiers</a:t>
            </a:r>
          </a:p>
          <a:p>
            <a:endParaRPr lang="en-US" dirty="0"/>
          </a:p>
        </p:txBody>
      </p:sp>
    </p:spTree>
    <p:extLst>
      <p:ext uri="{BB962C8B-B14F-4D97-AF65-F5344CB8AC3E}">
        <p14:creationId xmlns:p14="http://schemas.microsoft.com/office/powerpoint/2010/main" val="2083846088"/>
      </p:ext>
    </p:extLst>
  </p:cSld>
  <p:clrMapOvr>
    <a:masterClrMapping/>
  </p:clrMapOvr>
  <p:transition spd="slow" advClick="0" advTm="5000">
    <p:wipe/>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A96B9101-0739-BE77-8BA5-64714DECBE72}"/>
              </a:ext>
            </a:extLst>
          </p:cNvPr>
          <p:cNvPicPr>
            <a:picLocks noChangeAspect="1"/>
          </p:cNvPicPr>
          <p:nvPr/>
        </p:nvPicPr>
        <p:blipFill>
          <a:blip r:embed="rId3"/>
          <a:stretch>
            <a:fillRect/>
          </a:stretch>
        </p:blipFill>
        <p:spPr>
          <a:xfrm>
            <a:off x="831962" y="0"/>
            <a:ext cx="7480075" cy="5143500"/>
          </a:xfrm>
          <a:prstGeom prst="rect">
            <a:avLst/>
          </a:prstGeom>
        </p:spPr>
      </p:pic>
    </p:spTree>
    <p:extLst>
      <p:ext uri="{BB962C8B-B14F-4D97-AF65-F5344CB8AC3E}">
        <p14:creationId xmlns:p14="http://schemas.microsoft.com/office/powerpoint/2010/main" val="621857589"/>
      </p:ext>
    </p:extLst>
  </p:cSld>
  <p:clrMapOvr>
    <a:masterClrMapping/>
  </p:clrMapOvr>
  <p:transition spd="slow" advClick="0" advTm="5000">
    <p:wip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0"/>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DD2DE2EE-4F93-D2D1-F8D4-555949E4C372}"/>
              </a:ext>
            </a:extLst>
          </p:cNvPr>
          <p:cNvSpPr txBox="1"/>
          <p:nvPr/>
        </p:nvSpPr>
        <p:spPr>
          <a:xfrm>
            <a:off x="185835" y="79230"/>
            <a:ext cx="8830039" cy="4093428"/>
          </a:xfrm>
          <a:prstGeom prst="rect">
            <a:avLst/>
          </a:prstGeom>
          <a:noFill/>
        </p:spPr>
        <p:txBody>
          <a:bodyPr wrap="square" rtlCol="0">
            <a:spAutoFit/>
          </a:bodyPr>
          <a:lstStyle/>
          <a:p>
            <a:pPr algn="ctr"/>
            <a:r>
              <a:rPr lang="en-US" sz="2000" b="1" dirty="0">
                <a:solidFill>
                  <a:srgbClr val="0070C0"/>
                </a:solidFill>
                <a:effectLst/>
                <a:latin typeface="Helvetica" pitchFamily="2" charset="0"/>
              </a:rPr>
              <a:t>Recovery is supported through relationship and social networks</a:t>
            </a:r>
          </a:p>
          <a:p>
            <a:pPr algn="ctr"/>
            <a:endParaRPr lang="en-US" sz="2000" dirty="0">
              <a:solidFill>
                <a:srgbClr val="84171A"/>
              </a:solidFill>
              <a:effectLst/>
              <a:latin typeface="Helvetica" pitchFamily="2" charset="0"/>
            </a:endParaRPr>
          </a:p>
          <a:p>
            <a:pPr algn="ctr"/>
            <a:r>
              <a:rPr lang="en-US" sz="2000" dirty="0">
                <a:effectLst/>
                <a:latin typeface="Helvetica" pitchFamily="2" charset="0"/>
              </a:rPr>
              <a:t>An important factor in the recovery process is the presence and involvement of people who believe in the person’s ability to recover; who offer hope, support, and encouragement; and who also suggest strategies and resources for change. </a:t>
            </a:r>
          </a:p>
          <a:p>
            <a:pPr algn="ctr"/>
            <a:endParaRPr lang="en-US" sz="2000" dirty="0">
              <a:latin typeface="Helvetica" pitchFamily="2" charset="0"/>
            </a:endParaRPr>
          </a:p>
          <a:p>
            <a:pPr algn="ctr"/>
            <a:r>
              <a:rPr lang="en-US" sz="2000" dirty="0">
                <a:effectLst/>
                <a:latin typeface="Helvetica" pitchFamily="2" charset="0"/>
              </a:rPr>
              <a:t>Family members, peers, providers, faith groups, community members, and other allies form vital support networks. Through these relationships, people leave unhealthy and/or unfulfilling life roles behind and engage in new roles (e.g., partner, caregiver, friend, student, employee) that lead to a greater sense of belonging, personhood, empowerment, autonomy, social inclusion, and community participation.</a:t>
            </a:r>
          </a:p>
        </p:txBody>
      </p:sp>
      <p:sp>
        <p:nvSpPr>
          <p:cNvPr id="6" name="TextBox 5">
            <a:extLst>
              <a:ext uri="{FF2B5EF4-FFF2-40B4-BE49-F238E27FC236}">
                <a16:creationId xmlns:a16="http://schemas.microsoft.com/office/drawing/2014/main" id="{8DC3642E-CE73-FF86-570C-B8C48D34A959}"/>
              </a:ext>
            </a:extLst>
          </p:cNvPr>
          <p:cNvSpPr txBox="1"/>
          <p:nvPr/>
        </p:nvSpPr>
        <p:spPr>
          <a:xfrm>
            <a:off x="0" y="4186194"/>
            <a:ext cx="5105400" cy="246221"/>
          </a:xfrm>
          <a:prstGeom prst="rect">
            <a:avLst/>
          </a:prstGeom>
          <a:noFill/>
        </p:spPr>
        <p:txBody>
          <a:bodyPr wrap="square" rtlCol="0">
            <a:spAutoFit/>
          </a:bodyPr>
          <a:lstStyle/>
          <a:p>
            <a:r>
              <a:rPr lang="en-US" sz="1000" dirty="0"/>
              <a:t>SAMHSA Definition of Recovery – PEP12-RECDEF</a:t>
            </a:r>
          </a:p>
        </p:txBody>
      </p:sp>
    </p:spTree>
    <p:extLst>
      <p:ext uri="{BB962C8B-B14F-4D97-AF65-F5344CB8AC3E}">
        <p14:creationId xmlns:p14="http://schemas.microsoft.com/office/powerpoint/2010/main" val="1804072835"/>
      </p:ext>
    </p:extLst>
  </p:cSld>
  <p:clrMapOvr>
    <a:masterClrMapping/>
  </p:clrMapOvr>
  <p:transition spd="slow" advClick="0" advTm="5000">
    <p:wip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0"/>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DEA9CB6-0AC0-7527-7F30-492EB078384D}"/>
              </a:ext>
            </a:extLst>
          </p:cNvPr>
          <p:cNvPicPr>
            <a:picLocks noChangeAspect="1"/>
          </p:cNvPicPr>
          <p:nvPr/>
        </p:nvPicPr>
        <p:blipFill>
          <a:blip r:embed="rId5"/>
          <a:stretch>
            <a:fillRect/>
          </a:stretch>
        </p:blipFill>
        <p:spPr>
          <a:xfrm>
            <a:off x="1109079" y="108843"/>
            <a:ext cx="6797248" cy="4206521"/>
          </a:xfrm>
          <a:prstGeom prst="rect">
            <a:avLst/>
          </a:prstGeom>
        </p:spPr>
      </p:pic>
    </p:spTree>
    <p:extLst>
      <p:ext uri="{BB962C8B-B14F-4D97-AF65-F5344CB8AC3E}">
        <p14:creationId xmlns:p14="http://schemas.microsoft.com/office/powerpoint/2010/main" val="1081236173"/>
      </p:ext>
    </p:extLst>
  </p:cSld>
  <p:clrMapOvr>
    <a:masterClrMapping/>
  </p:clrMapOvr>
  <p:transition spd="slow" advClick="0" advTm="5000">
    <p:wip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0"/>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055E0679-0F89-2556-34D9-EE08E51AF4EA}"/>
              </a:ext>
            </a:extLst>
          </p:cNvPr>
          <p:cNvPicPr>
            <a:picLocks noChangeAspect="1"/>
          </p:cNvPicPr>
          <p:nvPr/>
        </p:nvPicPr>
        <p:blipFill>
          <a:blip r:embed="rId5"/>
          <a:stretch>
            <a:fillRect/>
          </a:stretch>
        </p:blipFill>
        <p:spPr>
          <a:xfrm>
            <a:off x="443345" y="209538"/>
            <a:ext cx="8257309" cy="4023101"/>
          </a:xfrm>
          <a:prstGeom prst="rect">
            <a:avLst/>
          </a:prstGeom>
        </p:spPr>
      </p:pic>
    </p:spTree>
    <p:extLst>
      <p:ext uri="{BB962C8B-B14F-4D97-AF65-F5344CB8AC3E}">
        <p14:creationId xmlns:p14="http://schemas.microsoft.com/office/powerpoint/2010/main" val="2704631345"/>
      </p:ext>
    </p:extLst>
  </p:cSld>
  <p:clrMapOvr>
    <a:masterClrMapping/>
  </p:clrMapOvr>
  <p:transition spd="slow" advClick="0" advTm="5000">
    <p:wip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0"/>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DD2DE2EE-4F93-D2D1-F8D4-555949E4C372}"/>
              </a:ext>
            </a:extLst>
          </p:cNvPr>
          <p:cNvSpPr txBox="1"/>
          <p:nvPr/>
        </p:nvSpPr>
        <p:spPr>
          <a:xfrm>
            <a:off x="156979" y="57694"/>
            <a:ext cx="8830039" cy="400110"/>
          </a:xfrm>
          <a:prstGeom prst="rect">
            <a:avLst/>
          </a:prstGeom>
          <a:noFill/>
        </p:spPr>
        <p:txBody>
          <a:bodyPr wrap="square" rtlCol="0">
            <a:spAutoFit/>
          </a:bodyPr>
          <a:lstStyle/>
          <a:p>
            <a:pPr algn="ctr"/>
            <a:r>
              <a:rPr lang="en-US" sz="2000" b="1" dirty="0">
                <a:solidFill>
                  <a:srgbClr val="0070C0"/>
                </a:solidFill>
                <a:latin typeface="Helvetica" pitchFamily="2" charset="0"/>
              </a:rPr>
              <a:t>Warriors Anonymous</a:t>
            </a:r>
            <a:endParaRPr lang="en-US" sz="2000" dirty="0">
              <a:effectLst/>
              <a:latin typeface="Helvetica" pitchFamily="2" charset="0"/>
            </a:endParaRPr>
          </a:p>
        </p:txBody>
      </p:sp>
      <p:sp>
        <p:nvSpPr>
          <p:cNvPr id="7" name="TextBox 6">
            <a:extLst>
              <a:ext uri="{FF2B5EF4-FFF2-40B4-BE49-F238E27FC236}">
                <a16:creationId xmlns:a16="http://schemas.microsoft.com/office/drawing/2014/main" id="{2D883521-7EB5-D029-02F2-FE2295219DE4}"/>
              </a:ext>
            </a:extLst>
          </p:cNvPr>
          <p:cNvSpPr txBox="1"/>
          <p:nvPr/>
        </p:nvSpPr>
        <p:spPr>
          <a:xfrm>
            <a:off x="156979" y="511617"/>
            <a:ext cx="8701271" cy="738664"/>
          </a:xfrm>
          <a:prstGeom prst="rect">
            <a:avLst/>
          </a:prstGeom>
          <a:noFill/>
        </p:spPr>
        <p:txBody>
          <a:bodyPr wrap="square" rtlCol="0">
            <a:spAutoFit/>
          </a:bodyPr>
          <a:lstStyle/>
          <a:p>
            <a:pPr algn="ctr"/>
            <a:r>
              <a:rPr lang="en-US" b="0" i="0" dirty="0">
                <a:solidFill>
                  <a:srgbClr val="2A2A2A"/>
                </a:solidFill>
                <a:effectLst/>
                <a:latin typeface="Roboto Slab"/>
              </a:rPr>
              <a:t>​Warriors Anonymous is recognized by AA World Services as a specialty group for Warriors (active military, Veterans, and First Responders) who are in recovery from a drinking/drug problem. Warrior Recovery is here to help grow the Warriors Anonymous community through connecting Warriors in recovery.</a:t>
            </a:r>
            <a:endParaRPr lang="en-US" dirty="0"/>
          </a:p>
        </p:txBody>
      </p:sp>
      <p:sp>
        <p:nvSpPr>
          <p:cNvPr id="8" name="TextBox 7">
            <a:extLst>
              <a:ext uri="{FF2B5EF4-FFF2-40B4-BE49-F238E27FC236}">
                <a16:creationId xmlns:a16="http://schemas.microsoft.com/office/drawing/2014/main" id="{C5EFD04A-5173-2519-D160-73864A44F15E}"/>
              </a:ext>
            </a:extLst>
          </p:cNvPr>
          <p:cNvSpPr txBox="1"/>
          <p:nvPr/>
        </p:nvSpPr>
        <p:spPr>
          <a:xfrm>
            <a:off x="223935" y="3531805"/>
            <a:ext cx="8830039" cy="400110"/>
          </a:xfrm>
          <a:prstGeom prst="rect">
            <a:avLst/>
          </a:prstGeom>
          <a:noFill/>
        </p:spPr>
        <p:txBody>
          <a:bodyPr wrap="square" rtlCol="0">
            <a:spAutoFit/>
          </a:bodyPr>
          <a:lstStyle/>
          <a:p>
            <a:pPr algn="ctr"/>
            <a:r>
              <a:rPr lang="en-US" sz="2000" b="1" dirty="0" err="1">
                <a:solidFill>
                  <a:srgbClr val="0070C0"/>
                </a:solidFill>
                <a:latin typeface="Helvetica" pitchFamily="2" charset="0"/>
              </a:rPr>
              <a:t>WarriorRecovery.Net</a:t>
            </a:r>
            <a:endParaRPr lang="en-US" sz="2000" dirty="0">
              <a:effectLst/>
              <a:latin typeface="Helvetica" pitchFamily="2" charset="0"/>
            </a:endParaRPr>
          </a:p>
        </p:txBody>
      </p:sp>
      <p:sp>
        <p:nvSpPr>
          <p:cNvPr id="9" name="TextBox 8">
            <a:extLst>
              <a:ext uri="{FF2B5EF4-FFF2-40B4-BE49-F238E27FC236}">
                <a16:creationId xmlns:a16="http://schemas.microsoft.com/office/drawing/2014/main" id="{0B401AA2-7A4E-7C7B-9D15-185EC9FEC2DF}"/>
              </a:ext>
            </a:extLst>
          </p:cNvPr>
          <p:cNvSpPr txBox="1"/>
          <p:nvPr/>
        </p:nvSpPr>
        <p:spPr>
          <a:xfrm>
            <a:off x="442728" y="3864800"/>
            <a:ext cx="8701271" cy="307777"/>
          </a:xfrm>
          <a:prstGeom prst="rect">
            <a:avLst/>
          </a:prstGeom>
          <a:noFill/>
        </p:spPr>
        <p:txBody>
          <a:bodyPr wrap="square" rtlCol="0">
            <a:spAutoFit/>
          </a:bodyPr>
          <a:lstStyle/>
          <a:p>
            <a:pPr algn="ctr"/>
            <a:r>
              <a:rPr lang="en-US" b="0" i="0" dirty="0">
                <a:solidFill>
                  <a:srgbClr val="2A2A2A"/>
                </a:solidFill>
                <a:effectLst/>
                <a:latin typeface="Roboto Slab"/>
              </a:rPr>
              <a:t>Continuously updated site with list of in person and virtual Mutual-Aid group meetings</a:t>
            </a:r>
            <a:endParaRPr lang="en-US" dirty="0"/>
          </a:p>
        </p:txBody>
      </p:sp>
      <p:pic>
        <p:nvPicPr>
          <p:cNvPr id="10" name="Picture 9">
            <a:extLst>
              <a:ext uri="{FF2B5EF4-FFF2-40B4-BE49-F238E27FC236}">
                <a16:creationId xmlns:a16="http://schemas.microsoft.com/office/drawing/2014/main" id="{17353710-091C-6D8A-6134-D2E6BB2D9E08}"/>
              </a:ext>
            </a:extLst>
          </p:cNvPr>
          <p:cNvPicPr>
            <a:picLocks noChangeAspect="1"/>
          </p:cNvPicPr>
          <p:nvPr/>
        </p:nvPicPr>
        <p:blipFill>
          <a:blip r:embed="rId5"/>
          <a:stretch>
            <a:fillRect/>
          </a:stretch>
        </p:blipFill>
        <p:spPr>
          <a:xfrm>
            <a:off x="154064" y="1491720"/>
            <a:ext cx="1332947" cy="1786923"/>
          </a:xfrm>
          <a:prstGeom prst="rect">
            <a:avLst/>
          </a:prstGeom>
        </p:spPr>
      </p:pic>
      <p:pic>
        <p:nvPicPr>
          <p:cNvPr id="11" name="Picture 10">
            <a:extLst>
              <a:ext uri="{FF2B5EF4-FFF2-40B4-BE49-F238E27FC236}">
                <a16:creationId xmlns:a16="http://schemas.microsoft.com/office/drawing/2014/main" id="{BED0D7C2-8DC9-384B-F7B4-60ACC7C9ECF6}"/>
              </a:ext>
            </a:extLst>
          </p:cNvPr>
          <p:cNvPicPr>
            <a:picLocks noChangeAspect="1"/>
          </p:cNvPicPr>
          <p:nvPr/>
        </p:nvPicPr>
        <p:blipFill>
          <a:blip r:embed="rId6"/>
          <a:stretch>
            <a:fillRect/>
          </a:stretch>
        </p:blipFill>
        <p:spPr>
          <a:xfrm>
            <a:off x="1637706" y="1503227"/>
            <a:ext cx="1784859" cy="1784859"/>
          </a:xfrm>
          <a:prstGeom prst="rect">
            <a:avLst/>
          </a:prstGeom>
        </p:spPr>
      </p:pic>
      <p:pic>
        <p:nvPicPr>
          <p:cNvPr id="12" name="Picture 11">
            <a:extLst>
              <a:ext uri="{FF2B5EF4-FFF2-40B4-BE49-F238E27FC236}">
                <a16:creationId xmlns:a16="http://schemas.microsoft.com/office/drawing/2014/main" id="{36B50D18-B091-83DD-0856-57F564F3AF5B}"/>
              </a:ext>
            </a:extLst>
          </p:cNvPr>
          <p:cNvPicPr>
            <a:picLocks noChangeAspect="1"/>
          </p:cNvPicPr>
          <p:nvPr/>
        </p:nvPicPr>
        <p:blipFill>
          <a:blip r:embed="rId7"/>
          <a:stretch>
            <a:fillRect/>
          </a:stretch>
        </p:blipFill>
        <p:spPr>
          <a:xfrm>
            <a:off x="3651782" y="1503227"/>
            <a:ext cx="1784859" cy="1784859"/>
          </a:xfrm>
          <a:prstGeom prst="rect">
            <a:avLst/>
          </a:prstGeom>
        </p:spPr>
      </p:pic>
      <p:pic>
        <p:nvPicPr>
          <p:cNvPr id="13" name="Picture 12">
            <a:extLst>
              <a:ext uri="{FF2B5EF4-FFF2-40B4-BE49-F238E27FC236}">
                <a16:creationId xmlns:a16="http://schemas.microsoft.com/office/drawing/2014/main" id="{CE38FBD2-77D2-1858-B042-4B8ACC57AEA6}"/>
              </a:ext>
            </a:extLst>
          </p:cNvPr>
          <p:cNvPicPr>
            <a:picLocks noChangeAspect="1"/>
          </p:cNvPicPr>
          <p:nvPr/>
        </p:nvPicPr>
        <p:blipFill>
          <a:blip r:embed="rId8"/>
          <a:stretch>
            <a:fillRect/>
          </a:stretch>
        </p:blipFill>
        <p:spPr>
          <a:xfrm>
            <a:off x="5656333" y="1503227"/>
            <a:ext cx="1784859" cy="1784859"/>
          </a:xfrm>
          <a:prstGeom prst="rect">
            <a:avLst/>
          </a:prstGeom>
        </p:spPr>
      </p:pic>
      <p:pic>
        <p:nvPicPr>
          <p:cNvPr id="14" name="Picture 13">
            <a:extLst>
              <a:ext uri="{FF2B5EF4-FFF2-40B4-BE49-F238E27FC236}">
                <a16:creationId xmlns:a16="http://schemas.microsoft.com/office/drawing/2014/main" id="{D6F6B6F4-4616-23D1-3740-55D64DD5F04A}"/>
              </a:ext>
            </a:extLst>
          </p:cNvPr>
          <p:cNvPicPr>
            <a:picLocks noChangeAspect="1"/>
          </p:cNvPicPr>
          <p:nvPr/>
        </p:nvPicPr>
        <p:blipFill>
          <a:blip r:embed="rId9"/>
          <a:stretch>
            <a:fillRect/>
          </a:stretch>
        </p:blipFill>
        <p:spPr>
          <a:xfrm>
            <a:off x="7658100" y="1503227"/>
            <a:ext cx="1331562" cy="1775416"/>
          </a:xfrm>
          <a:prstGeom prst="rect">
            <a:avLst/>
          </a:prstGeom>
        </p:spPr>
      </p:pic>
    </p:spTree>
    <p:extLst>
      <p:ext uri="{BB962C8B-B14F-4D97-AF65-F5344CB8AC3E}">
        <p14:creationId xmlns:p14="http://schemas.microsoft.com/office/powerpoint/2010/main" val="1740002898"/>
      </p:ext>
    </p:extLst>
  </p:cSld>
  <p:clrMapOvr>
    <a:masterClrMapping/>
  </p:clrMapOvr>
  <p:transition spd="slow" advClick="0" advTm="5000">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sp>
        <p:nvSpPr>
          <p:cNvPr id="4" name="TextBox 3">
            <a:extLst>
              <a:ext uri="{FF2B5EF4-FFF2-40B4-BE49-F238E27FC236}">
                <a16:creationId xmlns:a16="http://schemas.microsoft.com/office/drawing/2014/main" id="{1A2A7AE6-0C92-48BB-F07F-267E4158BF2F}"/>
              </a:ext>
            </a:extLst>
          </p:cNvPr>
          <p:cNvSpPr txBox="1"/>
          <p:nvPr/>
        </p:nvSpPr>
        <p:spPr>
          <a:xfrm>
            <a:off x="181464" y="159075"/>
            <a:ext cx="8781068" cy="1292662"/>
          </a:xfrm>
          <a:prstGeom prst="rect">
            <a:avLst/>
          </a:prstGeom>
          <a:noFill/>
        </p:spPr>
        <p:txBody>
          <a:bodyPr wrap="square" rtlCol="0">
            <a:spAutoFit/>
          </a:bodyPr>
          <a:lstStyle/>
          <a:p>
            <a:pPr algn="ctr"/>
            <a:r>
              <a:rPr lang="en-US" sz="3200" b="0" i="0" dirty="0">
                <a:solidFill>
                  <a:srgbClr val="000000"/>
                </a:solidFill>
                <a:effectLst/>
                <a:latin typeface="acumin-pro"/>
              </a:rPr>
              <a:t>Military &amp; Responder Culture –  </a:t>
            </a:r>
          </a:p>
          <a:p>
            <a:pPr algn="ctr"/>
            <a:r>
              <a:rPr lang="en-US" sz="3200" b="0" i="0" dirty="0">
                <a:solidFill>
                  <a:srgbClr val="000000"/>
                </a:solidFill>
                <a:effectLst/>
                <a:latin typeface="acumin-pro"/>
              </a:rPr>
              <a:t>A view from behind the "Thin Line"</a:t>
            </a:r>
            <a:endParaRPr lang="en-US" sz="3200" dirty="0"/>
          </a:p>
          <a:p>
            <a:endParaRPr lang="en-US" dirty="0"/>
          </a:p>
        </p:txBody>
      </p:sp>
      <p:pic>
        <p:nvPicPr>
          <p:cNvPr id="5" name="Picture 4" descr="A picture containing chart&#10;&#10;Description automatically generated">
            <a:extLst>
              <a:ext uri="{FF2B5EF4-FFF2-40B4-BE49-F238E27FC236}">
                <a16:creationId xmlns:a16="http://schemas.microsoft.com/office/drawing/2014/main" id="{E80D1FFA-1A95-760A-4802-84D74852EC1F}"/>
              </a:ext>
            </a:extLst>
          </p:cNvPr>
          <p:cNvPicPr>
            <a:picLocks noChangeAspect="1"/>
          </p:cNvPicPr>
          <p:nvPr/>
        </p:nvPicPr>
        <p:blipFill>
          <a:blip r:embed="rId3"/>
          <a:stretch>
            <a:fillRect/>
          </a:stretch>
        </p:blipFill>
        <p:spPr>
          <a:xfrm>
            <a:off x="1889738" y="1451737"/>
            <a:ext cx="5364519" cy="3327678"/>
          </a:xfrm>
          <a:prstGeom prst="rect">
            <a:avLst/>
          </a:prstGeom>
        </p:spPr>
      </p:pic>
    </p:spTree>
    <p:extLst>
      <p:ext uri="{BB962C8B-B14F-4D97-AF65-F5344CB8AC3E}">
        <p14:creationId xmlns:p14="http://schemas.microsoft.com/office/powerpoint/2010/main" val="3767875814"/>
      </p:ext>
    </p:extLst>
  </p:cSld>
  <p:clrMapOvr>
    <a:masterClrMapping/>
  </p:clrMapOvr>
  <p:transition spd="slow" advClick="0" advTm="5000">
    <p:wip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0"/>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DD2DE2EE-4F93-D2D1-F8D4-555949E4C372}"/>
              </a:ext>
            </a:extLst>
          </p:cNvPr>
          <p:cNvSpPr txBox="1"/>
          <p:nvPr/>
        </p:nvSpPr>
        <p:spPr>
          <a:xfrm>
            <a:off x="95066" y="286294"/>
            <a:ext cx="5215121" cy="400110"/>
          </a:xfrm>
          <a:prstGeom prst="rect">
            <a:avLst/>
          </a:prstGeom>
          <a:noFill/>
        </p:spPr>
        <p:txBody>
          <a:bodyPr wrap="square" rtlCol="0">
            <a:spAutoFit/>
          </a:bodyPr>
          <a:lstStyle/>
          <a:p>
            <a:pPr algn="ctr"/>
            <a:r>
              <a:rPr lang="en-US" sz="2000" b="1" dirty="0">
                <a:solidFill>
                  <a:srgbClr val="0070C0"/>
                </a:solidFill>
                <a:latin typeface="Helvetica" pitchFamily="2" charset="0"/>
              </a:rPr>
              <a:t>SMART For Veterans &amp; First Responders</a:t>
            </a:r>
            <a:endParaRPr lang="en-US" sz="2000" dirty="0">
              <a:effectLst/>
              <a:latin typeface="Helvetica" pitchFamily="2" charset="0"/>
            </a:endParaRPr>
          </a:p>
        </p:txBody>
      </p:sp>
      <p:sp>
        <p:nvSpPr>
          <p:cNvPr id="7" name="TextBox 6">
            <a:extLst>
              <a:ext uri="{FF2B5EF4-FFF2-40B4-BE49-F238E27FC236}">
                <a16:creationId xmlns:a16="http://schemas.microsoft.com/office/drawing/2014/main" id="{2D883521-7EB5-D029-02F2-FE2295219DE4}"/>
              </a:ext>
            </a:extLst>
          </p:cNvPr>
          <p:cNvSpPr txBox="1"/>
          <p:nvPr/>
        </p:nvSpPr>
        <p:spPr>
          <a:xfrm>
            <a:off x="156979" y="786906"/>
            <a:ext cx="5091296" cy="3323987"/>
          </a:xfrm>
          <a:prstGeom prst="rect">
            <a:avLst/>
          </a:prstGeom>
          <a:noFill/>
        </p:spPr>
        <p:txBody>
          <a:bodyPr wrap="square" rtlCol="0">
            <a:spAutoFit/>
          </a:bodyPr>
          <a:lstStyle/>
          <a:p>
            <a:pPr algn="ctr"/>
            <a:r>
              <a:rPr lang="en-US" dirty="0">
                <a:solidFill>
                  <a:srgbClr val="505050"/>
                </a:solidFill>
                <a:latin typeface="+mj-lt"/>
              </a:rPr>
              <a:t>T</a:t>
            </a:r>
            <a:r>
              <a:rPr lang="en-US" b="0" i="0" dirty="0">
                <a:solidFill>
                  <a:srgbClr val="505050"/>
                </a:solidFill>
                <a:effectLst/>
                <a:latin typeface="+mj-lt"/>
              </a:rPr>
              <a:t>he word </a:t>
            </a:r>
            <a:r>
              <a:rPr lang="en-US" b="1" i="1" dirty="0" err="1">
                <a:solidFill>
                  <a:srgbClr val="505050"/>
                </a:solidFill>
                <a:effectLst/>
                <a:latin typeface="+mj-lt"/>
              </a:rPr>
              <a:t>SMARToon</a:t>
            </a:r>
            <a:r>
              <a:rPr lang="en-US" b="0" i="1" dirty="0">
                <a:solidFill>
                  <a:srgbClr val="505050"/>
                </a:solidFill>
                <a:effectLst/>
                <a:latin typeface="+mj-lt"/>
              </a:rPr>
              <a:t> </a:t>
            </a:r>
            <a:r>
              <a:rPr lang="en-US" b="0" i="0" dirty="0">
                <a:solidFill>
                  <a:srgbClr val="505050"/>
                </a:solidFill>
                <a:effectLst/>
                <a:latin typeface="+mj-lt"/>
              </a:rPr>
              <a:t>was coined by a participant in the specialized veterans and first responders (VFR) meetings created a little more than a year ago. It combines </a:t>
            </a:r>
            <a:r>
              <a:rPr lang="en-US" b="0" i="1" dirty="0">
                <a:solidFill>
                  <a:srgbClr val="505050"/>
                </a:solidFill>
                <a:effectLst/>
                <a:latin typeface="+mj-lt"/>
              </a:rPr>
              <a:t>SMART</a:t>
            </a:r>
            <a:r>
              <a:rPr lang="en-US" b="0" i="0" dirty="0">
                <a:solidFill>
                  <a:srgbClr val="505050"/>
                </a:solidFill>
                <a:effectLst/>
                <a:latin typeface="+mj-lt"/>
              </a:rPr>
              <a:t> and </a:t>
            </a:r>
            <a:r>
              <a:rPr lang="en-US" b="0" i="1" dirty="0">
                <a:solidFill>
                  <a:srgbClr val="505050"/>
                </a:solidFill>
                <a:effectLst/>
                <a:latin typeface="+mj-lt"/>
              </a:rPr>
              <a:t>platoon</a:t>
            </a:r>
            <a:r>
              <a:rPr lang="en-US" b="0" i="0" dirty="0">
                <a:solidFill>
                  <a:srgbClr val="505050"/>
                </a:solidFill>
                <a:effectLst/>
                <a:latin typeface="+mj-lt"/>
              </a:rPr>
              <a:t> to indicate a large group of individuals working together toward a common goal. And that is exactly what VFR is (with the name including military overtones): a group of individuals using SMART’s practical tools and mutual support to address their addictions–together.  </a:t>
            </a:r>
          </a:p>
          <a:p>
            <a:pPr algn="ctr"/>
            <a:endParaRPr lang="en-US" dirty="0">
              <a:solidFill>
                <a:srgbClr val="505050"/>
              </a:solidFill>
              <a:latin typeface="+mj-lt"/>
            </a:endParaRPr>
          </a:p>
          <a:p>
            <a:pPr algn="ctr"/>
            <a:r>
              <a:rPr lang="en-US" b="1" i="0" dirty="0">
                <a:solidFill>
                  <a:srgbClr val="505050"/>
                </a:solidFill>
                <a:effectLst/>
                <a:latin typeface="+mj-lt"/>
                <a:hlinkClick r:id="rId5"/>
              </a:rPr>
              <a:t>https://www.smartrecovery.org/veterans/</a:t>
            </a:r>
            <a:endParaRPr lang="en-US" b="1" i="0" dirty="0">
              <a:solidFill>
                <a:srgbClr val="505050"/>
              </a:solidFill>
              <a:effectLst/>
              <a:latin typeface="+mj-lt"/>
            </a:endParaRPr>
          </a:p>
          <a:p>
            <a:pPr algn="ctr"/>
            <a:endParaRPr lang="en-US" dirty="0">
              <a:solidFill>
                <a:srgbClr val="505050"/>
              </a:solidFill>
              <a:latin typeface="+mj-lt"/>
            </a:endParaRPr>
          </a:p>
          <a:p>
            <a:pPr algn="ctr"/>
            <a:r>
              <a:rPr lang="en-US" b="1" dirty="0">
                <a:latin typeface="+mj-lt"/>
                <a:hlinkClick r:id="rId6"/>
              </a:rPr>
              <a:t>https://community.smartrecovery.org/community/</a:t>
            </a:r>
            <a:endParaRPr lang="en-US" b="1" dirty="0">
              <a:latin typeface="+mj-lt"/>
            </a:endParaRPr>
          </a:p>
          <a:p>
            <a:pPr algn="ctr"/>
            <a:endParaRPr lang="en-US" b="1" dirty="0">
              <a:latin typeface="+mj-lt"/>
            </a:endParaRPr>
          </a:p>
          <a:p>
            <a:pPr algn="ctr"/>
            <a:r>
              <a:rPr lang="en-US" b="1" dirty="0">
                <a:latin typeface="+mj-lt"/>
              </a:rPr>
              <a:t>(One Pager for SMART VFR is in the drive)</a:t>
            </a:r>
          </a:p>
        </p:txBody>
      </p:sp>
      <p:pic>
        <p:nvPicPr>
          <p:cNvPr id="6" name="Picture 5">
            <a:extLst>
              <a:ext uri="{FF2B5EF4-FFF2-40B4-BE49-F238E27FC236}">
                <a16:creationId xmlns:a16="http://schemas.microsoft.com/office/drawing/2014/main" id="{E3FDC61E-7B5A-1FD0-50FA-B6E1F618A92A}"/>
              </a:ext>
            </a:extLst>
          </p:cNvPr>
          <p:cNvPicPr>
            <a:picLocks noChangeAspect="1"/>
          </p:cNvPicPr>
          <p:nvPr/>
        </p:nvPicPr>
        <p:blipFill>
          <a:blip r:embed="rId7"/>
          <a:stretch>
            <a:fillRect/>
          </a:stretch>
        </p:blipFill>
        <p:spPr>
          <a:xfrm>
            <a:off x="5546227" y="121636"/>
            <a:ext cx="3299820" cy="4270354"/>
          </a:xfrm>
          <a:prstGeom prst="rect">
            <a:avLst/>
          </a:prstGeom>
        </p:spPr>
      </p:pic>
    </p:spTree>
    <p:extLst>
      <p:ext uri="{BB962C8B-B14F-4D97-AF65-F5344CB8AC3E}">
        <p14:creationId xmlns:p14="http://schemas.microsoft.com/office/powerpoint/2010/main" val="3406648011"/>
      </p:ext>
    </p:extLst>
  </p:cSld>
  <p:clrMapOvr>
    <a:masterClrMapping/>
  </p:clrMapOvr>
  <p:transition spd="slow" advClick="0" advTm="5000">
    <p:wip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64400" y="42421"/>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Key Partners</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AFAB6E6E-9CAD-F147-ACEF-59BC4A13AE88}"/>
              </a:ext>
            </a:extLst>
          </p:cNvPr>
          <p:cNvSpPr txBox="1"/>
          <p:nvPr/>
        </p:nvSpPr>
        <p:spPr>
          <a:xfrm>
            <a:off x="469200" y="1064133"/>
            <a:ext cx="4102799" cy="2677656"/>
          </a:xfrm>
          <a:prstGeom prst="rect">
            <a:avLst/>
          </a:prstGeom>
          <a:noFill/>
        </p:spPr>
        <p:txBody>
          <a:bodyPr wrap="square" rtlCol="0">
            <a:spAutoFit/>
          </a:bodyPr>
          <a:lstStyle/>
          <a:p>
            <a:r>
              <a:rPr lang="en-US" dirty="0"/>
              <a:t>The SAFE Project</a:t>
            </a:r>
          </a:p>
          <a:p>
            <a:r>
              <a:rPr lang="en-US" dirty="0"/>
              <a:t>Wounded Veterans Relief Fund (WVRF)</a:t>
            </a:r>
          </a:p>
          <a:p>
            <a:r>
              <a:rPr lang="en-US" dirty="0"/>
              <a:t>Wounded Warrior Project</a:t>
            </a:r>
          </a:p>
          <a:p>
            <a:r>
              <a:rPr lang="en-US" dirty="0"/>
              <a:t>Team Red, White and Blue (Team RWB)</a:t>
            </a:r>
          </a:p>
          <a:p>
            <a:r>
              <a:rPr lang="en-US" dirty="0"/>
              <a:t>The Mission Continues</a:t>
            </a:r>
          </a:p>
          <a:p>
            <a:r>
              <a:rPr lang="en-US" dirty="0"/>
              <a:t>Team Rubicon</a:t>
            </a:r>
          </a:p>
          <a:p>
            <a:r>
              <a:rPr lang="en-US" dirty="0"/>
              <a:t>Iraq &amp; Afghanistan Veterans of America (IAVA)</a:t>
            </a:r>
          </a:p>
          <a:p>
            <a:r>
              <a:rPr lang="en-US" dirty="0"/>
              <a:t>Disabled American Veterans (DAV)</a:t>
            </a:r>
          </a:p>
          <a:p>
            <a:r>
              <a:rPr lang="en-US" dirty="0"/>
              <a:t>American Legion</a:t>
            </a:r>
          </a:p>
          <a:p>
            <a:r>
              <a:rPr lang="en-US" dirty="0"/>
              <a:t>Florida Department of Veterans Affairs</a:t>
            </a:r>
          </a:p>
          <a:p>
            <a:r>
              <a:rPr lang="en-US" dirty="0"/>
              <a:t>Local Student Veterans Alliances (SVA)</a:t>
            </a:r>
          </a:p>
          <a:p>
            <a:endParaRPr lang="en-US" dirty="0"/>
          </a:p>
        </p:txBody>
      </p:sp>
      <p:sp>
        <p:nvSpPr>
          <p:cNvPr id="3" name="TextBox 2">
            <a:extLst>
              <a:ext uri="{FF2B5EF4-FFF2-40B4-BE49-F238E27FC236}">
                <a16:creationId xmlns:a16="http://schemas.microsoft.com/office/drawing/2014/main" id="{3E01F337-76F1-6337-14C7-844BDFEC1C21}"/>
              </a:ext>
            </a:extLst>
          </p:cNvPr>
          <p:cNvSpPr txBox="1"/>
          <p:nvPr/>
        </p:nvSpPr>
        <p:spPr>
          <a:xfrm>
            <a:off x="4802910" y="1064133"/>
            <a:ext cx="4102799" cy="3108543"/>
          </a:xfrm>
          <a:prstGeom prst="rect">
            <a:avLst/>
          </a:prstGeom>
          <a:noFill/>
        </p:spPr>
        <p:txBody>
          <a:bodyPr wrap="square" rtlCol="0">
            <a:spAutoFit/>
          </a:bodyPr>
          <a:lstStyle/>
          <a:p>
            <a:r>
              <a:rPr lang="en-US" dirty="0"/>
              <a:t>All Clear Foundation</a:t>
            </a:r>
          </a:p>
          <a:p>
            <a:r>
              <a:rPr lang="en-US" dirty="0"/>
              <a:t>Behind The Badge</a:t>
            </a:r>
          </a:p>
          <a:p>
            <a:r>
              <a:rPr lang="en-US" dirty="0"/>
              <a:t>Local Unions for 1Rs</a:t>
            </a:r>
          </a:p>
          <a:p>
            <a:r>
              <a:rPr lang="en-US" dirty="0"/>
              <a:t>Under the Shield</a:t>
            </a:r>
          </a:p>
          <a:p>
            <a:r>
              <a:rPr lang="en-US" dirty="0"/>
              <a:t>Warriors Heart</a:t>
            </a:r>
          </a:p>
          <a:p>
            <a:r>
              <a:rPr lang="en-US" dirty="0"/>
              <a:t>Warriors Anonymous</a:t>
            </a:r>
          </a:p>
          <a:p>
            <a:r>
              <a:rPr lang="en-US" dirty="0"/>
              <a:t>Warrior Wellness</a:t>
            </a:r>
          </a:p>
          <a:p>
            <a:r>
              <a:rPr lang="en-US" dirty="0"/>
              <a:t>Hero’s Mile</a:t>
            </a:r>
          </a:p>
          <a:p>
            <a:r>
              <a:rPr lang="en-US" dirty="0"/>
              <a:t>Certified Event Interventionist Network @ ATC</a:t>
            </a:r>
          </a:p>
          <a:p>
            <a:r>
              <a:rPr lang="en-US" dirty="0"/>
              <a:t>Veterans Courts/Treatment Courts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46830959"/>
      </p:ext>
    </p:extLst>
  </p:cSld>
  <p:clrMapOvr>
    <a:masterClrMapping/>
  </p:clrMapOvr>
  <p:transition spd="slow" advClick="0" advTm="5000">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 name="Rounded Rectangle 1">
            <a:extLst>
              <a:ext uri="{FF2B5EF4-FFF2-40B4-BE49-F238E27FC236}">
                <a16:creationId xmlns:a16="http://schemas.microsoft.com/office/drawing/2014/main" id="{70DD747F-EBF0-D80B-773E-224254A49404}"/>
              </a:ext>
            </a:extLst>
          </p:cNvPr>
          <p:cNvSpPr/>
          <p:nvPr/>
        </p:nvSpPr>
        <p:spPr>
          <a:xfrm>
            <a:off x="3741033" y="133717"/>
            <a:ext cx="1661932" cy="29419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RCO</a:t>
            </a:r>
          </a:p>
        </p:txBody>
      </p:sp>
      <p:sp>
        <p:nvSpPr>
          <p:cNvPr id="3" name="Rounded Rectangle 2">
            <a:extLst>
              <a:ext uri="{FF2B5EF4-FFF2-40B4-BE49-F238E27FC236}">
                <a16:creationId xmlns:a16="http://schemas.microsoft.com/office/drawing/2014/main" id="{C4A7AAFD-F1DA-5BD9-A5F2-5B96272C9B51}"/>
              </a:ext>
            </a:extLst>
          </p:cNvPr>
          <p:cNvSpPr/>
          <p:nvPr/>
        </p:nvSpPr>
        <p:spPr>
          <a:xfrm>
            <a:off x="3741033" y="556063"/>
            <a:ext cx="1661932" cy="294191"/>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REBIRTH</a:t>
            </a:r>
          </a:p>
        </p:txBody>
      </p:sp>
      <p:sp>
        <p:nvSpPr>
          <p:cNvPr id="4" name="Rounded Rectangle 3">
            <a:extLst>
              <a:ext uri="{FF2B5EF4-FFF2-40B4-BE49-F238E27FC236}">
                <a16:creationId xmlns:a16="http://schemas.microsoft.com/office/drawing/2014/main" id="{E7EF2672-57E9-237A-FFEA-D0A33D24814F}"/>
              </a:ext>
            </a:extLst>
          </p:cNvPr>
          <p:cNvSpPr/>
          <p:nvPr/>
        </p:nvSpPr>
        <p:spPr>
          <a:xfrm>
            <a:off x="1015977" y="1712863"/>
            <a:ext cx="3391382" cy="55968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SAFE PROJECT - Veteran Wellness: Journey from Coping to Thriving</a:t>
            </a:r>
          </a:p>
        </p:txBody>
      </p:sp>
      <p:sp>
        <p:nvSpPr>
          <p:cNvPr id="5" name="Rounded Rectangle 4">
            <a:extLst>
              <a:ext uri="{FF2B5EF4-FFF2-40B4-BE49-F238E27FC236}">
                <a16:creationId xmlns:a16="http://schemas.microsoft.com/office/drawing/2014/main" id="{B5213689-5950-14B9-EF37-51E2BD9AD1FA}"/>
              </a:ext>
            </a:extLst>
          </p:cNvPr>
          <p:cNvSpPr/>
          <p:nvPr/>
        </p:nvSpPr>
        <p:spPr>
          <a:xfrm>
            <a:off x="264769" y="134964"/>
            <a:ext cx="1747777" cy="42826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Family/Ally Support</a:t>
            </a:r>
          </a:p>
        </p:txBody>
      </p:sp>
      <p:sp>
        <p:nvSpPr>
          <p:cNvPr id="8" name="Rounded Rectangle 7">
            <a:extLst>
              <a:ext uri="{FF2B5EF4-FFF2-40B4-BE49-F238E27FC236}">
                <a16:creationId xmlns:a16="http://schemas.microsoft.com/office/drawing/2014/main" id="{6690544D-6EEF-BA8D-A5D2-CDA67AAC2B7E}"/>
              </a:ext>
            </a:extLst>
          </p:cNvPr>
          <p:cNvSpPr/>
          <p:nvPr/>
        </p:nvSpPr>
        <p:spPr>
          <a:xfrm>
            <a:off x="6553233" y="808700"/>
            <a:ext cx="2540094" cy="32176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VA/NATL CRISIS HOTLINE</a:t>
            </a:r>
          </a:p>
        </p:txBody>
      </p:sp>
      <p:sp>
        <p:nvSpPr>
          <p:cNvPr id="9" name="Rounded Rectangle 8">
            <a:extLst>
              <a:ext uri="{FF2B5EF4-FFF2-40B4-BE49-F238E27FC236}">
                <a16:creationId xmlns:a16="http://schemas.microsoft.com/office/drawing/2014/main" id="{2E40F4E5-50AF-00BC-D636-2576ADE8A30E}"/>
              </a:ext>
            </a:extLst>
          </p:cNvPr>
          <p:cNvSpPr/>
          <p:nvPr/>
        </p:nvSpPr>
        <p:spPr>
          <a:xfrm>
            <a:off x="6553232" y="1273616"/>
            <a:ext cx="2540095" cy="32176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IAVA QRF/ WWP EFA TEAM</a:t>
            </a:r>
          </a:p>
        </p:txBody>
      </p:sp>
      <p:sp>
        <p:nvSpPr>
          <p:cNvPr id="10" name="Rounded Rectangle 9">
            <a:extLst>
              <a:ext uri="{FF2B5EF4-FFF2-40B4-BE49-F238E27FC236}">
                <a16:creationId xmlns:a16="http://schemas.microsoft.com/office/drawing/2014/main" id="{D57779A5-1923-2836-13D3-6619807B680F}"/>
              </a:ext>
            </a:extLst>
          </p:cNvPr>
          <p:cNvSpPr/>
          <p:nvPr/>
        </p:nvSpPr>
        <p:spPr>
          <a:xfrm>
            <a:off x="264769" y="818554"/>
            <a:ext cx="1747777" cy="64949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Vet/1R Treatment Centers</a:t>
            </a:r>
          </a:p>
        </p:txBody>
      </p:sp>
      <p:sp>
        <p:nvSpPr>
          <p:cNvPr id="11" name="Rounded Rectangle 10">
            <a:extLst>
              <a:ext uri="{FF2B5EF4-FFF2-40B4-BE49-F238E27FC236}">
                <a16:creationId xmlns:a16="http://schemas.microsoft.com/office/drawing/2014/main" id="{B76CADC2-DB7E-635D-2547-FB86B1D95E3B}"/>
              </a:ext>
            </a:extLst>
          </p:cNvPr>
          <p:cNvSpPr/>
          <p:nvPr/>
        </p:nvSpPr>
        <p:spPr>
          <a:xfrm>
            <a:off x="124425" y="2538720"/>
            <a:ext cx="1961361" cy="42222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Veteran Peer Support Services</a:t>
            </a:r>
          </a:p>
        </p:txBody>
      </p:sp>
      <p:sp>
        <p:nvSpPr>
          <p:cNvPr id="12" name="Rounded Rectangle 11">
            <a:extLst>
              <a:ext uri="{FF2B5EF4-FFF2-40B4-BE49-F238E27FC236}">
                <a16:creationId xmlns:a16="http://schemas.microsoft.com/office/drawing/2014/main" id="{7F539AEC-E347-44B6-41ED-016B913018AA}"/>
              </a:ext>
            </a:extLst>
          </p:cNvPr>
          <p:cNvSpPr/>
          <p:nvPr/>
        </p:nvSpPr>
        <p:spPr>
          <a:xfrm>
            <a:off x="3491606" y="2547500"/>
            <a:ext cx="2160788" cy="42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Program Partners/</a:t>
            </a:r>
          </a:p>
          <a:p>
            <a:pPr algn="ctr"/>
            <a:r>
              <a:rPr lang="en-US" dirty="0"/>
              <a:t>Key Stakeholders</a:t>
            </a:r>
          </a:p>
        </p:txBody>
      </p:sp>
      <p:sp>
        <p:nvSpPr>
          <p:cNvPr id="13" name="Rounded Rectangle 12">
            <a:extLst>
              <a:ext uri="{FF2B5EF4-FFF2-40B4-BE49-F238E27FC236}">
                <a16:creationId xmlns:a16="http://schemas.microsoft.com/office/drawing/2014/main" id="{FFD88C30-D39A-9843-DDC1-D4429847D965}"/>
              </a:ext>
            </a:extLst>
          </p:cNvPr>
          <p:cNvSpPr/>
          <p:nvPr/>
        </p:nvSpPr>
        <p:spPr>
          <a:xfrm>
            <a:off x="7072132" y="2537025"/>
            <a:ext cx="1961360" cy="42826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First Responder Peer Support Services</a:t>
            </a:r>
          </a:p>
        </p:txBody>
      </p:sp>
      <p:sp>
        <p:nvSpPr>
          <p:cNvPr id="16" name="Rounded Rectangle 15">
            <a:extLst>
              <a:ext uri="{FF2B5EF4-FFF2-40B4-BE49-F238E27FC236}">
                <a16:creationId xmlns:a16="http://schemas.microsoft.com/office/drawing/2014/main" id="{0EEDC115-2042-1392-DD05-07FD0872ED4C}"/>
              </a:ext>
            </a:extLst>
          </p:cNvPr>
          <p:cNvSpPr/>
          <p:nvPr/>
        </p:nvSpPr>
        <p:spPr>
          <a:xfrm>
            <a:off x="3424325" y="3159887"/>
            <a:ext cx="2295346" cy="18248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College Campuses/SVA</a:t>
            </a:r>
          </a:p>
          <a:p>
            <a:pPr algn="ctr"/>
            <a:r>
              <a:rPr lang="en-US" sz="1200" dirty="0"/>
              <a:t>Veteran Treatment Courts</a:t>
            </a:r>
          </a:p>
          <a:p>
            <a:pPr algn="ctr"/>
            <a:r>
              <a:rPr lang="en-US" sz="1200" dirty="0"/>
              <a:t>United Way/Mission United</a:t>
            </a:r>
          </a:p>
          <a:p>
            <a:pPr algn="ctr"/>
            <a:r>
              <a:rPr lang="en-US" sz="1200" dirty="0"/>
              <a:t>Local Military Installations</a:t>
            </a:r>
          </a:p>
          <a:p>
            <a:pPr algn="ctr"/>
            <a:r>
              <a:rPr lang="en-US" sz="1200" dirty="0"/>
              <a:t>Community Health Partners</a:t>
            </a:r>
          </a:p>
          <a:p>
            <a:pPr algn="ctr"/>
            <a:r>
              <a:rPr lang="en-US" sz="1200" dirty="0"/>
              <a:t>Targeted Service </a:t>
            </a:r>
            <a:r>
              <a:rPr lang="en-US" sz="1200" dirty="0" err="1"/>
              <a:t>NonProfs</a:t>
            </a:r>
            <a:endParaRPr lang="en-US" sz="1200" dirty="0"/>
          </a:p>
          <a:p>
            <a:pPr algn="ctr"/>
            <a:r>
              <a:rPr lang="en-US" sz="1200" dirty="0"/>
              <a:t>Non-Traditional Therapies</a:t>
            </a:r>
          </a:p>
          <a:p>
            <a:pPr algn="ctr"/>
            <a:endParaRPr lang="en-US" sz="1200" dirty="0"/>
          </a:p>
        </p:txBody>
      </p:sp>
      <p:sp>
        <p:nvSpPr>
          <p:cNvPr id="18" name="Rounded Rectangle 17">
            <a:extLst>
              <a:ext uri="{FF2B5EF4-FFF2-40B4-BE49-F238E27FC236}">
                <a16:creationId xmlns:a16="http://schemas.microsoft.com/office/drawing/2014/main" id="{8BE2774E-3FBD-6D3C-2EAA-C8B9A8D6C475}"/>
              </a:ext>
            </a:extLst>
          </p:cNvPr>
          <p:cNvSpPr/>
          <p:nvPr/>
        </p:nvSpPr>
        <p:spPr>
          <a:xfrm>
            <a:off x="6553233" y="347640"/>
            <a:ext cx="2540094" cy="32176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911/988/ER/VA ER</a:t>
            </a:r>
          </a:p>
        </p:txBody>
      </p:sp>
      <p:sp>
        <p:nvSpPr>
          <p:cNvPr id="19" name="Rounded Rectangle 18">
            <a:extLst>
              <a:ext uri="{FF2B5EF4-FFF2-40B4-BE49-F238E27FC236}">
                <a16:creationId xmlns:a16="http://schemas.microsoft.com/office/drawing/2014/main" id="{264538DD-F6EC-1C47-0764-5E7A796031B8}"/>
              </a:ext>
            </a:extLst>
          </p:cNvPr>
          <p:cNvSpPr/>
          <p:nvPr/>
        </p:nvSpPr>
        <p:spPr>
          <a:xfrm>
            <a:off x="5849238" y="2537025"/>
            <a:ext cx="1048810" cy="167050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LEO</a:t>
            </a:r>
          </a:p>
          <a:p>
            <a:pPr algn="ctr"/>
            <a:r>
              <a:rPr lang="en-US" dirty="0"/>
              <a:t>And Fire</a:t>
            </a:r>
          </a:p>
          <a:p>
            <a:pPr algn="ctr"/>
            <a:r>
              <a:rPr lang="en-US" dirty="0"/>
              <a:t>Unions/</a:t>
            </a:r>
          </a:p>
          <a:p>
            <a:pPr algn="ctr"/>
            <a:r>
              <a:rPr lang="en-US" dirty="0"/>
              <a:t>Local Agencies &amp; Depts</a:t>
            </a:r>
          </a:p>
        </p:txBody>
      </p:sp>
      <p:sp>
        <p:nvSpPr>
          <p:cNvPr id="20" name="Rounded Rectangle 19">
            <a:extLst>
              <a:ext uri="{FF2B5EF4-FFF2-40B4-BE49-F238E27FC236}">
                <a16:creationId xmlns:a16="http://schemas.microsoft.com/office/drawing/2014/main" id="{474F97B2-54A0-1C75-9004-9931D54D49A4}"/>
              </a:ext>
            </a:extLst>
          </p:cNvPr>
          <p:cNvSpPr/>
          <p:nvPr/>
        </p:nvSpPr>
        <p:spPr>
          <a:xfrm>
            <a:off x="3424325" y="1052675"/>
            <a:ext cx="2295343" cy="2941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HOUSING FIRST MODEL</a:t>
            </a:r>
          </a:p>
        </p:txBody>
      </p:sp>
      <p:sp>
        <p:nvSpPr>
          <p:cNvPr id="21" name="Rounded Rectangle 20">
            <a:extLst>
              <a:ext uri="{FF2B5EF4-FFF2-40B4-BE49-F238E27FC236}">
                <a16:creationId xmlns:a16="http://schemas.microsoft.com/office/drawing/2014/main" id="{31EC1CC8-F8B6-758B-5EAF-3B095ABB39D2}"/>
              </a:ext>
            </a:extLst>
          </p:cNvPr>
          <p:cNvSpPr/>
          <p:nvPr/>
        </p:nvSpPr>
        <p:spPr>
          <a:xfrm>
            <a:off x="2268713" y="2537025"/>
            <a:ext cx="1026049" cy="167050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Dept of</a:t>
            </a:r>
          </a:p>
          <a:p>
            <a:pPr algn="ctr"/>
            <a:r>
              <a:rPr lang="en-US" dirty="0"/>
              <a:t>Veterans</a:t>
            </a:r>
          </a:p>
          <a:p>
            <a:pPr algn="ctr"/>
            <a:r>
              <a:rPr lang="en-US" dirty="0"/>
              <a:t>Affairs</a:t>
            </a:r>
          </a:p>
          <a:p>
            <a:pPr algn="ctr"/>
            <a:r>
              <a:rPr lang="en-US" dirty="0"/>
              <a:t>(State &amp; Federal)</a:t>
            </a:r>
          </a:p>
        </p:txBody>
      </p:sp>
      <p:sp>
        <p:nvSpPr>
          <p:cNvPr id="22" name="Rounded Rectangle 21">
            <a:extLst>
              <a:ext uri="{FF2B5EF4-FFF2-40B4-BE49-F238E27FC236}">
                <a16:creationId xmlns:a16="http://schemas.microsoft.com/office/drawing/2014/main" id="{3AA351FD-D7AB-1D2B-8371-EA343913D402}"/>
              </a:ext>
            </a:extLst>
          </p:cNvPr>
          <p:cNvSpPr/>
          <p:nvPr/>
        </p:nvSpPr>
        <p:spPr>
          <a:xfrm>
            <a:off x="7072132" y="3159889"/>
            <a:ext cx="1961360" cy="182484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Education</a:t>
            </a:r>
          </a:p>
          <a:p>
            <a:pPr algn="ctr"/>
            <a:r>
              <a:rPr lang="en-US" sz="1200" dirty="0"/>
              <a:t>Vocational</a:t>
            </a:r>
          </a:p>
          <a:p>
            <a:pPr algn="ctr"/>
            <a:r>
              <a:rPr lang="en-US" sz="1200" dirty="0"/>
              <a:t>Mental Health</a:t>
            </a:r>
          </a:p>
          <a:p>
            <a:pPr algn="ctr"/>
            <a:r>
              <a:rPr lang="en-US" sz="1200" dirty="0"/>
              <a:t>Physical/Medical</a:t>
            </a:r>
          </a:p>
          <a:p>
            <a:pPr algn="ctr"/>
            <a:r>
              <a:rPr lang="en-US" sz="1200" dirty="0"/>
              <a:t>Nutrition</a:t>
            </a:r>
          </a:p>
          <a:p>
            <a:pPr algn="ctr"/>
            <a:r>
              <a:rPr lang="en-US" sz="1200" dirty="0"/>
              <a:t>Spiritual/Recovery</a:t>
            </a:r>
          </a:p>
          <a:p>
            <a:pPr algn="ctr"/>
            <a:r>
              <a:rPr lang="en-US" sz="1200" dirty="0"/>
              <a:t>Socialization</a:t>
            </a:r>
          </a:p>
          <a:p>
            <a:pPr algn="ctr"/>
            <a:r>
              <a:rPr lang="en-US" sz="1200" dirty="0"/>
              <a:t>Community Service</a:t>
            </a:r>
          </a:p>
        </p:txBody>
      </p:sp>
      <p:sp>
        <p:nvSpPr>
          <p:cNvPr id="24" name="Rounded Rectangle 23">
            <a:extLst>
              <a:ext uri="{FF2B5EF4-FFF2-40B4-BE49-F238E27FC236}">
                <a16:creationId xmlns:a16="http://schemas.microsoft.com/office/drawing/2014/main" id="{67B7DE9C-BF7D-2B2E-5366-69CF85908B5E}"/>
              </a:ext>
            </a:extLst>
          </p:cNvPr>
          <p:cNvSpPr/>
          <p:nvPr/>
        </p:nvSpPr>
        <p:spPr>
          <a:xfrm>
            <a:off x="124425" y="3159889"/>
            <a:ext cx="1961360" cy="182484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Education</a:t>
            </a:r>
          </a:p>
          <a:p>
            <a:pPr algn="ctr"/>
            <a:r>
              <a:rPr lang="en-US" sz="1200" dirty="0"/>
              <a:t>Vocational</a:t>
            </a:r>
          </a:p>
          <a:p>
            <a:pPr algn="ctr"/>
            <a:r>
              <a:rPr lang="en-US" sz="1200" dirty="0"/>
              <a:t>Mental Health</a:t>
            </a:r>
          </a:p>
          <a:p>
            <a:pPr algn="ctr"/>
            <a:r>
              <a:rPr lang="en-US" sz="1200" dirty="0"/>
              <a:t>Physical/Medical</a:t>
            </a:r>
          </a:p>
          <a:p>
            <a:pPr algn="ctr"/>
            <a:r>
              <a:rPr lang="en-US" sz="1200" dirty="0"/>
              <a:t>Nutrition</a:t>
            </a:r>
          </a:p>
          <a:p>
            <a:pPr algn="ctr"/>
            <a:r>
              <a:rPr lang="en-US" sz="1200" dirty="0"/>
              <a:t>Spiritual/Recovery</a:t>
            </a:r>
          </a:p>
          <a:p>
            <a:pPr algn="ctr"/>
            <a:r>
              <a:rPr lang="en-US" sz="1200" dirty="0"/>
              <a:t>Socialization</a:t>
            </a:r>
          </a:p>
          <a:p>
            <a:pPr algn="ctr"/>
            <a:r>
              <a:rPr lang="en-US" sz="1200" dirty="0"/>
              <a:t>Community Service</a:t>
            </a:r>
          </a:p>
        </p:txBody>
      </p:sp>
      <p:cxnSp>
        <p:nvCxnSpPr>
          <p:cNvPr id="26" name="Straight Connector 25">
            <a:extLst>
              <a:ext uri="{FF2B5EF4-FFF2-40B4-BE49-F238E27FC236}">
                <a16:creationId xmlns:a16="http://schemas.microsoft.com/office/drawing/2014/main" id="{0363F24C-23D7-77E6-BDD0-2034F7D42D40}"/>
              </a:ext>
            </a:extLst>
          </p:cNvPr>
          <p:cNvCxnSpPr>
            <a:stCxn id="3" idx="1"/>
            <a:endCxn id="10" idx="3"/>
          </p:cNvCxnSpPr>
          <p:nvPr/>
        </p:nvCxnSpPr>
        <p:spPr>
          <a:xfrm flipH="1">
            <a:off x="2012546" y="703159"/>
            <a:ext cx="1728487" cy="440144"/>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C3426F3C-133E-A6EB-6563-3C2C4B418E7A}"/>
              </a:ext>
            </a:extLst>
          </p:cNvPr>
          <p:cNvCxnSpPr>
            <a:stCxn id="2" idx="1"/>
            <a:endCxn id="5" idx="3"/>
          </p:cNvCxnSpPr>
          <p:nvPr/>
        </p:nvCxnSpPr>
        <p:spPr>
          <a:xfrm flipH="1">
            <a:off x="2012546" y="280813"/>
            <a:ext cx="1728487" cy="68283"/>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FC51B1E9-F4CE-0F56-6D76-9370C89F46C9}"/>
              </a:ext>
            </a:extLst>
          </p:cNvPr>
          <p:cNvCxnSpPr>
            <a:cxnSpLocks/>
            <a:stCxn id="5" idx="3"/>
            <a:endCxn id="3" idx="1"/>
          </p:cNvCxnSpPr>
          <p:nvPr/>
        </p:nvCxnSpPr>
        <p:spPr>
          <a:xfrm>
            <a:off x="2012546" y="349096"/>
            <a:ext cx="1728487" cy="354063"/>
          </a:xfrm>
          <a:prstGeom prst="line">
            <a:avLst/>
          </a:prstGeom>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923EA1A7-0F50-0616-A407-426AB076EE41}"/>
              </a:ext>
            </a:extLst>
          </p:cNvPr>
          <p:cNvCxnSpPr>
            <a:cxnSpLocks/>
            <a:stCxn id="2" idx="2"/>
            <a:endCxn id="3" idx="0"/>
          </p:cNvCxnSpPr>
          <p:nvPr/>
        </p:nvCxnSpPr>
        <p:spPr>
          <a:xfrm>
            <a:off x="4571999" y="427909"/>
            <a:ext cx="0" cy="128154"/>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55657C27-3731-7A7A-4435-A7C984A0E29C}"/>
              </a:ext>
            </a:extLst>
          </p:cNvPr>
          <p:cNvCxnSpPr>
            <a:cxnSpLocks/>
            <a:stCxn id="3" idx="2"/>
            <a:endCxn id="20" idx="0"/>
          </p:cNvCxnSpPr>
          <p:nvPr/>
        </p:nvCxnSpPr>
        <p:spPr>
          <a:xfrm flipH="1">
            <a:off x="4571997" y="850254"/>
            <a:ext cx="2" cy="202421"/>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22E4B71E-C488-E0EE-C7A0-70D222063696}"/>
              </a:ext>
            </a:extLst>
          </p:cNvPr>
          <p:cNvCxnSpPr>
            <a:cxnSpLocks/>
            <a:stCxn id="20" idx="2"/>
            <a:endCxn id="4" idx="0"/>
          </p:cNvCxnSpPr>
          <p:nvPr/>
        </p:nvCxnSpPr>
        <p:spPr>
          <a:xfrm flipH="1">
            <a:off x="2711668" y="1346866"/>
            <a:ext cx="1860329" cy="365997"/>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1281F1C1-FD91-804A-948E-71147DB44463}"/>
              </a:ext>
            </a:extLst>
          </p:cNvPr>
          <p:cNvCxnSpPr>
            <a:stCxn id="4" idx="2"/>
            <a:endCxn id="11" idx="0"/>
          </p:cNvCxnSpPr>
          <p:nvPr/>
        </p:nvCxnSpPr>
        <p:spPr>
          <a:xfrm flipH="1">
            <a:off x="1105106" y="2272546"/>
            <a:ext cx="1606562" cy="266174"/>
          </a:xfrm>
          <a:prstGeom prst="line">
            <a:avLst/>
          </a:prstGeom>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60CF77EB-A327-6C66-91F9-78EC8A0163C8}"/>
              </a:ext>
            </a:extLst>
          </p:cNvPr>
          <p:cNvCxnSpPr>
            <a:cxnSpLocks/>
            <a:stCxn id="6" idx="2"/>
            <a:endCxn id="13" idx="0"/>
          </p:cNvCxnSpPr>
          <p:nvPr/>
        </p:nvCxnSpPr>
        <p:spPr>
          <a:xfrm>
            <a:off x="6469118" y="2267296"/>
            <a:ext cx="1583694" cy="269729"/>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D9C1E02E-ED53-83F2-6A9B-4E5106C56C22}"/>
              </a:ext>
            </a:extLst>
          </p:cNvPr>
          <p:cNvCxnSpPr>
            <a:stCxn id="4" idx="2"/>
            <a:endCxn id="12" idx="0"/>
          </p:cNvCxnSpPr>
          <p:nvPr/>
        </p:nvCxnSpPr>
        <p:spPr>
          <a:xfrm>
            <a:off x="2711668" y="2272546"/>
            <a:ext cx="1860332" cy="274954"/>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0790BEBA-69ED-4688-A656-02A48C04625C}"/>
              </a:ext>
            </a:extLst>
          </p:cNvPr>
          <p:cNvCxnSpPr>
            <a:cxnSpLocks/>
            <a:stCxn id="11" idx="3"/>
          </p:cNvCxnSpPr>
          <p:nvPr/>
        </p:nvCxnSpPr>
        <p:spPr>
          <a:xfrm>
            <a:off x="2085786" y="2749831"/>
            <a:ext cx="18292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7F73F2A6-2A01-CC11-81E6-05B80A3E3C37}"/>
              </a:ext>
            </a:extLst>
          </p:cNvPr>
          <p:cNvCxnSpPr>
            <a:endCxn id="12" idx="1"/>
          </p:cNvCxnSpPr>
          <p:nvPr/>
        </p:nvCxnSpPr>
        <p:spPr>
          <a:xfrm>
            <a:off x="3294762" y="2754775"/>
            <a:ext cx="196844" cy="6857"/>
          </a:xfrm>
          <a:prstGeom prst="line">
            <a:avLst/>
          </a:prstGeom>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8D6173E4-60FF-E3A3-5FC3-4AC4C4CC2BFB}"/>
              </a:ext>
            </a:extLst>
          </p:cNvPr>
          <p:cNvCxnSpPr>
            <a:stCxn id="12" idx="3"/>
          </p:cNvCxnSpPr>
          <p:nvPr/>
        </p:nvCxnSpPr>
        <p:spPr>
          <a:xfrm flipV="1">
            <a:off x="5652394" y="2761631"/>
            <a:ext cx="196844" cy="1"/>
          </a:xfrm>
          <a:prstGeom prst="line">
            <a:avLst/>
          </a:prstGeom>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id="{F7283999-34E0-5B3C-4EE0-00742D2E8EBF}"/>
              </a:ext>
            </a:extLst>
          </p:cNvPr>
          <p:cNvCxnSpPr>
            <a:stCxn id="11" idx="2"/>
            <a:endCxn id="24" idx="0"/>
          </p:cNvCxnSpPr>
          <p:nvPr/>
        </p:nvCxnSpPr>
        <p:spPr>
          <a:xfrm flipH="1">
            <a:off x="1105105" y="2960941"/>
            <a:ext cx="1" cy="198948"/>
          </a:xfrm>
          <a:prstGeom prst="line">
            <a:avLst/>
          </a:prstGeom>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027C01B0-740D-D37D-BB3F-4906973AF8EA}"/>
              </a:ext>
            </a:extLst>
          </p:cNvPr>
          <p:cNvCxnSpPr>
            <a:stCxn id="12" idx="2"/>
            <a:endCxn id="16" idx="0"/>
          </p:cNvCxnSpPr>
          <p:nvPr/>
        </p:nvCxnSpPr>
        <p:spPr>
          <a:xfrm flipH="1">
            <a:off x="4571998" y="2975763"/>
            <a:ext cx="2" cy="184124"/>
          </a:xfrm>
          <a:prstGeom prst="line">
            <a:avLst/>
          </a:prstGeom>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45DC87CF-C779-22D0-7F19-2171C7F820FA}"/>
              </a:ext>
            </a:extLst>
          </p:cNvPr>
          <p:cNvCxnSpPr>
            <a:stCxn id="13" idx="2"/>
            <a:endCxn id="22" idx="0"/>
          </p:cNvCxnSpPr>
          <p:nvPr/>
        </p:nvCxnSpPr>
        <p:spPr>
          <a:xfrm>
            <a:off x="8052812" y="2965288"/>
            <a:ext cx="0" cy="194601"/>
          </a:xfrm>
          <a:prstGeom prst="line">
            <a:avLst/>
          </a:prstGeom>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6FD434F2-15B8-59BE-C3FD-D03D37A4A61C}"/>
              </a:ext>
            </a:extLst>
          </p:cNvPr>
          <p:cNvCxnSpPr>
            <a:cxnSpLocks/>
            <a:stCxn id="3" idx="3"/>
            <a:endCxn id="18" idx="1"/>
          </p:cNvCxnSpPr>
          <p:nvPr/>
        </p:nvCxnSpPr>
        <p:spPr>
          <a:xfrm flipV="1">
            <a:off x="5402965" y="508520"/>
            <a:ext cx="1150268" cy="194639"/>
          </a:xfrm>
          <a:prstGeom prst="line">
            <a:avLst/>
          </a:prstGeom>
        </p:spPr>
        <p:style>
          <a:lnRef idx="1">
            <a:schemeClr val="accent2"/>
          </a:lnRef>
          <a:fillRef idx="0">
            <a:schemeClr val="accent2"/>
          </a:fillRef>
          <a:effectRef idx="0">
            <a:schemeClr val="accent2"/>
          </a:effectRef>
          <a:fontRef idx="minor">
            <a:schemeClr val="tx1"/>
          </a:fontRef>
        </p:style>
      </p:cxnSp>
      <p:cxnSp>
        <p:nvCxnSpPr>
          <p:cNvPr id="67" name="Straight Connector 66">
            <a:extLst>
              <a:ext uri="{FF2B5EF4-FFF2-40B4-BE49-F238E27FC236}">
                <a16:creationId xmlns:a16="http://schemas.microsoft.com/office/drawing/2014/main" id="{9E84188A-8D60-CEF7-F796-EA27EE0420EB}"/>
              </a:ext>
            </a:extLst>
          </p:cNvPr>
          <p:cNvCxnSpPr>
            <a:stCxn id="8" idx="0"/>
            <a:endCxn id="18" idx="2"/>
          </p:cNvCxnSpPr>
          <p:nvPr/>
        </p:nvCxnSpPr>
        <p:spPr>
          <a:xfrm flipV="1">
            <a:off x="7823280" y="669400"/>
            <a:ext cx="0" cy="139300"/>
          </a:xfrm>
          <a:prstGeom prst="line">
            <a:avLst/>
          </a:prstGeom>
        </p:spPr>
        <p:style>
          <a:lnRef idx="1">
            <a:schemeClr val="accent2"/>
          </a:lnRef>
          <a:fillRef idx="0">
            <a:schemeClr val="accent2"/>
          </a:fillRef>
          <a:effectRef idx="0">
            <a:schemeClr val="accent2"/>
          </a:effectRef>
          <a:fontRef idx="minor">
            <a:schemeClr val="tx1"/>
          </a:fontRef>
        </p:style>
      </p:cxnSp>
      <p:cxnSp>
        <p:nvCxnSpPr>
          <p:cNvPr id="69" name="Straight Connector 68">
            <a:extLst>
              <a:ext uri="{FF2B5EF4-FFF2-40B4-BE49-F238E27FC236}">
                <a16:creationId xmlns:a16="http://schemas.microsoft.com/office/drawing/2014/main" id="{723F2107-E0D4-A5D8-E961-65B588EB6884}"/>
              </a:ext>
            </a:extLst>
          </p:cNvPr>
          <p:cNvCxnSpPr>
            <a:stCxn id="8" idx="2"/>
            <a:endCxn id="9" idx="0"/>
          </p:cNvCxnSpPr>
          <p:nvPr/>
        </p:nvCxnSpPr>
        <p:spPr>
          <a:xfrm>
            <a:off x="7823280" y="1130460"/>
            <a:ext cx="0" cy="143156"/>
          </a:xfrm>
          <a:prstGeom prst="line">
            <a:avLst/>
          </a:prstGeom>
        </p:spPr>
        <p:style>
          <a:lnRef idx="1">
            <a:schemeClr val="accent2"/>
          </a:lnRef>
          <a:fillRef idx="0">
            <a:schemeClr val="accent2"/>
          </a:fillRef>
          <a:effectRef idx="0">
            <a:schemeClr val="accent2"/>
          </a:effectRef>
          <a:fontRef idx="minor">
            <a:schemeClr val="tx1"/>
          </a:fontRef>
        </p:style>
      </p:cxnSp>
      <p:cxnSp>
        <p:nvCxnSpPr>
          <p:cNvPr id="71" name="Straight Connector 70">
            <a:extLst>
              <a:ext uri="{FF2B5EF4-FFF2-40B4-BE49-F238E27FC236}">
                <a16:creationId xmlns:a16="http://schemas.microsoft.com/office/drawing/2014/main" id="{B255190B-8F03-B0A7-8049-4D35EF6B4759}"/>
              </a:ext>
            </a:extLst>
          </p:cNvPr>
          <p:cNvCxnSpPr>
            <a:cxnSpLocks/>
            <a:stCxn id="9" idx="1"/>
            <a:endCxn id="3" idx="3"/>
          </p:cNvCxnSpPr>
          <p:nvPr/>
        </p:nvCxnSpPr>
        <p:spPr>
          <a:xfrm flipH="1" flipV="1">
            <a:off x="5402965" y="703159"/>
            <a:ext cx="1150267" cy="731337"/>
          </a:xfrm>
          <a:prstGeom prst="line">
            <a:avLst/>
          </a:prstGeom>
        </p:spPr>
        <p:style>
          <a:lnRef idx="1">
            <a:schemeClr val="accent2"/>
          </a:lnRef>
          <a:fillRef idx="0">
            <a:schemeClr val="accent2"/>
          </a:fillRef>
          <a:effectRef idx="0">
            <a:schemeClr val="accent2"/>
          </a:effectRef>
          <a:fontRef idx="minor">
            <a:schemeClr val="tx1"/>
          </a:fontRef>
        </p:style>
      </p:cxnSp>
      <p:sp>
        <p:nvSpPr>
          <p:cNvPr id="74" name="TextBox 73">
            <a:extLst>
              <a:ext uri="{FF2B5EF4-FFF2-40B4-BE49-F238E27FC236}">
                <a16:creationId xmlns:a16="http://schemas.microsoft.com/office/drawing/2014/main" id="{DE57A2EE-1F62-3A75-D131-0713AC945144}"/>
              </a:ext>
            </a:extLst>
          </p:cNvPr>
          <p:cNvSpPr txBox="1"/>
          <p:nvPr/>
        </p:nvSpPr>
        <p:spPr>
          <a:xfrm>
            <a:off x="6949390" y="32872"/>
            <a:ext cx="1747777" cy="307777"/>
          </a:xfrm>
          <a:prstGeom prst="rect">
            <a:avLst/>
          </a:prstGeom>
          <a:noFill/>
        </p:spPr>
        <p:txBody>
          <a:bodyPr wrap="square" rtlCol="0">
            <a:spAutoFit/>
          </a:bodyPr>
          <a:lstStyle/>
          <a:p>
            <a:r>
              <a:rPr lang="en-US" dirty="0"/>
              <a:t>CRISIS PATHWAY</a:t>
            </a:r>
          </a:p>
        </p:txBody>
      </p:sp>
      <p:cxnSp>
        <p:nvCxnSpPr>
          <p:cNvPr id="75" name="Straight Connector 74">
            <a:extLst>
              <a:ext uri="{FF2B5EF4-FFF2-40B4-BE49-F238E27FC236}">
                <a16:creationId xmlns:a16="http://schemas.microsoft.com/office/drawing/2014/main" id="{03B851C0-8E8C-8A19-7602-FEB789252D9E}"/>
              </a:ext>
            </a:extLst>
          </p:cNvPr>
          <p:cNvCxnSpPr/>
          <p:nvPr/>
        </p:nvCxnSpPr>
        <p:spPr>
          <a:xfrm flipV="1">
            <a:off x="6860215" y="2769169"/>
            <a:ext cx="196844" cy="1"/>
          </a:xfrm>
          <a:prstGeom prst="line">
            <a:avLst/>
          </a:prstGeom>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17156A60-90DB-4A50-8B40-054E2D3E70F3}"/>
              </a:ext>
            </a:extLst>
          </p:cNvPr>
          <p:cNvCxnSpPr>
            <a:cxnSpLocks/>
            <a:stCxn id="2" idx="3"/>
            <a:endCxn id="18" idx="1"/>
          </p:cNvCxnSpPr>
          <p:nvPr/>
        </p:nvCxnSpPr>
        <p:spPr>
          <a:xfrm>
            <a:off x="5402965" y="280813"/>
            <a:ext cx="1150268" cy="227707"/>
          </a:xfrm>
          <a:prstGeom prst="line">
            <a:avLst/>
          </a:prstGeom>
        </p:spPr>
        <p:style>
          <a:lnRef idx="1">
            <a:schemeClr val="accent2"/>
          </a:lnRef>
          <a:fillRef idx="0">
            <a:schemeClr val="accent2"/>
          </a:fillRef>
          <a:effectRef idx="0">
            <a:schemeClr val="accent2"/>
          </a:effectRef>
          <a:fontRef idx="minor">
            <a:schemeClr val="tx1"/>
          </a:fontRef>
        </p:style>
      </p:cxnSp>
      <p:sp>
        <p:nvSpPr>
          <p:cNvPr id="6" name="Rounded Rectangle 5">
            <a:extLst>
              <a:ext uri="{FF2B5EF4-FFF2-40B4-BE49-F238E27FC236}">
                <a16:creationId xmlns:a16="http://schemas.microsoft.com/office/drawing/2014/main" id="{F6FFB134-1D7F-097E-1599-7A16DC966B69}"/>
              </a:ext>
            </a:extLst>
          </p:cNvPr>
          <p:cNvSpPr/>
          <p:nvPr/>
        </p:nvSpPr>
        <p:spPr>
          <a:xfrm>
            <a:off x="4773426" y="1707613"/>
            <a:ext cx="3391383" cy="55968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ResponderStrong</a:t>
            </a:r>
            <a:r>
              <a:rPr lang="en-US" dirty="0">
                <a:solidFill>
                  <a:schemeClr val="tx1"/>
                </a:solidFill>
              </a:rPr>
              <a:t>: All Clear Foundation 1</a:t>
            </a:r>
            <a:r>
              <a:rPr lang="en-US" baseline="30000" dirty="0">
                <a:solidFill>
                  <a:schemeClr val="tx1"/>
                </a:solidFill>
              </a:rPr>
              <a:t>st</a:t>
            </a:r>
            <a:r>
              <a:rPr lang="en-US" dirty="0">
                <a:solidFill>
                  <a:schemeClr val="tx1"/>
                </a:solidFill>
              </a:rPr>
              <a:t> Responder Core Curriculum</a:t>
            </a:r>
          </a:p>
        </p:txBody>
      </p:sp>
      <p:cxnSp>
        <p:nvCxnSpPr>
          <p:cNvPr id="14" name="Straight Connector 13">
            <a:extLst>
              <a:ext uri="{FF2B5EF4-FFF2-40B4-BE49-F238E27FC236}">
                <a16:creationId xmlns:a16="http://schemas.microsoft.com/office/drawing/2014/main" id="{491D6187-5540-83BB-EE83-8569C921B927}"/>
              </a:ext>
            </a:extLst>
          </p:cNvPr>
          <p:cNvCxnSpPr>
            <a:cxnSpLocks/>
            <a:stCxn id="12" idx="0"/>
            <a:endCxn id="6" idx="2"/>
          </p:cNvCxnSpPr>
          <p:nvPr/>
        </p:nvCxnSpPr>
        <p:spPr>
          <a:xfrm flipV="1">
            <a:off x="4572000" y="2267296"/>
            <a:ext cx="1897118" cy="280204"/>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C477C01B-D9D8-79FF-5495-52C8026352F3}"/>
              </a:ext>
            </a:extLst>
          </p:cNvPr>
          <p:cNvCxnSpPr>
            <a:cxnSpLocks/>
            <a:stCxn id="20" idx="2"/>
            <a:endCxn id="6" idx="0"/>
          </p:cNvCxnSpPr>
          <p:nvPr/>
        </p:nvCxnSpPr>
        <p:spPr>
          <a:xfrm>
            <a:off x="4571997" y="1346866"/>
            <a:ext cx="1897121" cy="360747"/>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14546331"/>
      </p:ext>
    </p:extLst>
  </p:cSld>
  <p:clrMapOvr>
    <a:masterClrMapping/>
  </p:clrMapOvr>
  <p:transition spd="slow" advClick="0" advTm="5000">
    <p:wipe/>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385761" y="2838477"/>
            <a:ext cx="8372475"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7200" b="1" dirty="0">
                <a:solidFill>
                  <a:srgbClr val="0070C0"/>
                </a:solidFill>
              </a:rPr>
              <a:t>When In Doubt…</a:t>
            </a:r>
            <a:br>
              <a:rPr lang="en-US" sz="7200" b="1" dirty="0">
                <a:solidFill>
                  <a:srgbClr val="0070C0"/>
                </a:solidFill>
              </a:rPr>
            </a:br>
            <a:r>
              <a:rPr lang="en-US" sz="7200" b="1" dirty="0">
                <a:solidFill>
                  <a:srgbClr val="0070C0"/>
                </a:solidFill>
              </a:rPr>
              <a:t>REACH OUT!</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393723753"/>
      </p:ext>
    </p:extLst>
  </p:cSld>
  <p:clrMapOvr>
    <a:masterClrMapping/>
  </p:clrMapOvr>
  <p:transition spd="slow" advClick="0" advTm="5000">
    <p:wipe/>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3"/>
          <a:stretch>
            <a:fillRect/>
          </a:stretch>
        </p:blipFill>
        <p:spPr>
          <a:xfrm>
            <a:off x="7543800" y="4615974"/>
            <a:ext cx="1510174" cy="469832"/>
          </a:xfrm>
          <a:prstGeom prst="rect">
            <a:avLst/>
          </a:prstGeom>
        </p:spPr>
      </p:pic>
      <p:pic>
        <p:nvPicPr>
          <p:cNvPr id="7" name="Picture 6" descr="Text&#10;&#10;Description automatically generated">
            <a:extLst>
              <a:ext uri="{FF2B5EF4-FFF2-40B4-BE49-F238E27FC236}">
                <a16:creationId xmlns:a16="http://schemas.microsoft.com/office/drawing/2014/main" id="{0EA9C0EC-8862-A0BD-D2B1-7C50E12AB3CA}"/>
              </a:ext>
            </a:extLst>
          </p:cNvPr>
          <p:cNvPicPr>
            <a:picLocks noChangeAspect="1"/>
          </p:cNvPicPr>
          <p:nvPr/>
        </p:nvPicPr>
        <p:blipFill>
          <a:blip r:embed="rId4"/>
          <a:stretch>
            <a:fillRect/>
          </a:stretch>
        </p:blipFill>
        <p:spPr>
          <a:xfrm>
            <a:off x="2721077" y="180975"/>
            <a:ext cx="3717823" cy="4802187"/>
          </a:xfrm>
          <a:prstGeom prst="rect">
            <a:avLst/>
          </a:prstGeom>
        </p:spPr>
      </p:pic>
    </p:spTree>
    <p:extLst>
      <p:ext uri="{BB962C8B-B14F-4D97-AF65-F5344CB8AC3E}">
        <p14:creationId xmlns:p14="http://schemas.microsoft.com/office/powerpoint/2010/main" val="4220607847"/>
      </p:ext>
    </p:extLst>
  </p:cSld>
  <p:clrMapOvr>
    <a:masterClrMapping/>
  </p:clrMapOvr>
  <p:transition spd="slow" advClick="0" advTm="5000">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64399" y="86269"/>
            <a:ext cx="8815200" cy="389981"/>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b="1" dirty="0">
                <a:solidFill>
                  <a:srgbClr val="0070C0"/>
                </a:solidFill>
              </a:rPr>
              <a:t>2022 Accomplishments</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AFAB6E6E-9CAD-F147-ACEF-59BC4A13AE88}"/>
              </a:ext>
            </a:extLst>
          </p:cNvPr>
          <p:cNvSpPr txBox="1"/>
          <p:nvPr/>
        </p:nvSpPr>
        <p:spPr>
          <a:xfrm>
            <a:off x="90025" y="457200"/>
            <a:ext cx="8889574" cy="5216813"/>
          </a:xfrm>
          <a:prstGeom prst="rect">
            <a:avLst/>
          </a:prstGeom>
          <a:noFill/>
        </p:spPr>
        <p:txBody>
          <a:bodyPr wrap="square" rtlCol="0">
            <a:spAutoFit/>
          </a:bodyPr>
          <a:lstStyle/>
          <a:p>
            <a:pPr marL="285750" indent="-285750">
              <a:buFontTx/>
              <a:buChar char="-"/>
            </a:pPr>
            <a:r>
              <a:rPr lang="en-US" sz="1100" dirty="0"/>
              <a:t>April 2022, Project: REBIRTH Founded</a:t>
            </a:r>
          </a:p>
          <a:p>
            <a:pPr marL="285750" indent="-285750">
              <a:buFontTx/>
              <a:buChar char="-"/>
            </a:pPr>
            <a:endParaRPr lang="en-US" sz="1100" dirty="0"/>
          </a:p>
          <a:p>
            <a:pPr marL="285750" indent="-285750">
              <a:buFontTx/>
              <a:buChar char="-"/>
            </a:pPr>
            <a:r>
              <a:rPr lang="en-US" sz="1100" dirty="0"/>
              <a:t>May to Oct 2022, Recovery Epicenter Foundation, South Florida Wellness Network, Volusia Recovery Alliance, Recovery Connections of Central Florida sign MOUs to join affiliate network</a:t>
            </a:r>
          </a:p>
          <a:p>
            <a:pPr marL="285750" indent="-285750">
              <a:buFontTx/>
              <a:buChar char="-"/>
            </a:pPr>
            <a:endParaRPr lang="en-US" sz="1100" dirty="0"/>
          </a:p>
          <a:p>
            <a:pPr marL="285750" indent="-285750">
              <a:buFontTx/>
              <a:buChar char="-"/>
            </a:pPr>
            <a:r>
              <a:rPr lang="en-US" sz="1100" dirty="0"/>
              <a:t>August 2022, SAFE Project and All Clear Foundation partnerships agreed upon by all parties</a:t>
            </a:r>
          </a:p>
          <a:p>
            <a:pPr marL="285750" indent="-285750">
              <a:buFontTx/>
              <a:buChar char="-"/>
            </a:pPr>
            <a:endParaRPr lang="en-US" sz="1100" dirty="0"/>
          </a:p>
          <a:p>
            <a:pPr marL="285750" indent="-285750">
              <a:buFontTx/>
              <a:buChar char="-"/>
            </a:pPr>
            <a:r>
              <a:rPr lang="en-US" sz="1100" dirty="0"/>
              <a:t>Sept 11, 2022, Director Brian Sims speaks at MDC 9/11 Memorial Event about Rebirth</a:t>
            </a:r>
          </a:p>
          <a:p>
            <a:pPr marL="285750" indent="-285750">
              <a:buFontTx/>
              <a:buChar char="-"/>
            </a:pPr>
            <a:endParaRPr lang="en-US" sz="1100" dirty="0"/>
          </a:p>
          <a:p>
            <a:pPr marL="285750" indent="-285750">
              <a:buFontTx/>
              <a:buChar char="-"/>
            </a:pPr>
            <a:r>
              <a:rPr lang="en-US" sz="1100" dirty="0"/>
              <a:t>September 2022, Partnership with Florida National Guard Initiated</a:t>
            </a:r>
          </a:p>
          <a:p>
            <a:pPr marL="285750" indent="-285750">
              <a:buFontTx/>
              <a:buChar char="-"/>
            </a:pPr>
            <a:endParaRPr lang="en-US" sz="1100" dirty="0"/>
          </a:p>
          <a:p>
            <a:pPr marL="285750" indent="-285750">
              <a:buFontTx/>
              <a:buChar char="-"/>
            </a:pPr>
            <a:r>
              <a:rPr lang="en-US" sz="1100" dirty="0"/>
              <a:t>November 2022, </a:t>
            </a:r>
            <a:r>
              <a:rPr lang="en-US" sz="1100" dirty="0" err="1"/>
              <a:t>SoldierRush</a:t>
            </a:r>
            <a:r>
              <a:rPr lang="en-US" sz="1100" dirty="0"/>
              <a:t> Parkland partnership executed, with outreach to over 800 participants on-site</a:t>
            </a:r>
          </a:p>
          <a:p>
            <a:pPr marL="285750" indent="-285750">
              <a:buFontTx/>
              <a:buChar char="-"/>
            </a:pPr>
            <a:endParaRPr lang="en-US" sz="1100" dirty="0"/>
          </a:p>
          <a:p>
            <a:pPr marL="285750" indent="-285750">
              <a:buFontTx/>
              <a:buChar char="-"/>
            </a:pPr>
            <a:r>
              <a:rPr lang="en-US" sz="1100" dirty="0"/>
              <a:t>November 2022, Faces &amp; Voices/ARCO All Member Call Presentation</a:t>
            </a:r>
          </a:p>
          <a:p>
            <a:pPr marL="285750" indent="-285750">
              <a:buFontTx/>
              <a:buChar char="-"/>
            </a:pPr>
            <a:endParaRPr lang="en-US" sz="1100" dirty="0"/>
          </a:p>
          <a:p>
            <a:pPr marL="285750" indent="-285750">
              <a:buFontTx/>
              <a:buChar char="-"/>
            </a:pPr>
            <a:r>
              <a:rPr lang="en-US" sz="1100" dirty="0"/>
              <a:t>November 2022, First TX Affiliate Onboarded - OUTSIDERS ANONYMOUS (Founded by Army Veteran)</a:t>
            </a:r>
          </a:p>
          <a:p>
            <a:pPr marL="285750" indent="-285750">
              <a:buFontTx/>
              <a:buChar char="-"/>
            </a:pPr>
            <a:endParaRPr lang="en-US" sz="1100" dirty="0"/>
          </a:p>
          <a:p>
            <a:pPr marL="285750" indent="-285750">
              <a:buFontTx/>
              <a:buChar char="-"/>
            </a:pPr>
            <a:r>
              <a:rPr lang="en-US" sz="1100" dirty="0"/>
              <a:t>November 2022, 70 FLNG Unit Prevention Leaders trained in Narcan use (with 280 doses distributed for deployment) as well as who RCOs are, where they are, and what our partnership does to bridge their services gap</a:t>
            </a:r>
          </a:p>
          <a:p>
            <a:pPr marL="285750" indent="-285750">
              <a:buFontTx/>
              <a:buChar char="-"/>
            </a:pPr>
            <a:endParaRPr lang="en-US" sz="1100" dirty="0"/>
          </a:p>
          <a:p>
            <a:pPr marL="285750" indent="-285750">
              <a:buFontTx/>
              <a:buChar char="-"/>
            </a:pPr>
            <a:r>
              <a:rPr lang="en-US" sz="1100" dirty="0"/>
              <a:t>Dec 7 2022, Project: REBIRTH has facilitated detox and/or treatment for 8 Veterans; increased the Recovery Capital for 19 Veterans &amp; First Responders, alongside facilitating benefits navigation for 6 Veterans who do not identify as having a Substance Misuse issue but do identify as having trauma and/or other related service-connected issues.</a:t>
            </a:r>
          </a:p>
          <a:p>
            <a:endParaRPr lang="en-US" sz="1100" dirty="0"/>
          </a:p>
          <a:p>
            <a:pPr marL="285750" indent="-285750">
              <a:buFontTx/>
              <a:buChar char="-"/>
            </a:pPr>
            <a:endParaRPr lang="en-US" sz="1100" dirty="0"/>
          </a:p>
          <a:p>
            <a:pPr marL="285750" indent="-285750">
              <a:buFontTx/>
              <a:buChar char="-"/>
            </a:pPr>
            <a:endParaRPr lang="en-US" sz="1100" dirty="0"/>
          </a:p>
          <a:p>
            <a:pPr marL="285750" indent="-285750">
              <a:buFontTx/>
              <a:buChar char="-"/>
            </a:pPr>
            <a:endParaRPr lang="en-US" sz="1100" dirty="0"/>
          </a:p>
          <a:p>
            <a:pPr marL="285750" indent="-285750">
              <a:buFontTx/>
              <a:buChar char="-"/>
            </a:pPr>
            <a:endParaRPr lang="en-US" sz="1100" dirty="0"/>
          </a:p>
          <a:p>
            <a:pPr marL="285750" indent="-285750">
              <a:buFontTx/>
              <a:buChar char="-"/>
            </a:pPr>
            <a:endParaRPr lang="en-US" sz="1100" dirty="0"/>
          </a:p>
          <a:p>
            <a:endParaRPr lang="en-US" dirty="0"/>
          </a:p>
        </p:txBody>
      </p:sp>
    </p:spTree>
    <p:extLst>
      <p:ext uri="{BB962C8B-B14F-4D97-AF65-F5344CB8AC3E}">
        <p14:creationId xmlns:p14="http://schemas.microsoft.com/office/powerpoint/2010/main" val="3691858345"/>
      </p:ext>
    </p:extLst>
  </p:cSld>
  <p:clrMapOvr>
    <a:masterClrMapping/>
  </p:clrMapOvr>
  <p:transition spd="slow" advClick="0" advTm="5000">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64399" y="261496"/>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2023 Vision</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AFAB6E6E-9CAD-F147-ACEF-59BC4A13AE88}"/>
              </a:ext>
            </a:extLst>
          </p:cNvPr>
          <p:cNvSpPr txBox="1"/>
          <p:nvPr/>
        </p:nvSpPr>
        <p:spPr>
          <a:xfrm>
            <a:off x="920787" y="1115488"/>
            <a:ext cx="7302424" cy="3970318"/>
          </a:xfrm>
          <a:prstGeom prst="rect">
            <a:avLst/>
          </a:prstGeom>
          <a:noFill/>
        </p:spPr>
        <p:txBody>
          <a:bodyPr wrap="square" rtlCol="0">
            <a:spAutoFit/>
          </a:bodyPr>
          <a:lstStyle/>
          <a:p>
            <a:pPr marL="285750" indent="-285750">
              <a:buFontTx/>
              <a:buChar char="-"/>
            </a:pPr>
            <a:r>
              <a:rPr lang="en-US" dirty="0"/>
              <a:t>National Guard Partnership Expansion for ALL RCOs in Florida</a:t>
            </a:r>
          </a:p>
          <a:p>
            <a:pPr marL="285750" indent="-285750">
              <a:buFontTx/>
              <a:buChar char="-"/>
            </a:pPr>
            <a:endParaRPr lang="en-US" dirty="0"/>
          </a:p>
          <a:p>
            <a:pPr marL="285750" indent="-285750">
              <a:buFontTx/>
              <a:buChar char="-"/>
            </a:pPr>
            <a:r>
              <a:rPr lang="en-US" dirty="0"/>
              <a:t>Grants &amp; Awards to Sub-Grant to PR Affiliates (via WWP, Gary Sinise, Bob Woodruff, VA, DCF)</a:t>
            </a:r>
          </a:p>
          <a:p>
            <a:pPr marL="285750" indent="-285750">
              <a:buFontTx/>
              <a:buChar char="-"/>
            </a:pPr>
            <a:endParaRPr lang="en-US" dirty="0"/>
          </a:p>
          <a:p>
            <a:pPr marL="285750" indent="-285750">
              <a:buFontTx/>
              <a:buChar char="-"/>
            </a:pPr>
            <a:r>
              <a:rPr lang="en-US" dirty="0"/>
              <a:t>Facilitate Bi-annual SAFE Veterans training (starting in FEB 2023 @ SFWN) and </a:t>
            </a:r>
            <a:r>
              <a:rPr lang="en-US" dirty="0" err="1"/>
              <a:t>ReponderStrong</a:t>
            </a:r>
            <a:r>
              <a:rPr lang="en-US" dirty="0"/>
              <a:t> Training</a:t>
            </a:r>
          </a:p>
          <a:p>
            <a:pPr marL="285750" indent="-285750">
              <a:buFontTx/>
              <a:buChar char="-"/>
            </a:pPr>
            <a:endParaRPr lang="en-US" dirty="0"/>
          </a:p>
          <a:p>
            <a:pPr marL="285750" indent="-285750">
              <a:buFontTx/>
              <a:buChar char="-"/>
            </a:pPr>
            <a:r>
              <a:rPr lang="en-US" dirty="0"/>
              <a:t>Onboard affiliates in 4 other states &amp; 5 more Florida RCOs (including WWW Training)</a:t>
            </a:r>
          </a:p>
          <a:p>
            <a:pPr marL="285750" indent="-285750">
              <a:buFontTx/>
              <a:buChar char="-"/>
            </a:pPr>
            <a:endParaRPr lang="en-US" dirty="0"/>
          </a:p>
          <a:p>
            <a:pPr marL="285750" indent="-285750">
              <a:buFontTx/>
              <a:buChar char="-"/>
            </a:pPr>
            <a:r>
              <a:rPr lang="en-US" dirty="0"/>
              <a:t>Assist via “Sam Scholarship” the addition of 3 more CRPS-Vs to the FL RCO workforce</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endParaRPr lang="en-US" dirty="0"/>
          </a:p>
        </p:txBody>
      </p:sp>
    </p:spTree>
    <p:extLst>
      <p:ext uri="{BB962C8B-B14F-4D97-AF65-F5344CB8AC3E}">
        <p14:creationId xmlns:p14="http://schemas.microsoft.com/office/powerpoint/2010/main" val="2984665060"/>
      </p:ext>
    </p:extLst>
  </p:cSld>
  <p:clrMapOvr>
    <a:masterClrMapping/>
  </p:clrMapOvr>
  <p:transition spd="slow" advClick="0" advTm="5000">
    <p:wip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64399" y="327501"/>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2023 Vision</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AFAB6E6E-9CAD-F147-ACEF-59BC4A13AE88}"/>
              </a:ext>
            </a:extLst>
          </p:cNvPr>
          <p:cNvSpPr txBox="1"/>
          <p:nvPr/>
        </p:nvSpPr>
        <p:spPr>
          <a:xfrm>
            <a:off x="786913" y="1139587"/>
            <a:ext cx="7511974" cy="3754874"/>
          </a:xfrm>
          <a:prstGeom prst="rect">
            <a:avLst/>
          </a:prstGeom>
          <a:noFill/>
        </p:spPr>
        <p:txBody>
          <a:bodyPr wrap="square" rtlCol="0">
            <a:spAutoFit/>
          </a:bodyPr>
          <a:lstStyle/>
          <a:p>
            <a:pPr marL="285750" indent="-285750">
              <a:buFontTx/>
              <a:buChar char="-"/>
            </a:pPr>
            <a:r>
              <a:rPr lang="en-US" dirty="0"/>
              <a:t>Addition of W3 Trained CRPS-Vs to 3 Veteran Treatment Courts in FL</a:t>
            </a:r>
          </a:p>
          <a:p>
            <a:pPr marL="285750" indent="-285750">
              <a:buFontTx/>
              <a:buChar char="-"/>
            </a:pPr>
            <a:endParaRPr lang="en-US" dirty="0"/>
          </a:p>
          <a:p>
            <a:pPr marL="285750" indent="-285750">
              <a:buFontTx/>
              <a:buChar char="-"/>
            </a:pPr>
            <a:r>
              <a:rPr lang="en-US" dirty="0"/>
              <a:t>Increase the Recovery Capital for 100 Veterans, First Responders, and/or their loved ones via PR Affiliates</a:t>
            </a:r>
          </a:p>
          <a:p>
            <a:pPr marL="285750" indent="-285750">
              <a:buFontTx/>
              <a:buChar char="-"/>
            </a:pPr>
            <a:endParaRPr lang="en-US" dirty="0"/>
          </a:p>
          <a:p>
            <a:pPr marL="285750" indent="-285750">
              <a:buFontTx/>
              <a:buChar char="-"/>
            </a:pPr>
            <a:r>
              <a:rPr lang="en-US" dirty="0"/>
              <a:t>Addition of “-1R” Endorsement by FCB for First Responder Certified Recovery Peer Specialists</a:t>
            </a:r>
          </a:p>
          <a:p>
            <a:pPr marL="285750" indent="-285750">
              <a:buFontTx/>
              <a:buChar char="-"/>
            </a:pPr>
            <a:endParaRPr lang="en-US" dirty="0"/>
          </a:p>
          <a:p>
            <a:pPr marL="285750" indent="-285750">
              <a:buFontTx/>
              <a:buChar char="-"/>
            </a:pPr>
            <a:r>
              <a:rPr lang="en-US" dirty="0"/>
              <a:t>NAADAC Accreditation of W3, potentially expansion into a certification: “C2W3”</a:t>
            </a:r>
          </a:p>
          <a:p>
            <a:pPr marL="285750" indent="-285750">
              <a:buFontTx/>
              <a:buChar char="-"/>
            </a:pPr>
            <a:endParaRPr lang="en-US" dirty="0"/>
          </a:p>
          <a:p>
            <a:pPr marL="285750" indent="-285750">
              <a:buFontTx/>
              <a:buChar char="-"/>
            </a:pPr>
            <a:r>
              <a:rPr lang="en-US" dirty="0"/>
              <a:t>Acquire $300,000 for Project: REBIRTH to subgrant to affiliates for program support</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endParaRPr lang="en-US" dirty="0"/>
          </a:p>
        </p:txBody>
      </p:sp>
    </p:spTree>
    <p:extLst>
      <p:ext uri="{BB962C8B-B14F-4D97-AF65-F5344CB8AC3E}">
        <p14:creationId xmlns:p14="http://schemas.microsoft.com/office/powerpoint/2010/main" val="1445382469"/>
      </p:ext>
    </p:extLst>
  </p:cSld>
  <p:clrMapOvr>
    <a:masterClrMapping/>
  </p:clrMapOvr>
  <p:transition spd="slow" advClick="0" advTm="5000">
    <p:wipe/>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35300" y="217694"/>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2024 Vision</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AFAB6E6E-9CAD-F147-ACEF-59BC4A13AE88}"/>
              </a:ext>
            </a:extLst>
          </p:cNvPr>
          <p:cNvSpPr txBox="1"/>
          <p:nvPr/>
        </p:nvSpPr>
        <p:spPr>
          <a:xfrm>
            <a:off x="135300" y="920888"/>
            <a:ext cx="8873400" cy="4339650"/>
          </a:xfrm>
          <a:prstGeom prst="rect">
            <a:avLst/>
          </a:prstGeom>
          <a:noFill/>
        </p:spPr>
        <p:txBody>
          <a:bodyPr wrap="square" rtlCol="0">
            <a:spAutoFit/>
          </a:bodyPr>
          <a:lstStyle/>
          <a:p>
            <a:pPr algn="ctr"/>
            <a:r>
              <a:rPr lang="en-US" sz="3200" dirty="0"/>
              <a:t>Project: REBIRTH will transition into the </a:t>
            </a:r>
          </a:p>
          <a:p>
            <a:pPr algn="ctr"/>
            <a:r>
              <a:rPr lang="en-US" sz="3200" b="1" dirty="0">
                <a:solidFill>
                  <a:srgbClr val="FF0000"/>
                </a:solidFill>
              </a:rPr>
              <a:t>FIRST NATIONAL RCO</a:t>
            </a:r>
          </a:p>
          <a:p>
            <a:pPr algn="ctr"/>
            <a:r>
              <a:rPr lang="en-US" sz="3200" dirty="0"/>
              <a:t>with a concentration on support for </a:t>
            </a:r>
          </a:p>
          <a:p>
            <a:pPr algn="ctr"/>
            <a:r>
              <a:rPr lang="en-US" sz="3200" dirty="0"/>
              <a:t>Warriors &amp; Warrior Families</a:t>
            </a:r>
          </a:p>
          <a:p>
            <a:pPr algn="ctr"/>
            <a:r>
              <a:rPr lang="en-US" sz="3200" dirty="0"/>
              <a:t>while providing support to its affiliate programs across the USA and its territories.</a:t>
            </a:r>
          </a:p>
          <a:p>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endParaRPr lang="en-US" dirty="0"/>
          </a:p>
        </p:txBody>
      </p:sp>
    </p:spTree>
    <p:extLst>
      <p:ext uri="{BB962C8B-B14F-4D97-AF65-F5344CB8AC3E}">
        <p14:creationId xmlns:p14="http://schemas.microsoft.com/office/powerpoint/2010/main" val="30809065"/>
      </p:ext>
    </p:extLst>
  </p:cSld>
  <p:clrMapOvr>
    <a:masterClrMapping/>
  </p:clrMapOvr>
  <p:transition spd="slow" advClick="0" advTm="5000">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0BB6D0C7-A8DB-913E-02F9-17F8B14D27A8}"/>
              </a:ext>
            </a:extLst>
          </p:cNvPr>
          <p:cNvPicPr>
            <a:picLocks noChangeAspect="1"/>
          </p:cNvPicPr>
          <p:nvPr/>
        </p:nvPicPr>
        <p:blipFill>
          <a:blip r:embed="rId2"/>
          <a:stretch>
            <a:fillRect/>
          </a:stretch>
        </p:blipFill>
        <p:spPr>
          <a:xfrm>
            <a:off x="5790831" y="196648"/>
            <a:ext cx="2963392" cy="1940062"/>
          </a:xfrm>
          <a:prstGeom prst="rect">
            <a:avLst/>
          </a:prstGeom>
        </p:spPr>
      </p:pic>
      <p:sp>
        <p:nvSpPr>
          <p:cNvPr id="2" name="TextBox 1">
            <a:extLst>
              <a:ext uri="{FF2B5EF4-FFF2-40B4-BE49-F238E27FC236}">
                <a16:creationId xmlns:a16="http://schemas.microsoft.com/office/drawing/2014/main" id="{4EC3DF59-E098-6957-E2B1-C123BA0C704C}"/>
              </a:ext>
            </a:extLst>
          </p:cNvPr>
          <p:cNvSpPr txBox="1"/>
          <p:nvPr/>
        </p:nvSpPr>
        <p:spPr>
          <a:xfrm>
            <a:off x="389777" y="2002152"/>
            <a:ext cx="8171060" cy="2246769"/>
          </a:xfrm>
          <a:prstGeom prst="rect">
            <a:avLst/>
          </a:prstGeom>
          <a:noFill/>
        </p:spPr>
        <p:txBody>
          <a:bodyPr wrap="square" rtlCol="0">
            <a:spAutoFit/>
          </a:bodyPr>
          <a:lstStyle/>
          <a:p>
            <a:pPr algn="ctr"/>
            <a:r>
              <a:rPr lang="en-US" sz="1800" b="1" dirty="0">
                <a:solidFill>
                  <a:schemeClr val="tx1"/>
                </a:solidFill>
              </a:rPr>
              <a:t>Brian W. Sims, CRPS-V, CEI, GISP </a:t>
            </a:r>
          </a:p>
          <a:p>
            <a:pPr algn="ctr"/>
            <a:r>
              <a:rPr lang="en-US" sz="1800" b="1" dirty="0">
                <a:solidFill>
                  <a:schemeClr val="tx1"/>
                </a:solidFill>
              </a:rPr>
              <a:t>Interim Executive Director, Miami Recovery Project</a:t>
            </a:r>
          </a:p>
          <a:p>
            <a:pPr algn="ctr"/>
            <a:r>
              <a:rPr lang="en-US" sz="1800" b="1" dirty="0">
                <a:solidFill>
                  <a:schemeClr val="tx1"/>
                </a:solidFill>
              </a:rPr>
              <a:t>Director, Project: REBIRTH</a:t>
            </a:r>
          </a:p>
          <a:p>
            <a:pPr algn="ctr"/>
            <a:r>
              <a:rPr lang="en-US" sz="1800" b="1" dirty="0">
                <a:solidFill>
                  <a:schemeClr val="tx1"/>
                </a:solidFill>
              </a:rPr>
              <a:t>US Army Veteran (11B)</a:t>
            </a:r>
          </a:p>
          <a:p>
            <a:pPr algn="ctr"/>
            <a:r>
              <a:rPr lang="en-US" sz="1800" b="1" dirty="0">
                <a:solidFill>
                  <a:schemeClr val="tx1"/>
                </a:solidFill>
                <a:hlinkClick r:id="rId3">
                  <a:extLst>
                    <a:ext uri="{A12FA001-AC4F-418D-AE19-62706E023703}">
                      <ahyp:hlinkClr xmlns:ahyp="http://schemas.microsoft.com/office/drawing/2018/hyperlinkcolor" val="tx"/>
                    </a:ext>
                  </a:extLst>
                </a:hlinkClick>
              </a:rPr>
              <a:t>Brian@MRPRCO.org</a:t>
            </a:r>
            <a:endParaRPr lang="en-US" sz="1800" b="1" dirty="0">
              <a:solidFill>
                <a:schemeClr val="tx1"/>
              </a:solidFill>
            </a:endParaRPr>
          </a:p>
          <a:p>
            <a:pPr algn="ctr"/>
            <a:r>
              <a:rPr lang="en-US" sz="1800" b="1" dirty="0">
                <a:solidFill>
                  <a:schemeClr val="tx1"/>
                </a:solidFill>
              </a:rPr>
              <a:t>Office: 305.967.8509 Cell: 407.732.3406</a:t>
            </a:r>
          </a:p>
          <a:p>
            <a:pPr algn="ctr"/>
            <a:r>
              <a:rPr lang="en-US" sz="1800" b="1" dirty="0" err="1">
                <a:solidFill>
                  <a:schemeClr val="tx1"/>
                </a:solidFill>
              </a:rPr>
              <a:t>www.ProjectRebirth.us</a:t>
            </a:r>
            <a:endParaRPr lang="en-US" sz="1800" b="1" dirty="0">
              <a:solidFill>
                <a:schemeClr val="tx1"/>
              </a:solidFill>
            </a:endParaRPr>
          </a:p>
          <a:p>
            <a:endParaRPr lang="en-US" dirty="0"/>
          </a:p>
        </p:txBody>
      </p:sp>
      <p:pic>
        <p:nvPicPr>
          <p:cNvPr id="11" name="Picture 10" descr="A picture containing text, music, clipart&#10;&#10;Description automatically generated">
            <a:extLst>
              <a:ext uri="{FF2B5EF4-FFF2-40B4-BE49-F238E27FC236}">
                <a16:creationId xmlns:a16="http://schemas.microsoft.com/office/drawing/2014/main" id="{68D7AB63-4727-6853-9CAC-3D18A76D9564}"/>
              </a:ext>
            </a:extLst>
          </p:cNvPr>
          <p:cNvPicPr>
            <a:picLocks noChangeAspect="1"/>
          </p:cNvPicPr>
          <p:nvPr/>
        </p:nvPicPr>
        <p:blipFill>
          <a:blip r:embed="rId4"/>
          <a:stretch>
            <a:fillRect/>
          </a:stretch>
        </p:blipFill>
        <p:spPr>
          <a:xfrm>
            <a:off x="389777" y="380469"/>
            <a:ext cx="4336178" cy="1416938"/>
          </a:xfrm>
          <a:prstGeom prst="rect">
            <a:avLst/>
          </a:prstGeom>
        </p:spPr>
      </p:pic>
      <p:sp>
        <p:nvSpPr>
          <p:cNvPr id="5" name="TextBox 4">
            <a:extLst>
              <a:ext uri="{FF2B5EF4-FFF2-40B4-BE49-F238E27FC236}">
                <a16:creationId xmlns:a16="http://schemas.microsoft.com/office/drawing/2014/main" id="{8A5E105D-A439-C445-0F37-3C03249A0E03}"/>
              </a:ext>
            </a:extLst>
          </p:cNvPr>
          <p:cNvSpPr txBox="1"/>
          <p:nvPr/>
        </p:nvSpPr>
        <p:spPr>
          <a:xfrm>
            <a:off x="1735150" y="4424477"/>
            <a:ext cx="5673700" cy="338554"/>
          </a:xfrm>
          <a:prstGeom prst="rect">
            <a:avLst/>
          </a:prstGeom>
          <a:noFill/>
        </p:spPr>
        <p:txBody>
          <a:bodyPr wrap="square" rtlCol="0">
            <a:spAutoFit/>
          </a:bodyPr>
          <a:lstStyle/>
          <a:p>
            <a:r>
              <a:rPr lang="en-US" sz="1600" b="1" dirty="0">
                <a:solidFill>
                  <a:srgbClr val="ED00B7"/>
                </a:solidFill>
              </a:rPr>
              <a:t>RCO Address: 9360 Sunset Drive #265, Miami, FL 33176</a:t>
            </a:r>
          </a:p>
        </p:txBody>
      </p:sp>
    </p:spTree>
    <p:extLst>
      <p:ext uri="{BB962C8B-B14F-4D97-AF65-F5344CB8AC3E}">
        <p14:creationId xmlns:p14="http://schemas.microsoft.com/office/powerpoint/2010/main" val="2863988008"/>
      </p:ext>
    </p:extLst>
  </p:cSld>
  <p:clrMapOvr>
    <a:masterClrMapping/>
  </p:clrMapOvr>
  <p:transition spd="slow" advClick="0" advTm="5000">
    <p:wipe/>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sp>
        <p:nvSpPr>
          <p:cNvPr id="2" name="TextBox 1">
            <a:extLst>
              <a:ext uri="{FF2B5EF4-FFF2-40B4-BE49-F238E27FC236}">
                <a16:creationId xmlns:a16="http://schemas.microsoft.com/office/drawing/2014/main" id="{BB6DC924-6933-AA88-C3AD-036C09F7DA38}"/>
              </a:ext>
            </a:extLst>
          </p:cNvPr>
          <p:cNvSpPr txBox="1"/>
          <p:nvPr/>
        </p:nvSpPr>
        <p:spPr>
          <a:xfrm>
            <a:off x="127322" y="285750"/>
            <a:ext cx="8926652" cy="3970318"/>
          </a:xfrm>
          <a:prstGeom prst="rect">
            <a:avLst/>
          </a:prstGeom>
          <a:noFill/>
        </p:spPr>
        <p:txBody>
          <a:bodyPr wrap="square" rtlCol="0">
            <a:spAutoFit/>
          </a:bodyPr>
          <a:lstStyle/>
          <a:p>
            <a:pPr algn="ctr"/>
            <a:r>
              <a:rPr lang="en-US" sz="2800" b="1" dirty="0">
                <a:solidFill>
                  <a:srgbClr val="0070C0"/>
                </a:solidFill>
              </a:rPr>
              <a:t>Recovery is culturally-based and influenced</a:t>
            </a:r>
          </a:p>
          <a:p>
            <a:pPr algn="ctr"/>
            <a:endParaRPr lang="en-US" sz="2800" dirty="0">
              <a:solidFill>
                <a:schemeClr val="tx1"/>
              </a:solidFill>
            </a:endParaRPr>
          </a:p>
          <a:p>
            <a:pPr algn="ctr"/>
            <a:r>
              <a:rPr lang="en-US" sz="2800" dirty="0">
                <a:solidFill>
                  <a:schemeClr val="tx1"/>
                </a:solidFill>
              </a:rPr>
              <a:t>Culture and cultural background in all of its diverse representations—including values, traditions, and beliefs—are keys in determining a person’s journey and unique pathway to recovery. Services should be culturally grounded, attuned, sensitive, congruent, and competent, as well as personalized to meet each individual’s unique needs.</a:t>
            </a:r>
          </a:p>
        </p:txBody>
      </p:sp>
      <p:pic>
        <p:nvPicPr>
          <p:cNvPr id="7" name="Picture 6" descr="A picture containing text, music, clipart&#10;&#10;Description automatically generated">
            <a:extLst>
              <a:ext uri="{FF2B5EF4-FFF2-40B4-BE49-F238E27FC236}">
                <a16:creationId xmlns:a16="http://schemas.microsoft.com/office/drawing/2014/main" id="{6C4E406F-40A3-00D2-C550-11B231EF8599}"/>
              </a:ext>
            </a:extLst>
          </p:cNvPr>
          <p:cNvPicPr>
            <a:picLocks noChangeAspect="1"/>
          </p:cNvPicPr>
          <p:nvPr/>
        </p:nvPicPr>
        <p:blipFill>
          <a:blip r:embed="rId3"/>
          <a:stretch>
            <a:fillRect/>
          </a:stretch>
        </p:blipFill>
        <p:spPr>
          <a:xfrm>
            <a:off x="7543800" y="4615974"/>
            <a:ext cx="1510174" cy="469832"/>
          </a:xfrm>
          <a:prstGeom prst="rect">
            <a:avLst/>
          </a:prstGeom>
        </p:spPr>
      </p:pic>
      <p:sp>
        <p:nvSpPr>
          <p:cNvPr id="3" name="TextBox 2">
            <a:extLst>
              <a:ext uri="{FF2B5EF4-FFF2-40B4-BE49-F238E27FC236}">
                <a16:creationId xmlns:a16="http://schemas.microsoft.com/office/drawing/2014/main" id="{851DC574-FE9F-3FCC-AADC-86A6471CD80F}"/>
              </a:ext>
            </a:extLst>
          </p:cNvPr>
          <p:cNvSpPr txBox="1"/>
          <p:nvPr/>
        </p:nvSpPr>
        <p:spPr>
          <a:xfrm>
            <a:off x="285750" y="4615974"/>
            <a:ext cx="5105400" cy="307777"/>
          </a:xfrm>
          <a:prstGeom prst="rect">
            <a:avLst/>
          </a:prstGeom>
          <a:noFill/>
        </p:spPr>
        <p:txBody>
          <a:bodyPr wrap="square" rtlCol="0">
            <a:spAutoFit/>
          </a:bodyPr>
          <a:lstStyle/>
          <a:p>
            <a:r>
              <a:rPr lang="en-US" dirty="0"/>
              <a:t>SAMHSA Definition of Recovery – PEP12-RECDEF</a:t>
            </a:r>
          </a:p>
        </p:txBody>
      </p:sp>
    </p:spTree>
    <p:extLst>
      <p:ext uri="{BB962C8B-B14F-4D97-AF65-F5344CB8AC3E}">
        <p14:creationId xmlns:p14="http://schemas.microsoft.com/office/powerpoint/2010/main" val="2983633974"/>
      </p:ext>
    </p:extLst>
  </p:cSld>
  <p:clrMapOvr>
    <a:masterClrMapping/>
  </p:clrMapOvr>
  <p:transition spd="slow" advClick="0" advTm="5000">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18BD11-68B6-2266-AFDA-5CC9165EF13B}"/>
              </a:ext>
            </a:extLst>
          </p:cNvPr>
          <p:cNvSpPr>
            <a:spLocks noGrp="1"/>
          </p:cNvSpPr>
          <p:nvPr>
            <p:ph type="dt" sz="half" idx="10"/>
          </p:nvPr>
        </p:nvSpPr>
        <p:spPr>
          <a:xfrm>
            <a:off x="4372984" y="4189548"/>
            <a:ext cx="2501153" cy="847165"/>
          </a:xfrm>
        </p:spPr>
        <p:txBody>
          <a:bodyPr/>
          <a:lstStyle/>
          <a:p>
            <a:r>
              <a:rPr lang="en-US" sz="135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Please complete our feedback survey</a:t>
            </a:r>
          </a:p>
          <a:p>
            <a:r>
              <a:rPr lang="en-US" sz="135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by scanning this QR Code</a:t>
            </a:r>
          </a:p>
          <a:p>
            <a:r>
              <a:rPr lang="en-US" sz="135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or go to </a:t>
            </a:r>
            <a:r>
              <a:rPr lang="en-US" sz="1350" b="1" u="sng" dirty="0" err="1">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faces.ly</a:t>
            </a:r>
            <a:r>
              <a:rPr lang="en-US" sz="1350" b="1" u="sng"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/eval</a:t>
            </a:r>
          </a:p>
        </p:txBody>
      </p:sp>
      <p:sp>
        <p:nvSpPr>
          <p:cNvPr id="3" name="Chevron 2">
            <a:hlinkClick r:id="rId2"/>
            <a:extLst>
              <a:ext uri="{FF2B5EF4-FFF2-40B4-BE49-F238E27FC236}">
                <a16:creationId xmlns:a16="http://schemas.microsoft.com/office/drawing/2014/main" id="{4DD9E8D4-9B3B-A9D2-8893-15A0F9297A93}"/>
              </a:ext>
            </a:extLst>
          </p:cNvPr>
          <p:cNvSpPr/>
          <p:nvPr/>
        </p:nvSpPr>
        <p:spPr>
          <a:xfrm>
            <a:off x="8710552" y="2199904"/>
            <a:ext cx="290945" cy="966355"/>
          </a:xfrm>
          <a:prstGeom prst="chevron">
            <a:avLst/>
          </a:prstGeom>
          <a:solidFill>
            <a:srgbClr val="007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0075A9"/>
              </a:solidFill>
            </a:endParaRPr>
          </a:p>
        </p:txBody>
      </p:sp>
      <p:pic>
        <p:nvPicPr>
          <p:cNvPr id="7" name="Picture 6">
            <a:extLst>
              <a:ext uri="{FF2B5EF4-FFF2-40B4-BE49-F238E27FC236}">
                <a16:creationId xmlns:a16="http://schemas.microsoft.com/office/drawing/2014/main" id="{E2C7C104-4F9A-CB06-7E5C-5DA4F2C5C75D}"/>
              </a:ext>
            </a:extLst>
          </p:cNvPr>
          <p:cNvPicPr>
            <a:picLocks noChangeAspect="1"/>
          </p:cNvPicPr>
          <p:nvPr/>
        </p:nvPicPr>
        <p:blipFill rotWithShape="1">
          <a:blip r:embed="rId3"/>
          <a:srcRect b="10275"/>
          <a:stretch/>
        </p:blipFill>
        <p:spPr>
          <a:xfrm>
            <a:off x="3078333" y="3803190"/>
            <a:ext cx="1222037" cy="1233523"/>
          </a:xfrm>
          <a:prstGeom prst="rect">
            <a:avLst/>
          </a:prstGeom>
        </p:spPr>
      </p:pic>
    </p:spTree>
    <p:extLst>
      <p:ext uri="{BB962C8B-B14F-4D97-AF65-F5344CB8AC3E}">
        <p14:creationId xmlns:p14="http://schemas.microsoft.com/office/powerpoint/2010/main" val="2511876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sp>
        <p:nvSpPr>
          <p:cNvPr id="2" name="TextBox 1">
            <a:extLst>
              <a:ext uri="{FF2B5EF4-FFF2-40B4-BE49-F238E27FC236}">
                <a16:creationId xmlns:a16="http://schemas.microsoft.com/office/drawing/2014/main" id="{BB6DC924-6933-AA88-C3AD-036C09F7DA38}"/>
              </a:ext>
            </a:extLst>
          </p:cNvPr>
          <p:cNvSpPr txBox="1"/>
          <p:nvPr/>
        </p:nvSpPr>
        <p:spPr>
          <a:xfrm>
            <a:off x="108674" y="0"/>
            <a:ext cx="8926652" cy="1323439"/>
          </a:xfrm>
          <a:prstGeom prst="rect">
            <a:avLst/>
          </a:prstGeom>
          <a:noFill/>
        </p:spPr>
        <p:txBody>
          <a:bodyPr wrap="square" rtlCol="0">
            <a:spAutoFit/>
          </a:bodyPr>
          <a:lstStyle/>
          <a:p>
            <a:pPr algn="ctr"/>
            <a:r>
              <a:rPr lang="en-US" sz="4000" dirty="0">
                <a:solidFill>
                  <a:srgbClr val="0070C0"/>
                </a:solidFill>
              </a:rPr>
              <a:t>Let’s talk about WHY </a:t>
            </a:r>
          </a:p>
          <a:p>
            <a:pPr algn="ctr"/>
            <a:r>
              <a:rPr lang="en-US" sz="4000" dirty="0">
                <a:solidFill>
                  <a:srgbClr val="0070C0"/>
                </a:solidFill>
              </a:rPr>
              <a:t>Veterans need a dedicated program.</a:t>
            </a:r>
          </a:p>
        </p:txBody>
      </p:sp>
      <p:pic>
        <p:nvPicPr>
          <p:cNvPr id="4" name="Picture 3" descr="A picture containing outdoor, ground&#10;&#10;Description automatically generated">
            <a:extLst>
              <a:ext uri="{FF2B5EF4-FFF2-40B4-BE49-F238E27FC236}">
                <a16:creationId xmlns:a16="http://schemas.microsoft.com/office/drawing/2014/main" id="{4F494275-A03F-65DB-B009-47C81427D041}"/>
              </a:ext>
            </a:extLst>
          </p:cNvPr>
          <p:cNvPicPr>
            <a:picLocks noChangeAspect="1"/>
          </p:cNvPicPr>
          <p:nvPr/>
        </p:nvPicPr>
        <p:blipFill>
          <a:blip r:embed="rId3"/>
          <a:stretch>
            <a:fillRect/>
          </a:stretch>
        </p:blipFill>
        <p:spPr>
          <a:xfrm>
            <a:off x="1604540" y="1323439"/>
            <a:ext cx="5939260" cy="3340834"/>
          </a:xfrm>
          <a:prstGeom prst="rect">
            <a:avLst/>
          </a:prstGeom>
        </p:spPr>
      </p:pic>
      <p:pic>
        <p:nvPicPr>
          <p:cNvPr id="7" name="Picture 6" descr="A picture containing text, music, clipart&#10;&#10;Description automatically generated">
            <a:extLst>
              <a:ext uri="{FF2B5EF4-FFF2-40B4-BE49-F238E27FC236}">
                <a16:creationId xmlns:a16="http://schemas.microsoft.com/office/drawing/2014/main" id="{6C4E406F-40A3-00D2-C550-11B231EF8599}"/>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2336550636"/>
      </p:ext>
    </p:extLst>
  </p:cSld>
  <p:clrMapOvr>
    <a:masterClrMapping/>
  </p:clrMapOvr>
  <p:transition spd="slow" advClick="0" advTm="5000">
    <p:wipe/>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089A69B0-CA9E-376D-C683-A8B4E00A1FE1}"/>
              </a:ext>
            </a:extLst>
          </p:cNvPr>
          <p:cNvPicPr>
            <a:picLocks noChangeAspect="1"/>
          </p:cNvPicPr>
          <p:nvPr/>
        </p:nvPicPr>
        <p:blipFill>
          <a:blip r:embed="rId3"/>
          <a:stretch>
            <a:fillRect/>
          </a:stretch>
        </p:blipFill>
        <p:spPr>
          <a:xfrm>
            <a:off x="0" y="2618405"/>
            <a:ext cx="9143999" cy="2525100"/>
          </a:xfrm>
          <a:prstGeom prst="rect">
            <a:avLst/>
          </a:prstGeom>
        </p:spPr>
      </p:pic>
      <p:sp>
        <p:nvSpPr>
          <p:cNvPr id="2" name="TextBox 1">
            <a:extLst>
              <a:ext uri="{FF2B5EF4-FFF2-40B4-BE49-F238E27FC236}">
                <a16:creationId xmlns:a16="http://schemas.microsoft.com/office/drawing/2014/main" id="{BB6DC924-6933-AA88-C3AD-036C09F7DA38}"/>
              </a:ext>
            </a:extLst>
          </p:cNvPr>
          <p:cNvSpPr txBox="1"/>
          <p:nvPr/>
        </p:nvSpPr>
        <p:spPr>
          <a:xfrm>
            <a:off x="422787" y="1109811"/>
            <a:ext cx="8298426" cy="2739211"/>
          </a:xfrm>
          <a:prstGeom prst="rect">
            <a:avLst/>
          </a:prstGeom>
          <a:noFill/>
        </p:spPr>
        <p:txBody>
          <a:bodyPr wrap="square" rtlCol="0">
            <a:spAutoFit/>
          </a:bodyPr>
          <a:lstStyle/>
          <a:p>
            <a:pPr algn="ctr"/>
            <a:r>
              <a:rPr lang="en-US" sz="4800" dirty="0"/>
              <a:t>Current Veteran Population:</a:t>
            </a:r>
          </a:p>
          <a:p>
            <a:pPr algn="ctr"/>
            <a:r>
              <a:rPr lang="en-US" sz="9600" b="1" dirty="0">
                <a:solidFill>
                  <a:srgbClr val="0070C0"/>
                </a:solidFill>
              </a:rPr>
              <a:t>18,792,000</a:t>
            </a:r>
          </a:p>
          <a:p>
            <a:pPr algn="ctr"/>
            <a:r>
              <a:rPr lang="en-US" sz="2800" dirty="0"/>
              <a:t>(</a:t>
            </a:r>
            <a:r>
              <a:rPr lang="en-US" sz="2800" dirty="0" err="1"/>
              <a:t>approx</a:t>
            </a:r>
            <a:r>
              <a:rPr lang="en-US" sz="2800" dirty="0"/>
              <a:t> 2021 per VA) </a:t>
            </a:r>
          </a:p>
        </p:txBody>
      </p:sp>
      <p:pic>
        <p:nvPicPr>
          <p:cNvPr id="6" name="Picture 5" descr="A picture containing text, music, clipart&#10;&#10;Description automatically generated">
            <a:extLst>
              <a:ext uri="{FF2B5EF4-FFF2-40B4-BE49-F238E27FC236}">
                <a16:creationId xmlns:a16="http://schemas.microsoft.com/office/drawing/2014/main" id="{C65F39AE-36C8-D1DA-EE0F-1DD1381A741B}"/>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216599293"/>
      </p:ext>
    </p:extLst>
  </p:cSld>
  <p:clrMapOvr>
    <a:masterClrMapping/>
  </p:clrMapOvr>
  <p:transition spd="slow" advClick="0" advTm="5000">
    <p:wipe/>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B190E4D7AFC14E98965610088EB58A" ma:contentTypeVersion="16" ma:contentTypeDescription="Create a new document." ma:contentTypeScope="" ma:versionID="fd2c75defd56830777d77b489ec63708">
  <xsd:schema xmlns:xsd="http://www.w3.org/2001/XMLSchema" xmlns:xs="http://www.w3.org/2001/XMLSchema" xmlns:p="http://schemas.microsoft.com/office/2006/metadata/properties" xmlns:ns2="02ed1d5f-b16f-4bdf-9f06-23d39fdf3545" xmlns:ns3="3c32135c-34d0-4cd6-90fe-2e397e7fb3db" targetNamespace="http://schemas.microsoft.com/office/2006/metadata/properties" ma:root="true" ma:fieldsID="8dd1c7c7458a66764253068e3b15a54d" ns2:_="" ns3:_="">
    <xsd:import namespace="02ed1d5f-b16f-4bdf-9f06-23d39fdf3545"/>
    <xsd:import namespace="3c32135c-34d0-4cd6-90fe-2e397e7fb3d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d1d5f-b16f-4bdf-9f06-23d39fdf3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84f765-accd-402e-9198-0ba84deeda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32135c-34d0-4cd6-90fe-2e397e7fb3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6d13ca-1015-4966-a039-4e5da12b56a2}" ma:internalName="TaxCatchAll" ma:showField="CatchAllData" ma:web="3c32135c-34d0-4cd6-90fe-2e397e7fb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05A873-70C5-46D4-98C1-B439C39BF1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d1d5f-b16f-4bdf-9f06-23d39fdf3545"/>
    <ds:schemaRef ds:uri="3c32135c-34d0-4cd6-90fe-2e397e7fb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BDCE32-50E2-4130-86C1-6A26E488EB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131848</TotalTime>
  <Words>4831</Words>
  <Application>Microsoft Macintosh PowerPoint</Application>
  <PresentationFormat>On-screen Show (16:9)</PresentationFormat>
  <Paragraphs>460</Paragraphs>
  <Slides>70</Slides>
  <Notes>67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acumin-pro</vt:lpstr>
      <vt:lpstr>Arial</vt:lpstr>
      <vt:lpstr>Calibri</vt:lpstr>
      <vt:lpstr>Helvetica</vt:lpstr>
      <vt:lpstr>Noto Symbol</vt:lpstr>
      <vt:lpstr>Open Sans</vt:lpstr>
      <vt:lpstr>Open Sans Light</vt:lpstr>
      <vt:lpstr>Open Sans Semibold</vt:lpstr>
      <vt:lpstr>Roboto Slab</vt:lpstr>
      <vt:lpstr>Slabo 27px</vt:lpstr>
      <vt:lpstr>Source Serif Pro</vt:lpstr>
      <vt:lpstr>Simple Light</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Challenges Veterans Face (Wounded Warrior Project 2017 Survey)</vt:lpstr>
      <vt:lpstr>PowerPoint Presentation</vt:lpstr>
      <vt:lpstr>Veteran drug overdose mortality, 2010-2019</vt:lpstr>
      <vt:lpstr>Veteran drug overdose mortality, 2010-2019</vt:lpstr>
      <vt:lpstr>Veteran Suicide Report, AWP, 2022</vt:lpstr>
      <vt:lpstr>Veteran Suicide Report, AWP,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Every Veteran has PTSD</vt:lpstr>
      <vt:lpstr>PowerPoint Presentation</vt:lpstr>
      <vt:lpstr>PowerPoint Presentation</vt:lpstr>
      <vt:lpstr>PowerPoint Presentation</vt:lpstr>
      <vt:lpstr>PowerPoint Presentation</vt:lpstr>
      <vt:lpstr>Our Network</vt:lpstr>
      <vt:lpstr>PowerPoint Presentation</vt:lpstr>
      <vt:lpstr>Common Grants</vt:lpstr>
      <vt:lpstr>The Lance Corporal Sam Chrupcala Peer Specialist Scholarship</vt:lpstr>
      <vt:lpstr>Partnerships and Allies</vt:lpstr>
      <vt:lpstr>Core Curriculum – The SAFE Project’s “Veteran Wellness: Journey from Coping to Thriving”</vt:lpstr>
      <vt:lpstr>Florida National Guard</vt:lpstr>
      <vt:lpstr>PowerPoint Presentation</vt:lpstr>
      <vt:lpstr>PowerPoint Presentation</vt:lpstr>
      <vt:lpstr>PowerPoint Presentation</vt:lpstr>
      <vt:lpstr>PowerPoint Presentation</vt:lpstr>
      <vt:lpstr>PowerPoint Presentation</vt:lpstr>
      <vt:lpstr>PowerPoint Presentation</vt:lpstr>
      <vt:lpstr>Key Partners</vt:lpstr>
      <vt:lpstr>PowerPoint Presentation</vt:lpstr>
      <vt:lpstr>When In Doubt… REACH OUT!</vt:lpstr>
      <vt:lpstr>PowerPoint Presentation</vt:lpstr>
      <vt:lpstr>2022 Accomplishments</vt:lpstr>
      <vt:lpstr>2023 Vision</vt:lpstr>
      <vt:lpstr>2023 Vision</vt:lpstr>
      <vt:lpstr>2024 Vision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Oliver Books</cp:lastModifiedBy>
  <cp:revision>182</cp:revision>
  <cp:lastPrinted>2022-07-01T19:45:35Z</cp:lastPrinted>
  <dcterms:modified xsi:type="dcterms:W3CDTF">2023-06-02T14:27:31Z</dcterms:modified>
</cp:coreProperties>
</file>