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 id="2147483748" r:id="rId5"/>
    <p:sldMasterId id="2147483761" r:id="rId6"/>
  </p:sldMasterIdLst>
  <p:notesMasterIdLst>
    <p:notesMasterId r:id="rId25"/>
  </p:notesMasterIdLst>
  <p:sldIdLst>
    <p:sldId id="288" r:id="rId7"/>
    <p:sldId id="287" r:id="rId8"/>
    <p:sldId id="256" r:id="rId9"/>
    <p:sldId id="268" r:id="rId10"/>
    <p:sldId id="257" r:id="rId11"/>
    <p:sldId id="276" r:id="rId12"/>
    <p:sldId id="283" r:id="rId13"/>
    <p:sldId id="282" r:id="rId14"/>
    <p:sldId id="269" r:id="rId15"/>
    <p:sldId id="277" r:id="rId16"/>
    <p:sldId id="259" r:id="rId17"/>
    <p:sldId id="263" r:id="rId18"/>
    <p:sldId id="258" r:id="rId19"/>
    <p:sldId id="271" r:id="rId20"/>
    <p:sldId id="272" r:id="rId21"/>
    <p:sldId id="286" r:id="rId22"/>
    <p:sldId id="275" r:id="rId23"/>
    <p:sldId id="28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7056"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A5482-21F3-224A-A378-7C8E4CA490B2}" v="7" dt="2023-06-02T16:16:54.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84967" autoAdjust="0"/>
  </p:normalViewPr>
  <p:slideViewPr>
    <p:cSldViewPr snapToGrid="0">
      <p:cViewPr varScale="1">
        <p:scale>
          <a:sx n="124" d="100"/>
          <a:sy n="124" d="100"/>
        </p:scale>
        <p:origin x="584" y="168"/>
      </p:cViewPr>
      <p:guideLst>
        <p:guide orient="horz" pos="1392"/>
        <p:guide pos="7056"/>
        <p:guide orient="horz" pos="31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28068-AFBD-4979-B752-9EB6F90B1386}" type="datetimeFigureOut">
              <a:rPr lang="en-US" smtClean="0"/>
              <a:t>6/2/23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939589-3E79-4C82-AA4A-FE78234FAA59}" type="slidenum">
              <a:rPr lang="en-US" smtClean="0"/>
              <a:t>‹#›</a:t>
            </a:fld>
            <a:endParaRPr lang="en-US" dirty="0"/>
          </a:p>
        </p:txBody>
      </p:sp>
    </p:spTree>
    <p:extLst>
      <p:ext uri="{BB962C8B-B14F-4D97-AF65-F5344CB8AC3E}">
        <p14:creationId xmlns:p14="http://schemas.microsoft.com/office/powerpoint/2010/main" val="2194968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US"/>
              <a:t>Here we can add our photos and introduce ourselves. </a:t>
            </a:r>
            <a:endParaRPr/>
          </a:p>
        </p:txBody>
      </p:sp>
      <p:sp>
        <p:nvSpPr>
          <p:cNvPr id="142" name="Google Shape;14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Today Amee is a Regional Manager at the youth  4</a:t>
            </a:r>
            <a:r>
              <a:rPr lang="en-US" baseline="30000" dirty="0"/>
              <a:t>th</a:t>
            </a:r>
            <a:r>
              <a:rPr lang="en-US" dirty="0"/>
              <a:t> Dimension Recovery Center and a Lead Intake Coordinator at Brown Hopes Black Resilience Program Everyone's outcome is not the same but with hope  anything is possible </a:t>
            </a:r>
          </a:p>
        </p:txBody>
      </p:sp>
    </p:spTree>
    <p:extLst>
      <p:ext uri="{BB962C8B-B14F-4D97-AF65-F5344CB8AC3E}">
        <p14:creationId xmlns:p14="http://schemas.microsoft.com/office/powerpoint/2010/main" val="1152993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7312C-94D5-E943-947B-2A65222ADA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49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51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t>Reducing harm promotes healing Meeting people where they are, radically accepting they may not want to be abstinent. Accepting the cultural challenges and stigma people are facing in their lives and sitting with the fact that it may never be our idea standard however it can always be safer and improved</a:t>
            </a:r>
            <a:endParaRPr lang="en-US" b="0" i="0" dirty="0"/>
          </a:p>
          <a:p>
            <a:pPr marL="0" lvl="0" indent="0" algn="l" rtl="0">
              <a:lnSpc>
                <a:spcPct val="100000"/>
              </a:lnSpc>
              <a:spcBef>
                <a:spcPts val="0"/>
              </a:spcBef>
              <a:spcAft>
                <a:spcPts val="0"/>
              </a:spcAft>
              <a:buSzPts val="1100"/>
              <a:buNone/>
            </a:pPr>
            <a:endParaRPr dirty="0"/>
          </a:p>
        </p:txBody>
      </p:sp>
      <p:sp>
        <p:nvSpPr>
          <p:cNvPr id="150" name="Google Shape;15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Services and Supplies </a:t>
            </a:r>
          </a:p>
        </p:txBody>
      </p:sp>
    </p:spTree>
    <p:extLst>
      <p:ext uri="{BB962C8B-B14F-4D97-AF65-F5344CB8AC3E}">
        <p14:creationId xmlns:p14="http://schemas.microsoft.com/office/powerpoint/2010/main" val="3424370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Am I willing to love people where they are, Am I willing to see the beauty in their existence </a:t>
            </a:r>
          </a:p>
        </p:txBody>
      </p:sp>
    </p:spTree>
    <p:extLst>
      <p:ext uri="{BB962C8B-B14F-4D97-AF65-F5344CB8AC3E}">
        <p14:creationId xmlns:p14="http://schemas.microsoft.com/office/powerpoint/2010/main" val="1501419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Cell phones </a:t>
            </a:r>
            <a:r>
              <a:rPr lang="en-US"/>
              <a:t>are lifelines </a:t>
            </a:r>
          </a:p>
        </p:txBody>
      </p:sp>
    </p:spTree>
    <p:extLst>
      <p:ext uri="{BB962C8B-B14F-4D97-AF65-F5344CB8AC3E}">
        <p14:creationId xmlns:p14="http://schemas.microsoft.com/office/powerpoint/2010/main" val="3815680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R="0" lvl="0">
              <a:lnSpc>
                <a:spcPct val="90000"/>
              </a:lnSpc>
            </a:pPr>
            <a:r>
              <a:rPr lang="en-US" sz="1100" b="0" i="0" kern="1200" cap="all" dirty="0">
                <a:solidFill>
                  <a:schemeClr val="tx1"/>
                </a:solidFill>
                <a:latin typeface="+mj-lt"/>
                <a:ea typeface="+mj-ea"/>
                <a:cs typeface="+mj-cs"/>
              </a:rPr>
              <a:t>these services are constantly changing a peer will know this and may even have direct contacts for each of these resources. </a:t>
            </a:r>
          </a:p>
          <a:p>
            <a:pPr marR="0" lvl="0">
              <a:lnSpc>
                <a:spcPct val="90000"/>
              </a:lnSpc>
            </a:pPr>
            <a:r>
              <a:rPr lang="en-US" sz="1100" b="0" i="0" kern="1200" cap="all" dirty="0">
                <a:solidFill>
                  <a:schemeClr val="tx1"/>
                </a:solidFill>
                <a:latin typeface="+mj-lt"/>
                <a:ea typeface="+mj-ea"/>
                <a:cs typeface="+mj-cs"/>
              </a:rPr>
              <a:t>Peers can navigate through systems like DHS, Probation, and Parole and homeless services. From a personal lens and walk Patients through the entire process </a:t>
            </a:r>
          </a:p>
          <a:p>
            <a:pPr marR="0" lvl="0">
              <a:lnSpc>
                <a:spcPct val="90000"/>
              </a:lnSpc>
            </a:pPr>
            <a:r>
              <a:rPr lang="en-US" sz="1100" b="0" i="0" kern="1200" cap="all" dirty="0">
                <a:solidFill>
                  <a:schemeClr val="tx1"/>
                </a:solidFill>
                <a:latin typeface="+mj-lt"/>
                <a:ea typeface="+mj-ea"/>
                <a:cs typeface="+mj-cs"/>
              </a:rPr>
              <a:t>clinicians are busy. allowing peers to take the lead on relationship building can be freeing. </a:t>
            </a:r>
          </a:p>
          <a:p>
            <a:pPr marR="0" lvl="0">
              <a:lnSpc>
                <a:spcPct val="90000"/>
              </a:lnSpc>
            </a:pPr>
            <a:r>
              <a:rPr lang="en-US" sz="1100" b="0" i="0" kern="1200" cap="all" dirty="0">
                <a:solidFill>
                  <a:schemeClr val="tx1"/>
                </a:solidFill>
                <a:latin typeface="+mj-lt"/>
                <a:ea typeface="+mj-ea"/>
                <a:cs typeface="+mj-cs"/>
              </a:rPr>
              <a:t>peer mentor teach the patient how to receive care respectfully. How to ask for what they need and be kind when they do it.   </a:t>
            </a:r>
            <a:r>
              <a:rPr lang="en-US" sz="1100" b="0" i="0" u="none" strike="noStrike" kern="1200" cap="all" dirty="0">
                <a:solidFill>
                  <a:schemeClr val="tx1"/>
                </a:solidFill>
                <a:latin typeface="+mj-lt"/>
                <a:ea typeface="+mj-ea"/>
                <a:cs typeface="+mj-cs"/>
                <a:sym typeface="Century Gothic"/>
              </a:rPr>
              <a:t> </a:t>
            </a:r>
          </a:p>
          <a:p>
            <a:pPr marL="0" lvl="0" indent="0" algn="l" rtl="0">
              <a:lnSpc>
                <a:spcPct val="100000"/>
              </a:lnSpc>
              <a:spcBef>
                <a:spcPts val="0"/>
              </a:spcBef>
              <a:spcAft>
                <a:spcPts val="0"/>
              </a:spcAft>
              <a:buSzPts val="1100"/>
              <a:buNone/>
            </a:pPr>
            <a:endParaRPr dirty="0"/>
          </a:p>
        </p:txBody>
      </p:sp>
      <p:sp>
        <p:nvSpPr>
          <p:cNvPr id="162" name="Google Shape;1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a:p>
        </p:txBody>
      </p:sp>
      <p:sp>
        <p:nvSpPr>
          <p:cNvPr id="186" name="Google Shape;18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US"/>
              <a:t>chris</a:t>
            </a:r>
            <a:endParaRPr/>
          </a:p>
        </p:txBody>
      </p:sp>
      <p:sp>
        <p:nvSpPr>
          <p:cNvPr id="156" name="Google Shape;1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6307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08223758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67649000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02231580"/>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930613413"/>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9/3/20XX</a:t>
            </a:r>
            <a:endParaRPr lang="en-US" dirty="0"/>
          </a:p>
        </p:txBody>
      </p:sp>
      <p:sp>
        <p:nvSpPr>
          <p:cNvPr id="4"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411199594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9/3/20XX</a:t>
            </a:r>
            <a:endParaRPr lang="en-US" dirty="0"/>
          </a:p>
        </p:txBody>
      </p:sp>
      <p:sp>
        <p:nvSpPr>
          <p:cNvPr id="4"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77366510"/>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54030449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9/3/20XX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950490101"/>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CF06-A1EC-0350-C7E9-994037CC8E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96436B-515F-AA92-BA94-04D398A305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40CDAE-A770-7970-3BC6-D5EDAC70F7CE}"/>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BFFCE221-E1A7-768C-61D6-8DBC39BC3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20E12-E553-7018-D7D5-4F6FAB1FD0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4198993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54F3-B4CC-18A0-A119-655F4E9702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503B9E-CABD-B4DC-1B9D-87DD6761D5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D8DAA-D226-ED94-D531-6754992BB771}"/>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079F7104-23BA-97B2-D945-0C039CE612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F9976-BEA7-9DDF-826A-7D40AAE14FCE}"/>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764205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t>6/2/23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684457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7279-A700-2158-D980-BA47521895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2605F2-F592-3257-64F0-4FCB64CDCE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95AF3-89DF-C54C-A6D1-4301F3F20305}"/>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F552C366-1E83-41E3-6E46-6306F6FC2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E698-948F-1530-13BA-DE5F152F896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1962384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91A01-64AD-D5B2-4586-ACC2C5FC5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AC10D-D1E1-EFE8-2413-4DC8CE0125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A7155-0BD1-8D58-016A-DCBC63B3D0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C37BC-8058-20D3-0B18-BD69AB358753}"/>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6" name="Footer Placeholder 5">
            <a:extLst>
              <a:ext uri="{FF2B5EF4-FFF2-40B4-BE49-F238E27FC236}">
                <a16:creationId xmlns:a16="http://schemas.microsoft.com/office/drawing/2014/main" id="{ED24DAA3-6125-9D5C-A1A0-0AD4EC707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3C9544-6D89-0473-1BFB-8C433A99ED91}"/>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763022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24E7-66F1-84D0-E587-D5E4C479A0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813E5B-6545-47B8-06BA-7BEA53B79B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B7C73-1DC6-2D38-7CCC-5BA212B913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55D6B8-DEE4-640E-2513-C3331CE179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1FE4E4-8839-91DB-2161-C55FA54976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D613C-E08B-57E0-7E39-5E071125B0F7}"/>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8" name="Footer Placeholder 7">
            <a:extLst>
              <a:ext uri="{FF2B5EF4-FFF2-40B4-BE49-F238E27FC236}">
                <a16:creationId xmlns:a16="http://schemas.microsoft.com/office/drawing/2014/main" id="{B8BE2996-63D8-6812-55D1-B1E33A76D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2539F2-9485-7C3E-9159-6F7F833304AC}"/>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876531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2A02-EE04-CF53-E3FD-3450206AC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CE5CD-B512-E119-4FDF-C0B1813005F9}"/>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4" name="Footer Placeholder 3">
            <a:extLst>
              <a:ext uri="{FF2B5EF4-FFF2-40B4-BE49-F238E27FC236}">
                <a16:creationId xmlns:a16="http://schemas.microsoft.com/office/drawing/2014/main" id="{AA6FE493-4517-8D53-B500-F945B3A877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F01A6-A768-E11F-3D2A-80D016DB8E7F}"/>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221550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0A4E7B-C0FD-E4A7-5FFB-C8726145E5B3}"/>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3" name="Footer Placeholder 2">
            <a:extLst>
              <a:ext uri="{FF2B5EF4-FFF2-40B4-BE49-F238E27FC236}">
                <a16:creationId xmlns:a16="http://schemas.microsoft.com/office/drawing/2014/main" id="{02B80463-26CE-B9CB-D791-826D06EA5D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BE65DC-022B-5A8B-AA2F-2FB1FA3FAA5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723220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EDD9C-F365-FF4E-B2FA-59128CEDC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1469A-7C89-5591-A202-DB71E20B80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5563D1-C0DC-D467-F063-117C79693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A39AA-9894-86F5-8526-90D68770C486}"/>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6" name="Footer Placeholder 5">
            <a:extLst>
              <a:ext uri="{FF2B5EF4-FFF2-40B4-BE49-F238E27FC236}">
                <a16:creationId xmlns:a16="http://schemas.microsoft.com/office/drawing/2014/main" id="{6B273435-DE34-9B48-E163-6AC317A9C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FFCC46-6267-D3B7-D844-FF9925FD5979}"/>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4738400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CA37-9CE6-4475-0907-1616AD60C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CDFD38-B152-26FF-79E3-6B340AC181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B1170A-E870-6137-FA14-65DFD0F24F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0DAFC6-0CDC-A92C-901F-6D1CCDB6AD6A}"/>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6" name="Footer Placeholder 5">
            <a:extLst>
              <a:ext uri="{FF2B5EF4-FFF2-40B4-BE49-F238E27FC236}">
                <a16:creationId xmlns:a16="http://schemas.microsoft.com/office/drawing/2014/main" id="{AFC09A7D-06FD-481C-F73D-2D53F99B2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87FEF-DD77-E96F-8D80-F3BC803A7653}"/>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2476728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971C-B707-41FD-E4ED-2D530782B0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88CFDA-2D17-9CFF-4B86-CE8DF8AA35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C206A1-6DF0-A070-88B5-D459158D3E45}"/>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AC7D964E-213A-8AAC-68CC-1592B09D2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4AE8E-F054-B49B-E38C-CBE5D92A57DB}"/>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2594010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46B51B-82DC-86E6-723E-2C917860B6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B7DFBE-3055-8FC7-079F-B8BE1C0830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4B77B-0101-BF63-56D8-F02395C29B68}"/>
              </a:ext>
            </a:extLst>
          </p:cNvPr>
          <p:cNvSpPr>
            <a:spLocks noGrp="1"/>
          </p:cNvSpPr>
          <p:nvPr>
            <p:ph type="dt" sz="half" idx="10"/>
          </p:nvPr>
        </p:nvSpPr>
        <p:spPr/>
        <p:txBody>
          <a:body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92C8710B-3164-261E-FA9D-825F30348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30865-645B-BD81-0138-B81571F8E142}"/>
              </a:ext>
            </a:extLst>
          </p:cNvPr>
          <p:cNvSpPr>
            <a:spLocks noGrp="1"/>
          </p:cNvSpPr>
          <p:nvPr>
            <p:ph type="sldNum" sz="quarter" idx="12"/>
          </p:nvPr>
        </p:nvSpPr>
        <p:spPr/>
        <p:txBody>
          <a:bodyPr/>
          <a:lstStyle/>
          <a:p>
            <a:fld id="{AFB706E5-5FFD-1E49-B019-E8B86ABC85AD}" type="slidenum">
              <a:rPr lang="en-US" smtClean="0"/>
              <a:t>‹#›</a:t>
            </a:fld>
            <a:endParaRPr lang="en-US"/>
          </a:p>
        </p:txBody>
      </p:sp>
    </p:spTree>
    <p:extLst>
      <p:ext uri="{BB962C8B-B14F-4D97-AF65-F5344CB8AC3E}">
        <p14:creationId xmlns:p14="http://schemas.microsoft.com/office/powerpoint/2010/main" val="3383272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92891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Graphic 12">
            <a:extLst>
              <a:ext uri="{FF2B5EF4-FFF2-40B4-BE49-F238E27FC236}">
                <a16:creationId xmlns:a16="http://schemas.microsoft.com/office/drawing/2014/main" id="{72A6DD32-939E-3109-01B7-79354D492DB5}"/>
              </a:ext>
            </a:extLst>
          </p:cNvPr>
          <p:cNvSpPr/>
          <p:nvPr userDrawn="1"/>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8" name="Graphic 13">
            <a:extLst>
              <a:ext uri="{FF2B5EF4-FFF2-40B4-BE49-F238E27FC236}">
                <a16:creationId xmlns:a16="http://schemas.microsoft.com/office/drawing/2014/main" id="{D121C219-88EF-B85B-9BEC-2DF9A59B9270}"/>
              </a:ext>
            </a:extLst>
          </p:cNvPr>
          <p:cNvSpPr/>
          <p:nvPr userDrawn="1"/>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9" name="Graphic 15">
            <a:extLst>
              <a:ext uri="{FF2B5EF4-FFF2-40B4-BE49-F238E27FC236}">
                <a16:creationId xmlns:a16="http://schemas.microsoft.com/office/drawing/2014/main" id="{AD75AB7D-39EE-CD5A-6DF5-F58206321D9B}"/>
              </a:ext>
            </a:extLst>
          </p:cNvPr>
          <p:cNvSpPr/>
          <p:nvPr userDrawn="1"/>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
        <p:nvSpPr>
          <p:cNvPr id="10" name="Graphic 22">
            <a:extLst>
              <a:ext uri="{FF2B5EF4-FFF2-40B4-BE49-F238E27FC236}">
                <a16:creationId xmlns:a16="http://schemas.microsoft.com/office/drawing/2014/main" id="{E4396CFF-3351-639C-1CFF-F81625CA4B74}"/>
              </a:ext>
            </a:extLst>
          </p:cNvPr>
          <p:cNvSpPr/>
          <p:nvPr userDrawn="1"/>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endParaRPr lang="en-US" dirty="0"/>
          </a:p>
        </p:txBody>
      </p:sp>
      <p:sp>
        <p:nvSpPr>
          <p:cNvPr id="11" name="Graphic 21">
            <a:extLst>
              <a:ext uri="{FF2B5EF4-FFF2-40B4-BE49-F238E27FC236}">
                <a16:creationId xmlns:a16="http://schemas.microsoft.com/office/drawing/2014/main" id="{A23FB0CA-AFD8-FB90-AAE3-9B050968A7B5}"/>
              </a:ext>
            </a:extLst>
          </p:cNvPr>
          <p:cNvSpPr/>
          <p:nvPr userDrawn="1"/>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endParaRPr lang="en-US" dirty="0"/>
          </a:p>
        </p:txBody>
      </p:sp>
      <p:sp>
        <p:nvSpPr>
          <p:cNvPr id="12" name="Graphic 23">
            <a:extLst>
              <a:ext uri="{FF2B5EF4-FFF2-40B4-BE49-F238E27FC236}">
                <a16:creationId xmlns:a16="http://schemas.microsoft.com/office/drawing/2014/main" id="{11688837-173D-4166-4E55-4CFD6EC016DB}"/>
              </a:ext>
            </a:extLst>
          </p:cNvPr>
          <p:cNvSpPr/>
          <p:nvPr userDrawn="1"/>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endParaRPr lang="en-US" dirty="0"/>
          </a:p>
        </p:txBody>
      </p:sp>
    </p:spTree>
    <p:extLst>
      <p:ext uri="{BB962C8B-B14F-4D97-AF65-F5344CB8AC3E}">
        <p14:creationId xmlns:p14="http://schemas.microsoft.com/office/powerpoint/2010/main" val="40271463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_Title Slide">
    <p:spTree>
      <p:nvGrpSpPr>
        <p:cNvPr id="1" name=""/>
        <p:cNvGrpSpPr/>
        <p:nvPr/>
      </p:nvGrpSpPr>
      <p:grpSpPr>
        <a:xfrm>
          <a:off x="0" y="0"/>
          <a:ext cx="0" cy="0"/>
          <a:chOff x="0" y="0"/>
          <a:chExt cx="0" cy="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Rectangle&#10;&#10;Description automatically generated">
            <a:extLst>
              <a:ext uri="{FF2B5EF4-FFF2-40B4-BE49-F238E27FC236}">
                <a16:creationId xmlns:a16="http://schemas.microsoft.com/office/drawing/2014/main" id="{B5EFA4D5-02B5-8474-BCD1-2CEBB8FD7D10}"/>
              </a:ext>
            </a:extLst>
          </p:cNvPr>
          <p:cNvPicPr>
            <a:picLocks noChangeAspect="1"/>
          </p:cNvPicPr>
          <p:nvPr userDrawn="1"/>
        </p:nvPicPr>
        <p:blipFill rotWithShape="1">
          <a:blip r:embed="rId3"/>
          <a:srcRect t="86064"/>
          <a:stretch/>
        </p:blipFill>
        <p:spPr>
          <a:xfrm>
            <a:off x="0" y="5902288"/>
            <a:ext cx="12192000" cy="955711"/>
          </a:xfrm>
          <a:prstGeom prst="rect">
            <a:avLst/>
          </a:prstGeom>
        </p:spPr>
      </p:pic>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11" name="Picture 10" descr="Graphical user interface&#10;&#10;Description automatically generated with low confidence">
            <a:extLst>
              <a:ext uri="{FF2B5EF4-FFF2-40B4-BE49-F238E27FC236}">
                <a16:creationId xmlns:a16="http://schemas.microsoft.com/office/drawing/2014/main" id="{421001A1-275A-9B03-D94D-14EF32120F24}"/>
              </a:ext>
            </a:extLst>
          </p:cNvPr>
          <p:cNvPicPr>
            <a:picLocks noChangeAspect="1"/>
          </p:cNvPicPr>
          <p:nvPr userDrawn="1"/>
        </p:nvPicPr>
        <p:blipFill>
          <a:blip r:embed="rId4"/>
          <a:stretch>
            <a:fillRect/>
          </a:stretch>
        </p:blipFill>
        <p:spPr>
          <a:xfrm>
            <a:off x="3175000" y="452179"/>
            <a:ext cx="5842000" cy="1955800"/>
          </a:xfrm>
          <a:prstGeom prst="rect">
            <a:avLst/>
          </a:prstGeom>
        </p:spPr>
      </p:pic>
      <p:sp>
        <p:nvSpPr>
          <p:cNvPr id="8" name="Date Placeholder 3">
            <a:extLst>
              <a:ext uri="{FF2B5EF4-FFF2-40B4-BE49-F238E27FC236}">
                <a16:creationId xmlns:a16="http://schemas.microsoft.com/office/drawing/2014/main" id="{DC115233-4434-3CD3-0ADF-CA5269686CC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567858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HR 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614D15A-DCA8-F568-65F9-C8A55E339915}"/>
              </a:ext>
            </a:extLst>
          </p:cNvPr>
          <p:cNvGrpSpPr/>
          <p:nvPr userDrawn="1"/>
        </p:nvGrpSpPr>
        <p:grpSpPr>
          <a:xfrm>
            <a:off x="0" y="0"/>
            <a:ext cx="12192000" cy="6858000"/>
            <a:chOff x="0" y="0"/>
            <a:chExt cx="12192000" cy="6858000"/>
          </a:xfrm>
        </p:grpSpPr>
        <p:pic>
          <p:nvPicPr>
            <p:cNvPr id="14" name="Picture 13" descr="A picture containing background pattern&#10;&#10;Description automatically generated">
              <a:extLst>
                <a:ext uri="{FF2B5EF4-FFF2-40B4-BE49-F238E27FC236}">
                  <a16:creationId xmlns:a16="http://schemas.microsoft.com/office/drawing/2014/main" id="{1CC22512-37B2-0E8C-A78D-BA58A9F8F2B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Rectangle&#10;&#10;Description automatically generated">
              <a:extLst>
                <a:ext uri="{FF2B5EF4-FFF2-40B4-BE49-F238E27FC236}">
                  <a16:creationId xmlns:a16="http://schemas.microsoft.com/office/drawing/2014/main" id="{BF21CC52-7025-3493-253D-2B5D1689E982}"/>
                </a:ext>
              </a:extLst>
            </p:cNvPr>
            <p:cNvPicPr>
              <a:picLocks noChangeAspect="1"/>
            </p:cNvPicPr>
            <p:nvPr userDrawn="1"/>
          </p:nvPicPr>
          <p:blipFill rotWithShape="1">
            <a:blip r:embed="rId3"/>
            <a:srcRect t="86064"/>
            <a:stretch/>
          </p:blipFill>
          <p:spPr>
            <a:xfrm>
              <a:off x="0" y="5902288"/>
              <a:ext cx="12192000" cy="955711"/>
            </a:xfrm>
            <a:prstGeom prst="rect">
              <a:avLst/>
            </a:prstGeom>
          </p:spPr>
        </p:pic>
      </p:grpSp>
      <p:sp>
        <p:nvSpPr>
          <p:cNvPr id="2" name="Title 1">
            <a:extLst>
              <a:ext uri="{FF2B5EF4-FFF2-40B4-BE49-F238E27FC236}">
                <a16:creationId xmlns:a16="http://schemas.microsoft.com/office/drawing/2014/main" id="{683DFBF1-DE4A-119B-430E-A76FD006A9AE}"/>
              </a:ext>
            </a:extLst>
          </p:cNvPr>
          <p:cNvSpPr>
            <a:spLocks noGrp="1"/>
          </p:cNvSpPr>
          <p:nvPr>
            <p:ph type="ctrTitle" hasCustomPrompt="1"/>
          </p:nvPr>
        </p:nvSpPr>
        <p:spPr>
          <a:xfrm>
            <a:off x="1524000" y="3946489"/>
            <a:ext cx="9144000" cy="1955800"/>
          </a:xfrm>
          <a:prstGeom prst="rect">
            <a:avLst/>
          </a:prstGeom>
        </p:spPr>
        <p:txBody>
          <a:bodyPr anchor="ctr">
            <a:normAutofit/>
          </a:bodyPr>
          <a:lstStyle>
            <a:lvl1pPr algn="ctr">
              <a:defRPr sz="9600" b="1" i="0" spc="600">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r>
              <a:rPr lang="en-US" dirty="0"/>
              <a:t>WELCOME</a:t>
            </a:r>
          </a:p>
        </p:txBody>
      </p:sp>
      <p:pic>
        <p:nvPicPr>
          <p:cNvPr id="7" name="Picture 6" descr="Graphical user interface, text, application&#10;&#10;Description automatically generated">
            <a:extLst>
              <a:ext uri="{FF2B5EF4-FFF2-40B4-BE49-F238E27FC236}">
                <a16:creationId xmlns:a16="http://schemas.microsoft.com/office/drawing/2014/main" id="{5D54EF14-8289-0747-83BA-8D236CDAF942}"/>
              </a:ext>
            </a:extLst>
          </p:cNvPr>
          <p:cNvPicPr>
            <a:picLocks noChangeAspect="1"/>
          </p:cNvPicPr>
          <p:nvPr userDrawn="1"/>
        </p:nvPicPr>
        <p:blipFill>
          <a:blip r:embed="rId4"/>
          <a:stretch>
            <a:fillRect/>
          </a:stretch>
        </p:blipFill>
        <p:spPr>
          <a:xfrm>
            <a:off x="3112457" y="509597"/>
            <a:ext cx="5967086" cy="2057146"/>
          </a:xfrm>
          <a:prstGeom prst="rect">
            <a:avLst/>
          </a:prstGeom>
        </p:spPr>
      </p:pic>
      <p:sp>
        <p:nvSpPr>
          <p:cNvPr id="13" name="Date Placeholder 3">
            <a:extLst>
              <a:ext uri="{FF2B5EF4-FFF2-40B4-BE49-F238E27FC236}">
                <a16:creationId xmlns:a16="http://schemas.microsoft.com/office/drawing/2014/main" id="{87212172-DB0E-628D-9797-3E2376ADD25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075821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AC3BC-A33E-28B6-6743-9ACEFEDA83E2}"/>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8" name="Date Placeholder 3">
            <a:extLst>
              <a:ext uri="{FF2B5EF4-FFF2-40B4-BE49-F238E27FC236}">
                <a16:creationId xmlns:a16="http://schemas.microsoft.com/office/drawing/2014/main" id="{C10A91B4-FAE4-5043-63DE-CF5DF8939F1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718611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peaker Slid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D8D3C93-1161-77CC-5634-4A63214C5DAA}"/>
              </a:ext>
            </a:extLst>
          </p:cNvPr>
          <p:cNvSpPr>
            <a:spLocks noGrp="1"/>
          </p:cNvSpPr>
          <p:nvPr>
            <p:ph type="body" sz="quarter" idx="11" hasCustomPrompt="1"/>
          </p:nvPr>
        </p:nvSpPr>
        <p:spPr>
          <a:xfrm>
            <a:off x="4070349" y="1868488"/>
            <a:ext cx="7283449" cy="461474"/>
          </a:xfrm>
        </p:spPr>
        <p:txBody>
          <a:bodyPr/>
          <a:lstStyle>
            <a:lvl1pPr marL="0" indent="0">
              <a:buNone/>
              <a:defRPr/>
            </a:lvl1pPr>
            <a:lvl2pPr marL="9525" indent="0">
              <a:buNone/>
              <a:tabLst/>
              <a:defRPr/>
            </a:lvl2pPr>
            <a:lvl3pPr marL="914400" indent="0">
              <a:buNone/>
              <a:defRPr/>
            </a:lvl3pPr>
          </a:lstStyle>
          <a:p>
            <a:pPr lvl="0"/>
            <a:r>
              <a:rPr lang="en-US" dirty="0"/>
              <a:t>Name</a:t>
            </a:r>
          </a:p>
        </p:txBody>
      </p:sp>
      <p:sp>
        <p:nvSpPr>
          <p:cNvPr id="9" name="Picture Placeholder 8">
            <a:extLst>
              <a:ext uri="{FF2B5EF4-FFF2-40B4-BE49-F238E27FC236}">
                <a16:creationId xmlns:a16="http://schemas.microsoft.com/office/drawing/2014/main" id="{ED22680E-BDF7-2C71-ED0B-88C92BC566A1}"/>
              </a:ext>
            </a:extLst>
          </p:cNvPr>
          <p:cNvSpPr>
            <a:spLocks noGrp="1"/>
          </p:cNvSpPr>
          <p:nvPr>
            <p:ph type="pic" sz="quarter" idx="12"/>
          </p:nvPr>
        </p:nvSpPr>
        <p:spPr>
          <a:xfrm>
            <a:off x="838200" y="2329962"/>
            <a:ext cx="2801815" cy="2802360"/>
          </a:xfrm>
          <a:ln w="76200">
            <a:solidFill>
              <a:schemeClr val="tx1"/>
            </a:solidFill>
          </a:ln>
        </p:spPr>
        <p:txBody>
          <a:bodyPr anchor="ctr"/>
          <a:lstStyle>
            <a:lvl1pPr marL="0" indent="0" algn="ctr">
              <a:buNone/>
              <a:defRPr/>
            </a:lvl1pPr>
          </a:lstStyle>
          <a:p>
            <a:endParaRPr lang="en-US" dirty="0"/>
          </a:p>
        </p:txBody>
      </p:sp>
      <p:sp>
        <p:nvSpPr>
          <p:cNvPr id="10" name="Text Placeholder 6">
            <a:extLst>
              <a:ext uri="{FF2B5EF4-FFF2-40B4-BE49-F238E27FC236}">
                <a16:creationId xmlns:a16="http://schemas.microsoft.com/office/drawing/2014/main" id="{FC0F13E9-3D0E-26A6-CA3F-470184A1B205}"/>
              </a:ext>
            </a:extLst>
          </p:cNvPr>
          <p:cNvSpPr>
            <a:spLocks noGrp="1"/>
          </p:cNvSpPr>
          <p:nvPr>
            <p:ph type="body" sz="quarter" idx="13" hasCustomPrompt="1"/>
          </p:nvPr>
        </p:nvSpPr>
        <p:spPr>
          <a:xfrm>
            <a:off x="4070349" y="2347915"/>
            <a:ext cx="7283449" cy="365126"/>
          </a:xfrm>
        </p:spPr>
        <p:txBody>
          <a:bodyPr>
            <a:normAutofit/>
          </a:bodyPr>
          <a:lstStyle>
            <a:lvl1pPr marL="0" indent="0">
              <a:buNone/>
              <a:defRPr sz="1800" b="0"/>
            </a:lvl1pPr>
            <a:lvl2pPr marL="9525" indent="0">
              <a:buNone/>
              <a:tabLst/>
              <a:defRPr/>
            </a:lvl2pPr>
            <a:lvl3pPr marL="914400" indent="0">
              <a:buNone/>
              <a:defRPr/>
            </a:lvl3pPr>
          </a:lstStyle>
          <a:p>
            <a:pPr lvl="0"/>
            <a:r>
              <a:rPr lang="en-US" dirty="0"/>
              <a:t>Title &amp; Organization</a:t>
            </a:r>
          </a:p>
        </p:txBody>
      </p:sp>
      <p:sp>
        <p:nvSpPr>
          <p:cNvPr id="11" name="Text Placeholder 6">
            <a:extLst>
              <a:ext uri="{FF2B5EF4-FFF2-40B4-BE49-F238E27FC236}">
                <a16:creationId xmlns:a16="http://schemas.microsoft.com/office/drawing/2014/main" id="{47DB111A-52EB-E249-6224-8B88C06D89E2}"/>
              </a:ext>
            </a:extLst>
          </p:cNvPr>
          <p:cNvSpPr>
            <a:spLocks noGrp="1"/>
          </p:cNvSpPr>
          <p:nvPr>
            <p:ph type="body" sz="quarter" idx="14" hasCustomPrompt="1"/>
          </p:nvPr>
        </p:nvSpPr>
        <p:spPr>
          <a:xfrm>
            <a:off x="4070350" y="2887090"/>
            <a:ext cx="7283450" cy="2796160"/>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12" name="Title 1">
            <a:extLst>
              <a:ext uri="{FF2B5EF4-FFF2-40B4-BE49-F238E27FC236}">
                <a16:creationId xmlns:a16="http://schemas.microsoft.com/office/drawing/2014/main" id="{24C451BA-EED8-3680-A4CB-22973AD0AB1E}"/>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14" name="Date Placeholder 3">
            <a:extLst>
              <a:ext uri="{FF2B5EF4-FFF2-40B4-BE49-F238E27FC236}">
                <a16:creationId xmlns:a16="http://schemas.microsoft.com/office/drawing/2014/main" id="{E6CA1E51-A434-DFDF-CE3A-054A26EB03DE}"/>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060540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4171094" y="1784729"/>
            <a:ext cx="3849811" cy="3851444"/>
          </a:xfrm>
          <a:ln w="57150">
            <a:solidFill>
              <a:schemeClr val="tx1"/>
            </a:solidFill>
          </a:ln>
        </p:spPr>
        <p:txBody>
          <a:bodyPr/>
          <a:lstStyle/>
          <a:p>
            <a:endParaRPr lang="en-US" dirty="0"/>
          </a:p>
        </p:txBody>
      </p:sp>
      <p:sp>
        <p:nvSpPr>
          <p:cNvPr id="9" name="Title 1">
            <a:extLst>
              <a:ext uri="{FF2B5EF4-FFF2-40B4-BE49-F238E27FC236}">
                <a16:creationId xmlns:a16="http://schemas.microsoft.com/office/drawing/2014/main" id="{ADAF2911-3EE5-2C4F-0B2E-A9D91AB89281}"/>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1" name="Date Placeholder 3">
            <a:extLst>
              <a:ext uri="{FF2B5EF4-FFF2-40B4-BE49-F238E27FC236}">
                <a16:creationId xmlns:a16="http://schemas.microsoft.com/office/drawing/2014/main" id="{ABA7BD87-8A77-E95B-D11C-4BA00CF948CB}"/>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711922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2-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7153836"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4" name="Picture Placeholder 4">
            <a:extLst>
              <a:ext uri="{FF2B5EF4-FFF2-40B4-BE49-F238E27FC236}">
                <a16:creationId xmlns:a16="http://schemas.microsoft.com/office/drawing/2014/main" id="{32075B45-9CE0-95F2-85EA-EB3841845814}"/>
              </a:ext>
            </a:extLst>
          </p:cNvPr>
          <p:cNvSpPr>
            <a:spLocks noGrp="1"/>
          </p:cNvSpPr>
          <p:nvPr>
            <p:ph type="pic" sz="quarter" idx="13"/>
          </p:nvPr>
        </p:nvSpPr>
        <p:spPr>
          <a:xfrm>
            <a:off x="1503582" y="1966302"/>
            <a:ext cx="3534584" cy="3536086"/>
          </a:xfrm>
          <a:ln w="57150">
            <a:solidFill>
              <a:schemeClr val="accent1"/>
            </a:solidFill>
          </a:ln>
        </p:spPr>
        <p:txBody>
          <a:bodyPr/>
          <a:lstStyle>
            <a:lvl1pPr>
              <a:defRPr>
                <a:solidFill>
                  <a:schemeClr val="accent1"/>
                </a:solidFill>
              </a:defRPr>
            </a:lvl1pPr>
          </a:lstStyle>
          <a:p>
            <a:endParaRPr lang="en-US" dirty="0"/>
          </a:p>
        </p:txBody>
      </p:sp>
      <p:sp>
        <p:nvSpPr>
          <p:cNvPr id="11" name="Title 1">
            <a:extLst>
              <a:ext uri="{FF2B5EF4-FFF2-40B4-BE49-F238E27FC236}">
                <a16:creationId xmlns:a16="http://schemas.microsoft.com/office/drawing/2014/main" id="{4BC4A3F5-32BF-A5E6-126F-2E7657883E29}"/>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Sponsor Tier</a:t>
            </a:r>
          </a:p>
        </p:txBody>
      </p:sp>
      <p:sp>
        <p:nvSpPr>
          <p:cNvPr id="13" name="Date Placeholder 3">
            <a:extLst>
              <a:ext uri="{FF2B5EF4-FFF2-40B4-BE49-F238E27FC236}">
                <a16:creationId xmlns:a16="http://schemas.microsoft.com/office/drawing/2014/main" id="{9BA66472-569E-72A4-0FF7-1F8D902786D9}"/>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6475566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5-Sponso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33836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8" name="Text Placeholder 7">
            <a:extLst>
              <a:ext uri="{FF2B5EF4-FFF2-40B4-BE49-F238E27FC236}">
                <a16:creationId xmlns:a16="http://schemas.microsoft.com/office/drawing/2014/main" id="{37DDACA0-484C-8FE4-DC9F-204976DF4E14}"/>
              </a:ext>
            </a:extLst>
          </p:cNvPr>
          <p:cNvSpPr>
            <a:spLocks noGrp="1"/>
          </p:cNvSpPr>
          <p:nvPr>
            <p:ph type="body" sz="quarter" idx="12" hasCustomPrompt="1"/>
          </p:nvPr>
        </p:nvSpPr>
        <p:spPr>
          <a:xfrm>
            <a:off x="33836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0" name="Picture Placeholder 4">
            <a:extLst>
              <a:ext uri="{FF2B5EF4-FFF2-40B4-BE49-F238E27FC236}">
                <a16:creationId xmlns:a16="http://schemas.microsoft.com/office/drawing/2014/main" id="{9D456554-942B-C0B3-1845-345101F9C25B}"/>
              </a:ext>
            </a:extLst>
          </p:cNvPr>
          <p:cNvSpPr>
            <a:spLocks noGrp="1"/>
          </p:cNvSpPr>
          <p:nvPr>
            <p:ph type="pic" sz="quarter" idx="13"/>
          </p:nvPr>
        </p:nvSpPr>
        <p:spPr>
          <a:xfrm>
            <a:off x="983228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1" name="Picture Placeholder 4">
            <a:extLst>
              <a:ext uri="{FF2B5EF4-FFF2-40B4-BE49-F238E27FC236}">
                <a16:creationId xmlns:a16="http://schemas.microsoft.com/office/drawing/2014/main" id="{771D9DB2-225A-848A-E1A8-EF949D352871}"/>
              </a:ext>
            </a:extLst>
          </p:cNvPr>
          <p:cNvSpPr>
            <a:spLocks noGrp="1"/>
          </p:cNvSpPr>
          <p:nvPr>
            <p:ph type="pic" sz="quarter" idx="14"/>
          </p:nvPr>
        </p:nvSpPr>
        <p:spPr>
          <a:xfrm>
            <a:off x="7458808" y="2399642"/>
            <a:ext cx="2057843" cy="2058716"/>
          </a:xfrm>
          <a:ln w="57150">
            <a:solidFill>
              <a:schemeClr val="tx1"/>
            </a:solidFill>
          </a:ln>
        </p:spPr>
        <p:txBody>
          <a:bodyPr/>
          <a:lstStyle>
            <a:lvl1pPr>
              <a:defRPr>
                <a:solidFill>
                  <a:schemeClr val="tx1"/>
                </a:solidFill>
              </a:defRPr>
            </a:lvl1pPr>
          </a:lstStyle>
          <a:p>
            <a:endParaRPr lang="en-US" dirty="0"/>
          </a:p>
        </p:txBody>
      </p:sp>
      <p:sp>
        <p:nvSpPr>
          <p:cNvPr id="12" name="Picture Placeholder 4">
            <a:extLst>
              <a:ext uri="{FF2B5EF4-FFF2-40B4-BE49-F238E27FC236}">
                <a16:creationId xmlns:a16="http://schemas.microsoft.com/office/drawing/2014/main" id="{0D148A87-0D95-0008-0CF2-8A9447F77268}"/>
              </a:ext>
            </a:extLst>
          </p:cNvPr>
          <p:cNvSpPr>
            <a:spLocks noGrp="1"/>
          </p:cNvSpPr>
          <p:nvPr>
            <p:ph type="pic" sz="quarter" idx="15"/>
          </p:nvPr>
        </p:nvSpPr>
        <p:spPr>
          <a:xfrm>
            <a:off x="508532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3" name="Picture Placeholder 4">
            <a:extLst>
              <a:ext uri="{FF2B5EF4-FFF2-40B4-BE49-F238E27FC236}">
                <a16:creationId xmlns:a16="http://schemas.microsoft.com/office/drawing/2014/main" id="{442B3BD8-BF76-EFF8-B2F7-EC0259185B2D}"/>
              </a:ext>
            </a:extLst>
          </p:cNvPr>
          <p:cNvSpPr>
            <a:spLocks noGrp="1"/>
          </p:cNvSpPr>
          <p:nvPr>
            <p:ph type="pic" sz="quarter" idx="16"/>
          </p:nvPr>
        </p:nvSpPr>
        <p:spPr>
          <a:xfrm>
            <a:off x="2711848" y="2389647"/>
            <a:ext cx="2057843" cy="2058716"/>
          </a:xfrm>
          <a:ln w="57150">
            <a:solidFill>
              <a:schemeClr val="tx1"/>
            </a:solidFill>
          </a:ln>
        </p:spPr>
        <p:txBody>
          <a:bodyPr/>
          <a:lstStyle>
            <a:lvl1pPr>
              <a:defRPr>
                <a:solidFill>
                  <a:schemeClr val="tx1"/>
                </a:solidFill>
              </a:defRPr>
            </a:lvl1pPr>
          </a:lstStyle>
          <a:p>
            <a:endParaRPr lang="en-US" dirty="0"/>
          </a:p>
        </p:txBody>
      </p:sp>
      <p:sp>
        <p:nvSpPr>
          <p:cNvPr id="14" name="Text Placeholder 7">
            <a:extLst>
              <a:ext uri="{FF2B5EF4-FFF2-40B4-BE49-F238E27FC236}">
                <a16:creationId xmlns:a16="http://schemas.microsoft.com/office/drawing/2014/main" id="{2BD02477-6065-F818-FBA9-47A3FAEC7B0A}"/>
              </a:ext>
            </a:extLst>
          </p:cNvPr>
          <p:cNvSpPr>
            <a:spLocks noGrp="1"/>
          </p:cNvSpPr>
          <p:nvPr>
            <p:ph type="body" sz="quarter" idx="17" hasCustomPrompt="1"/>
          </p:nvPr>
        </p:nvSpPr>
        <p:spPr>
          <a:xfrm>
            <a:off x="2711847"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5" name="Text Placeholder 7">
            <a:extLst>
              <a:ext uri="{FF2B5EF4-FFF2-40B4-BE49-F238E27FC236}">
                <a16:creationId xmlns:a16="http://schemas.microsoft.com/office/drawing/2014/main" id="{1E2EF5DC-0D57-DC34-4674-0BD76A3C79C5}"/>
              </a:ext>
            </a:extLst>
          </p:cNvPr>
          <p:cNvSpPr>
            <a:spLocks noGrp="1"/>
          </p:cNvSpPr>
          <p:nvPr>
            <p:ph type="body" sz="quarter" idx="18" hasCustomPrompt="1"/>
          </p:nvPr>
        </p:nvSpPr>
        <p:spPr>
          <a:xfrm>
            <a:off x="5067078"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6" name="Text Placeholder 7">
            <a:extLst>
              <a:ext uri="{FF2B5EF4-FFF2-40B4-BE49-F238E27FC236}">
                <a16:creationId xmlns:a16="http://schemas.microsoft.com/office/drawing/2014/main" id="{E366866D-A2F8-F30E-5CEC-7874104461C1}"/>
              </a:ext>
            </a:extLst>
          </p:cNvPr>
          <p:cNvSpPr>
            <a:spLocks noGrp="1"/>
          </p:cNvSpPr>
          <p:nvPr>
            <p:ph type="body" sz="quarter" idx="19" hasCustomPrompt="1"/>
          </p:nvPr>
        </p:nvSpPr>
        <p:spPr>
          <a:xfrm>
            <a:off x="7444376" y="4543548"/>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7" name="Text Placeholder 7">
            <a:extLst>
              <a:ext uri="{FF2B5EF4-FFF2-40B4-BE49-F238E27FC236}">
                <a16:creationId xmlns:a16="http://schemas.microsoft.com/office/drawing/2014/main" id="{2EE9F404-D14D-FE4F-8CFF-AB1FC64F34F4}"/>
              </a:ext>
            </a:extLst>
          </p:cNvPr>
          <p:cNvSpPr>
            <a:spLocks noGrp="1"/>
          </p:cNvSpPr>
          <p:nvPr>
            <p:ph type="body" sz="quarter" idx="20" hasCustomPrompt="1"/>
          </p:nvPr>
        </p:nvSpPr>
        <p:spPr>
          <a:xfrm>
            <a:off x="9832288" y="4562664"/>
            <a:ext cx="2057843" cy="432898"/>
          </a:xfrm>
          <a:ln>
            <a:noFill/>
          </a:ln>
        </p:spPr>
        <p:txBody>
          <a:bodyPr>
            <a:normAutofit/>
          </a:bodyPr>
          <a:lstStyle>
            <a:lvl1pPr marL="0" indent="0" algn="ctr">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text</a:t>
            </a:r>
          </a:p>
        </p:txBody>
      </p:sp>
      <p:sp>
        <p:nvSpPr>
          <p:cNvPr id="18" name="Title 1">
            <a:extLst>
              <a:ext uri="{FF2B5EF4-FFF2-40B4-BE49-F238E27FC236}">
                <a16:creationId xmlns:a16="http://schemas.microsoft.com/office/drawing/2014/main" id="{D046D04C-67A8-D731-EC40-7A854EF1DB5E}"/>
              </a:ext>
            </a:extLst>
          </p:cNvPr>
          <p:cNvSpPr>
            <a:spLocks noGrp="1"/>
          </p:cNvSpPr>
          <p:nvPr>
            <p:ph type="title" hasCustomPrompt="1"/>
          </p:nvPr>
        </p:nvSpPr>
        <p:spPr>
          <a:xfrm>
            <a:off x="838200" y="211565"/>
            <a:ext cx="10515600" cy="1325563"/>
          </a:xfrm>
          <a:prstGeom prst="rect">
            <a:avLst/>
          </a:prstGeom>
        </p:spPr>
        <p:txBody>
          <a:bodyPr/>
          <a:lstStyle>
            <a:lvl1pPr algn="ctr">
              <a:defRPr/>
            </a:lvl1pPr>
          </a:lstStyle>
          <a:p>
            <a:r>
              <a:rPr lang="en-US" dirty="0"/>
              <a:t>Tier Type</a:t>
            </a:r>
          </a:p>
        </p:txBody>
      </p:sp>
      <p:sp>
        <p:nvSpPr>
          <p:cNvPr id="20" name="Date Placeholder 3">
            <a:extLst>
              <a:ext uri="{FF2B5EF4-FFF2-40B4-BE49-F238E27FC236}">
                <a16:creationId xmlns:a16="http://schemas.microsoft.com/office/drawing/2014/main" id="{CB503363-B9D9-93C1-0C72-1F8160EBCA47}"/>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2948364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image and bod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8047D9-12EC-406D-92DA-92E9EB43669A}"/>
              </a:ext>
            </a:extLst>
          </p:cNvPr>
          <p:cNvSpPr>
            <a:spLocks noGrp="1"/>
          </p:cNvSpPr>
          <p:nvPr>
            <p:ph type="pic" sz="quarter" idx="11"/>
          </p:nvPr>
        </p:nvSpPr>
        <p:spPr>
          <a:xfrm>
            <a:off x="838200" y="1855557"/>
            <a:ext cx="3145551" cy="3146885"/>
          </a:xfrm>
          <a:ln w="57150">
            <a:solidFill>
              <a:schemeClr val="tx1"/>
            </a:solidFill>
          </a:ln>
        </p:spPr>
        <p:txBody>
          <a:bodyPr/>
          <a:lstStyle/>
          <a:p>
            <a:endParaRPr lang="en-US" dirty="0"/>
          </a:p>
        </p:txBody>
      </p:sp>
      <p:sp>
        <p:nvSpPr>
          <p:cNvPr id="4" name="Text Placeholder 6">
            <a:extLst>
              <a:ext uri="{FF2B5EF4-FFF2-40B4-BE49-F238E27FC236}">
                <a16:creationId xmlns:a16="http://schemas.microsoft.com/office/drawing/2014/main" id="{0E5FCD15-9EED-BF20-2D8A-6BE8959CEA19}"/>
              </a:ext>
            </a:extLst>
          </p:cNvPr>
          <p:cNvSpPr>
            <a:spLocks noGrp="1"/>
          </p:cNvSpPr>
          <p:nvPr>
            <p:ph type="body" sz="quarter" idx="14" hasCustomPrompt="1"/>
          </p:nvPr>
        </p:nvSpPr>
        <p:spPr>
          <a:xfrm>
            <a:off x="4246684" y="1855557"/>
            <a:ext cx="7107115" cy="2777989"/>
          </a:xfrm>
        </p:spPr>
        <p:txBody>
          <a:bodyPr>
            <a:normAutofit/>
          </a:bodyPr>
          <a:lstStyle>
            <a:lvl1pPr marL="0" indent="0">
              <a:buNone/>
              <a:defRPr sz="1800" b="0"/>
            </a:lvl1pPr>
            <a:lvl2pPr marL="9525" indent="0">
              <a:buNone/>
              <a:tabLst/>
              <a:defRPr/>
            </a:lvl2pPr>
            <a:lvl3pPr marL="914400" indent="0">
              <a:buNone/>
              <a:defRPr/>
            </a:lvl3pPr>
          </a:lstStyle>
          <a:p>
            <a:pPr lvl="0"/>
            <a:r>
              <a:rPr lang="en-US" dirty="0"/>
              <a:t>Body</a:t>
            </a:r>
          </a:p>
        </p:txBody>
      </p:sp>
      <p:sp>
        <p:nvSpPr>
          <p:cNvPr id="7" name="Title 1">
            <a:extLst>
              <a:ext uri="{FF2B5EF4-FFF2-40B4-BE49-F238E27FC236}">
                <a16:creationId xmlns:a16="http://schemas.microsoft.com/office/drawing/2014/main" id="{8437E892-C103-787E-50B3-35CD1BC00B83}"/>
              </a:ext>
            </a:extLst>
          </p:cNvPr>
          <p:cNvSpPr>
            <a:spLocks noGrp="1"/>
          </p:cNvSpPr>
          <p:nvPr>
            <p:ph type="title"/>
          </p:nvPr>
        </p:nvSpPr>
        <p:spPr>
          <a:xfrm>
            <a:off x="838200" y="211565"/>
            <a:ext cx="10515600" cy="1325563"/>
          </a:xfrm>
          <a:prstGeom prst="rect">
            <a:avLst/>
          </a:prstGeom>
        </p:spPr>
        <p:txBody>
          <a:bodyPr/>
          <a:lstStyle>
            <a:lvl1pPr algn="ctr">
              <a:defRPr/>
            </a:lvl1pPr>
          </a:lstStyle>
          <a:p>
            <a:r>
              <a:rPr lang="en-US" dirty="0"/>
              <a:t>Click to edit Master title style</a:t>
            </a:r>
          </a:p>
        </p:txBody>
      </p:sp>
      <p:sp>
        <p:nvSpPr>
          <p:cNvPr id="9" name="Date Placeholder 3">
            <a:extLst>
              <a:ext uri="{FF2B5EF4-FFF2-40B4-BE49-F238E27FC236}">
                <a16:creationId xmlns:a16="http://schemas.microsoft.com/office/drawing/2014/main" id="{55716C83-17B4-C381-850C-2045F14D9788}"/>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518506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ransiti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5EB1E5F-3707-50EA-F71B-190CBDE437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DC176C5-CF10-FDA6-D1E6-A79FE303F26D}"/>
              </a:ext>
            </a:extLst>
          </p:cNvPr>
          <p:cNvSpPr>
            <a:spLocks noGrp="1"/>
          </p:cNvSpPr>
          <p:nvPr>
            <p:ph type="title" hasCustomPrompt="1"/>
          </p:nvPr>
        </p:nvSpPr>
        <p:spPr>
          <a:xfrm>
            <a:off x="838200" y="2766218"/>
            <a:ext cx="10515600" cy="1325563"/>
          </a:xfrm>
          <a:prstGeom prst="rect">
            <a:avLst/>
          </a:prstGeom>
        </p:spPr>
        <p:txBody>
          <a:bodyPr/>
          <a:lstStyle>
            <a:lvl1pPr algn="ctr">
              <a:defRPr/>
            </a:lvl1pPr>
          </a:lstStyle>
          <a:p>
            <a:r>
              <a:rPr lang="en-US" dirty="0"/>
              <a:t>Transition</a:t>
            </a:r>
          </a:p>
        </p:txBody>
      </p:sp>
      <p:sp>
        <p:nvSpPr>
          <p:cNvPr id="6" name="Date Placeholder 3">
            <a:extLst>
              <a:ext uri="{FF2B5EF4-FFF2-40B4-BE49-F238E27FC236}">
                <a16:creationId xmlns:a16="http://schemas.microsoft.com/office/drawing/2014/main" id="{E22A8F75-DAEB-1151-4267-E165A54F11BC}"/>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315247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D122712-FC2A-136F-6052-A15DA3218F9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Date Placeholder 3">
            <a:extLst>
              <a:ext uri="{FF2B5EF4-FFF2-40B4-BE49-F238E27FC236}">
                <a16:creationId xmlns:a16="http://schemas.microsoft.com/office/drawing/2014/main" id="{0E2A1F8A-AF3D-0A4D-9E21-E9D609ACF94F}"/>
              </a:ext>
            </a:extLst>
          </p:cNvPr>
          <p:cNvSpPr>
            <a:spLocks noGrp="1"/>
          </p:cNvSpPr>
          <p:nvPr>
            <p:ph type="dt" sz="half" idx="10"/>
          </p:nvPr>
        </p:nvSpPr>
        <p:spPr>
          <a:xfrm>
            <a:off x="3510049" y="6186675"/>
            <a:ext cx="5171902" cy="365126"/>
          </a:xfrm>
          <a:prstGeom prst="rect">
            <a:avLst/>
          </a:prstGeom>
        </p:spPr>
        <p:txBody>
          <a:body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407339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8" name="Graphic 15">
            <a:extLst>
              <a:ext uri="{FF2B5EF4-FFF2-40B4-BE49-F238E27FC236}">
                <a16:creationId xmlns:a16="http://schemas.microsoft.com/office/drawing/2014/main" id="{AE5668DF-CADA-244A-6B1C-5C519554DCD5}"/>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9" name="Graphic 16">
            <a:extLst>
              <a:ext uri="{FF2B5EF4-FFF2-40B4-BE49-F238E27FC236}">
                <a16:creationId xmlns:a16="http://schemas.microsoft.com/office/drawing/2014/main" id="{E53DC1E5-5E89-C626-0393-4D0ED777097C}"/>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0" name="Graphic 14">
            <a:extLst>
              <a:ext uri="{FF2B5EF4-FFF2-40B4-BE49-F238E27FC236}">
                <a16:creationId xmlns:a16="http://schemas.microsoft.com/office/drawing/2014/main" id="{34C34382-B4C5-8745-7EB3-50E83E8D26C8}"/>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16175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
        <p:nvSpPr>
          <p:cNvPr id="10" name="Graphic 15">
            <a:extLst>
              <a:ext uri="{FF2B5EF4-FFF2-40B4-BE49-F238E27FC236}">
                <a16:creationId xmlns:a16="http://schemas.microsoft.com/office/drawing/2014/main" id="{16EBDA06-078E-DACE-873C-D940B6F00B71}"/>
              </a:ext>
            </a:extLst>
          </p:cNvPr>
          <p:cNvSpPr/>
          <p:nvPr userDrawn="1"/>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dirty="0"/>
          </a:p>
        </p:txBody>
      </p:sp>
      <p:sp>
        <p:nvSpPr>
          <p:cNvPr id="11" name="Graphic 16">
            <a:extLst>
              <a:ext uri="{FF2B5EF4-FFF2-40B4-BE49-F238E27FC236}">
                <a16:creationId xmlns:a16="http://schemas.microsoft.com/office/drawing/2014/main" id="{4775EE71-BE27-E06E-0504-53B73940520B}"/>
              </a:ext>
            </a:extLst>
          </p:cNvPr>
          <p:cNvSpPr/>
          <p:nvPr userDrawn="1"/>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dirty="0"/>
          </a:p>
        </p:txBody>
      </p:sp>
      <p:sp>
        <p:nvSpPr>
          <p:cNvPr id="12" name="Graphic 14">
            <a:extLst>
              <a:ext uri="{FF2B5EF4-FFF2-40B4-BE49-F238E27FC236}">
                <a16:creationId xmlns:a16="http://schemas.microsoft.com/office/drawing/2014/main" id="{50F4B27A-C38D-F781-C1C4-AB85088F8381}"/>
              </a:ext>
            </a:extLst>
          </p:cNvPr>
          <p:cNvSpPr/>
          <p:nvPr userDrawn="1"/>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dirty="0"/>
          </a:p>
        </p:txBody>
      </p:sp>
    </p:spTree>
    <p:extLst>
      <p:ext uri="{BB962C8B-B14F-4D97-AF65-F5344CB8AC3E}">
        <p14:creationId xmlns:p14="http://schemas.microsoft.com/office/powerpoint/2010/main" val="353270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r>
              <a:rPr lang="en-US"/>
              <a:t>9/3/20XX</a:t>
            </a:r>
            <a:endParaRPr lang="en-US" dirty="0"/>
          </a:p>
        </p:txBody>
      </p:sp>
      <p:sp>
        <p:nvSpPr>
          <p:cNvPr id="5" name="Footer Placeholder 3"/>
          <p:cNvSpPr>
            <a:spLocks noGrp="1"/>
          </p:cNvSpPr>
          <p:nvPr>
            <p:ph type="ftr" sz="quarter" idx="11"/>
          </p:nvPr>
        </p:nvSpPr>
        <p:spPr/>
        <p:txBody>
          <a:bodyPr/>
          <a:lstStyle/>
          <a:p>
            <a:r>
              <a:rPr lang="en-US"/>
              <a:t>Presentation Title</a:t>
            </a:r>
            <a:endParaRPr lang="en-US" dirty="0"/>
          </a:p>
        </p:txBody>
      </p:sp>
      <p:sp>
        <p:nvSpPr>
          <p:cNvPr id="6" name="Slide Number Placeholder 4"/>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8399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9/3/20XX</a:t>
            </a:r>
            <a:endParaRPr lang="en-US" dirty="0"/>
          </a:p>
        </p:txBody>
      </p:sp>
      <p:sp>
        <p:nvSpPr>
          <p:cNvPr id="5" name="Footer Placeholder 2"/>
          <p:cNvSpPr>
            <a:spLocks noGrp="1"/>
          </p:cNvSpPr>
          <p:nvPr>
            <p:ph type="ftr" sz="quarter" idx="11"/>
          </p:nvPr>
        </p:nvSpPr>
        <p:spPr/>
        <p:txBody>
          <a:bodyPr/>
          <a:lstStyle/>
          <a:p>
            <a:r>
              <a:rPr lang="en-US"/>
              <a:t>Presentation Title</a:t>
            </a:r>
            <a:endParaRPr lang="en-US" dirty="0"/>
          </a:p>
        </p:txBody>
      </p:sp>
      <p:sp>
        <p:nvSpPr>
          <p:cNvPr id="6" name="Slide Number Placeholder 3"/>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23471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r>
              <a:rPr lang="en-US"/>
              <a:t>9/3/20XX</a:t>
            </a:r>
            <a:endParaRPr lang="en-US" dirty="0"/>
          </a:p>
        </p:txBody>
      </p:sp>
      <p:sp>
        <p:nvSpPr>
          <p:cNvPr id="5" name="Footer Placeholder 5"/>
          <p:cNvSpPr>
            <a:spLocks noGrp="1"/>
          </p:cNvSpPr>
          <p:nvPr>
            <p:ph type="ftr" sz="quarter" idx="11"/>
          </p:nvPr>
        </p:nvSpPr>
        <p:spPr/>
        <p:txBody>
          <a:bodyPr/>
          <a:lstStyle/>
          <a:p>
            <a:r>
              <a:rPr lang="en-US"/>
              <a:t>Presentation Title</a:t>
            </a:r>
            <a:endParaRPr lang="en-US" dirty="0"/>
          </a:p>
        </p:txBody>
      </p:sp>
      <p:sp>
        <p:nvSpPr>
          <p:cNvPr id="6"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1376528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9/3/20XX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D8DA9DAA-006C-4F4B-980E-E3DF019B24E2}" type="slidenum">
              <a:rPr lang="en-US" smtClean="0"/>
              <a:t>‹#›</a:t>
            </a:fld>
            <a:endParaRPr lang="en-US" dirty="0"/>
          </a:p>
        </p:txBody>
      </p:sp>
    </p:spTree>
    <p:extLst>
      <p:ext uri="{BB962C8B-B14F-4D97-AF65-F5344CB8AC3E}">
        <p14:creationId xmlns:p14="http://schemas.microsoft.com/office/powerpoint/2010/main" val="3759567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7.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a:t>9/3/20XX</a:t>
            </a:r>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8DA9DAA-006C-4F4B-980E-E3DF019B24E2}" type="slidenum">
              <a:rPr lang="en-US" smtClean="0"/>
              <a:t>‹#›</a:t>
            </a:fld>
            <a:endParaRPr lang="en-US" dirty="0"/>
          </a:p>
        </p:txBody>
      </p:sp>
    </p:spTree>
    <p:extLst>
      <p:ext uri="{BB962C8B-B14F-4D97-AF65-F5344CB8AC3E}">
        <p14:creationId xmlns:p14="http://schemas.microsoft.com/office/powerpoint/2010/main" val="29430477"/>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FD7368-4E5F-21CB-F7A4-9C11CFEEA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4D41B6-ED92-53F4-115B-74D408949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DFB7F-E48C-9FC0-9D60-5300F8F6FC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54C2F-4D27-A244-9AE2-E5C8FE469D77}" type="datetimeFigureOut">
              <a:rPr lang="en-US" smtClean="0"/>
              <a:t>6/2/23</a:t>
            </a:fld>
            <a:endParaRPr lang="en-US"/>
          </a:p>
        </p:txBody>
      </p:sp>
      <p:sp>
        <p:nvSpPr>
          <p:cNvPr id="5" name="Footer Placeholder 4">
            <a:extLst>
              <a:ext uri="{FF2B5EF4-FFF2-40B4-BE49-F238E27FC236}">
                <a16:creationId xmlns:a16="http://schemas.microsoft.com/office/drawing/2014/main" id="{D261B588-7A72-9D2D-0097-0AB6DA5F4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A30AA-7B28-DA93-56FE-E0BC92F52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B706E5-5FFD-1E49-B019-E8B86ABC85AD}" type="slidenum">
              <a:rPr lang="en-US" smtClean="0"/>
              <a:t>‹#›</a:t>
            </a:fld>
            <a:endParaRPr lang="en-US"/>
          </a:p>
        </p:txBody>
      </p:sp>
    </p:spTree>
    <p:extLst>
      <p:ext uri="{BB962C8B-B14F-4D97-AF65-F5344CB8AC3E}">
        <p14:creationId xmlns:p14="http://schemas.microsoft.com/office/powerpoint/2010/main" val="19289131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 name="Picture 14" descr="Rectangle&#10;&#10;Description automatically generated">
            <a:extLst>
              <a:ext uri="{FF2B5EF4-FFF2-40B4-BE49-F238E27FC236}">
                <a16:creationId xmlns:a16="http://schemas.microsoft.com/office/drawing/2014/main" id="{F518A2A1-47B4-B5B2-2D04-E5CA6611DB45}"/>
              </a:ext>
            </a:extLst>
          </p:cNvPr>
          <p:cNvPicPr>
            <a:picLocks noChangeAspect="1"/>
          </p:cNvPicPr>
          <p:nvPr userDrawn="1"/>
        </p:nvPicPr>
        <p:blipFill>
          <a:blip r:embed="rId12"/>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CED91A3-9181-E725-82F2-BE95F9D5C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F208CB2-9560-ADAF-F480-8324153A0D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514AD-C30C-10BB-7054-5A9E109C0884}"/>
              </a:ext>
            </a:extLst>
          </p:cNvPr>
          <p:cNvSpPr>
            <a:spLocks noGrp="1"/>
          </p:cNvSpPr>
          <p:nvPr>
            <p:ph type="dt" sz="half" idx="2"/>
          </p:nvPr>
        </p:nvSpPr>
        <p:spPr>
          <a:xfrm>
            <a:off x="3510049" y="6186675"/>
            <a:ext cx="5171902" cy="365126"/>
          </a:xfrm>
          <a:prstGeom prst="rect">
            <a:avLst/>
          </a:prstGeom>
        </p:spPr>
        <p:txBody>
          <a:bodyPr vert="horz" lIns="91440" tIns="45720" rIns="91440" bIns="45720" rtlCol="0" anchor="ctr"/>
          <a:lstStyle>
            <a:lvl1pPr algn="l">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en-US" dirty="0"/>
              <a:t>#</a:t>
            </a:r>
            <a:r>
              <a:rPr lang="en-US" dirty="0" err="1"/>
              <a:t>facesandvoices</a:t>
            </a:r>
            <a:r>
              <a:rPr lang="en-US" dirty="0"/>
              <a:t>  #</a:t>
            </a:r>
            <a:r>
              <a:rPr lang="en-US" dirty="0" err="1"/>
              <a:t>recoveryleadershipsummit</a:t>
            </a:r>
            <a:r>
              <a:rPr lang="en-US" dirty="0"/>
              <a:t>   #advocate4recovery</a:t>
            </a:r>
          </a:p>
        </p:txBody>
      </p:sp>
    </p:spTree>
    <p:extLst>
      <p:ext uri="{BB962C8B-B14F-4D97-AF65-F5344CB8AC3E}">
        <p14:creationId xmlns:p14="http://schemas.microsoft.com/office/powerpoint/2010/main" val="346755195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Lst>
  <p:txStyles>
    <p:titleStyle>
      <a:lvl1pPr algn="l" defTabSz="914400" rtl="0" eaLnBrk="1" latinLnBrk="0" hangingPunct="1">
        <a:lnSpc>
          <a:spcPct val="90000"/>
        </a:lnSpc>
        <a:spcBef>
          <a:spcPct val="0"/>
        </a:spcBef>
        <a:buNone/>
        <a:defRPr sz="44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ideo" Target="https://www.youtube.com/embed/oki4iYIttNI?feature=oembed" TargetMode="Externa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video" Target="https://www.youtube.com/embed/Op404xBOf4w?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rls_slide_loop.pptx" TargetMode="External"/><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png"/><Relationship Id="rId9"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photos.google.com/share/AF1QipOyX8A_nBXVHORNmZS6lsUMs7RbxS0IkndkGKJ-if0YtwqQIwBiq9eOhz0wGl8xCg/photo/AF1QipNJrEqP4M6pKBplFBArdEFF3RbN9oB-5z_57x8?key=Vm9WRWhNTlRhM0VidmpEcmF2VDkwbmxRQlNGbnFR" TargetMode="External"/><Relationship Id="rId5" Type="http://schemas.openxmlformats.org/officeDocument/2006/relationships/image" Target="../media/image28.jpe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jpe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hyperlink" Target="https://photos.google.com/search/_cAF1QipMeNwu8BHPrVQgZtcd7Dt2c-GZUHSNBng_onesha.cochran/photo/AF1QipPE3fqC8fcXRTL5-6OjP8wR3vdxpuPCL9QaduI" TargetMode="External"/><Relationship Id="rId5" Type="http://schemas.openxmlformats.org/officeDocument/2006/relationships/image" Target="../media/image32.jpe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1139C-8FCA-2258-CCE7-9B7241717082}"/>
              </a:ext>
            </a:extLst>
          </p:cNvPr>
          <p:cNvSpPr>
            <a:spLocks noGrp="1"/>
          </p:cNvSpPr>
          <p:nvPr>
            <p:ph type="ctrTitle"/>
          </p:nvPr>
        </p:nvSpPr>
        <p:spPr>
          <a:xfrm>
            <a:off x="1524000" y="4147416"/>
            <a:ext cx="9144000" cy="1318161"/>
          </a:xfrm>
        </p:spPr>
        <p:txBody>
          <a:bodyPr>
            <a:normAutofit fontScale="90000"/>
          </a:bodyPr>
          <a:lstStyle/>
          <a:p>
            <a:r>
              <a:rPr lang="en-US" dirty="0">
                <a:solidFill>
                  <a:schemeClr val="bg1"/>
                </a:solidFill>
              </a:rPr>
              <a:t>WELCOME</a:t>
            </a:r>
          </a:p>
        </p:txBody>
      </p:sp>
      <p:sp>
        <p:nvSpPr>
          <p:cNvPr id="5" name="Date Placeholder 3">
            <a:extLst>
              <a:ext uri="{FF2B5EF4-FFF2-40B4-BE49-F238E27FC236}">
                <a16:creationId xmlns:a16="http://schemas.microsoft.com/office/drawing/2014/main" id="{3304C831-906F-591B-6A39-C71FDA9DA56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facesandvoices</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recoveryleadershipsummit</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#advocate4recovery</a:t>
            </a:r>
          </a:p>
        </p:txBody>
      </p:sp>
      <p:sp>
        <p:nvSpPr>
          <p:cNvPr id="3" name="Title 1">
            <a:extLst>
              <a:ext uri="{FF2B5EF4-FFF2-40B4-BE49-F238E27FC236}">
                <a16:creationId xmlns:a16="http://schemas.microsoft.com/office/drawing/2014/main" id="{94559950-585E-F447-1C6F-9DADC9FA9B2E}"/>
              </a:ext>
            </a:extLst>
          </p:cNvPr>
          <p:cNvSpPr txBox="1">
            <a:spLocks/>
          </p:cNvSpPr>
          <p:nvPr/>
        </p:nvSpPr>
        <p:spPr>
          <a:xfrm>
            <a:off x="811576" y="5384595"/>
            <a:ext cx="10568848" cy="586548"/>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9600" b="1" i="0" kern="1200" spc="600">
                <a:solidFill>
                  <a:schemeClr val="bg1"/>
                </a:solidFill>
                <a:effectLst>
                  <a:outerShdw blurRad="50800" dist="38100" algn="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600" normalizeH="0" baseline="0" noProof="0" dirty="0">
                <a:ln>
                  <a:noFill/>
                </a:ln>
                <a:solidFill>
                  <a:prstClr val="white"/>
                </a:solidFill>
                <a:effectLst>
                  <a:outerShdw blurRad="50800" dist="38100" algn="l" rotWithShape="0">
                    <a:prstClr val="black">
                      <a:alpha val="40000"/>
                    </a:prstClr>
                  </a:outerShdw>
                </a:effectLst>
                <a:uLnTx/>
                <a:uFillTx/>
                <a:latin typeface="Open Sans Light" panose="020B0306030504020204" pitchFamily="34" charset="0"/>
                <a:ea typeface="Open Sans Light" panose="020B0306030504020204" pitchFamily="34" charset="0"/>
                <a:cs typeface="Open Sans Light" panose="020B0306030504020204" pitchFamily="34" charset="0"/>
              </a:rPr>
              <a:t>Peer Recovery Support Services</a:t>
            </a:r>
          </a:p>
        </p:txBody>
      </p:sp>
    </p:spTree>
    <p:extLst>
      <p:ext uri="{BB962C8B-B14F-4D97-AF65-F5344CB8AC3E}">
        <p14:creationId xmlns:p14="http://schemas.microsoft.com/office/powerpoint/2010/main" val="3374975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654B-DA9F-EA9F-E457-AFA0BAB756F4}"/>
              </a:ext>
            </a:extLst>
          </p:cNvPr>
          <p:cNvSpPr>
            <a:spLocks noGrp="1"/>
          </p:cNvSpPr>
          <p:nvPr>
            <p:ph type="title"/>
          </p:nvPr>
        </p:nvSpPr>
        <p:spPr/>
        <p:txBody>
          <a:bodyPr/>
          <a:lstStyle/>
          <a:p>
            <a:r>
              <a:rPr lang="en-US" dirty="0"/>
              <a:t>What I put in the bag </a:t>
            </a:r>
          </a:p>
        </p:txBody>
      </p:sp>
      <p:sp>
        <p:nvSpPr>
          <p:cNvPr id="4" name="Rectangle 3">
            <a:extLst>
              <a:ext uri="{FF2B5EF4-FFF2-40B4-BE49-F238E27FC236}">
                <a16:creationId xmlns:a16="http://schemas.microsoft.com/office/drawing/2014/main" id="{B9AFD480-7763-989A-CDC0-78B03B87B3C7}"/>
              </a:ext>
            </a:extLst>
          </p:cNvPr>
          <p:cNvSpPr/>
          <p:nvPr/>
        </p:nvSpPr>
        <p:spPr>
          <a:xfrm>
            <a:off x="2809512" y="2003012"/>
            <a:ext cx="3179075"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NARCAN</a:t>
            </a:r>
          </a:p>
        </p:txBody>
      </p:sp>
      <p:sp>
        <p:nvSpPr>
          <p:cNvPr id="5" name="Rectangle 4">
            <a:extLst>
              <a:ext uri="{FF2B5EF4-FFF2-40B4-BE49-F238E27FC236}">
                <a16:creationId xmlns:a16="http://schemas.microsoft.com/office/drawing/2014/main" id="{230EDB34-135B-1343-EAC2-0C38F13A8721}"/>
              </a:ext>
            </a:extLst>
          </p:cNvPr>
          <p:cNvSpPr/>
          <p:nvPr/>
        </p:nvSpPr>
        <p:spPr>
          <a:xfrm>
            <a:off x="6158423" y="1948626"/>
            <a:ext cx="2929008"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NEEDLES</a:t>
            </a:r>
          </a:p>
        </p:txBody>
      </p:sp>
      <p:sp>
        <p:nvSpPr>
          <p:cNvPr id="6" name="Rectangle 5">
            <a:extLst>
              <a:ext uri="{FF2B5EF4-FFF2-40B4-BE49-F238E27FC236}">
                <a16:creationId xmlns:a16="http://schemas.microsoft.com/office/drawing/2014/main" id="{6E7FE082-32D9-EF4F-5D6A-4032614B447D}"/>
              </a:ext>
            </a:extLst>
          </p:cNvPr>
          <p:cNvSpPr/>
          <p:nvPr/>
        </p:nvSpPr>
        <p:spPr>
          <a:xfrm>
            <a:off x="6566226" y="4734058"/>
            <a:ext cx="521649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BAR B Q GRILLS</a:t>
            </a:r>
          </a:p>
        </p:txBody>
      </p:sp>
      <p:sp>
        <p:nvSpPr>
          <p:cNvPr id="7" name="Rectangle 6">
            <a:extLst>
              <a:ext uri="{FF2B5EF4-FFF2-40B4-BE49-F238E27FC236}">
                <a16:creationId xmlns:a16="http://schemas.microsoft.com/office/drawing/2014/main" id="{D248A381-2519-6B38-6039-80621B943F13}"/>
              </a:ext>
            </a:extLst>
          </p:cNvPr>
          <p:cNvSpPr/>
          <p:nvPr/>
        </p:nvSpPr>
        <p:spPr>
          <a:xfrm>
            <a:off x="2523215" y="4441759"/>
            <a:ext cx="1875835"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PIPES</a:t>
            </a:r>
          </a:p>
        </p:txBody>
      </p:sp>
      <p:sp>
        <p:nvSpPr>
          <p:cNvPr id="8" name="Rectangle 7">
            <a:extLst>
              <a:ext uri="{FF2B5EF4-FFF2-40B4-BE49-F238E27FC236}">
                <a16:creationId xmlns:a16="http://schemas.microsoft.com/office/drawing/2014/main" id="{EF0E9B64-89B8-F7CB-317A-81C665258DFC}"/>
              </a:ext>
            </a:extLst>
          </p:cNvPr>
          <p:cNvSpPr/>
          <p:nvPr/>
        </p:nvSpPr>
        <p:spPr>
          <a:xfrm>
            <a:off x="333590" y="1391582"/>
            <a:ext cx="4867038"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FOOD/Cell </a:t>
            </a: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ph</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9" name="Rectangle 8">
            <a:extLst>
              <a:ext uri="{FF2B5EF4-FFF2-40B4-BE49-F238E27FC236}">
                <a16:creationId xmlns:a16="http://schemas.microsoft.com/office/drawing/2014/main" id="{41CE9A0F-DFA6-5086-05F3-6B19938315B2}"/>
              </a:ext>
            </a:extLst>
          </p:cNvPr>
          <p:cNvSpPr/>
          <p:nvPr/>
        </p:nvSpPr>
        <p:spPr>
          <a:xfrm>
            <a:off x="6840594" y="3149098"/>
            <a:ext cx="5299416" cy="1754326"/>
          </a:xfrm>
          <a:prstGeom prst="rect">
            <a:avLst/>
          </a:prstGeom>
          <a:noFill/>
        </p:spPr>
        <p:txBody>
          <a:bodyPr wrap="squar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WATER/REUSABLE BOTTLES</a:t>
            </a:r>
          </a:p>
        </p:txBody>
      </p:sp>
      <p:sp>
        <p:nvSpPr>
          <p:cNvPr id="10" name="Rectangle 9">
            <a:extLst>
              <a:ext uri="{FF2B5EF4-FFF2-40B4-BE49-F238E27FC236}">
                <a16:creationId xmlns:a16="http://schemas.microsoft.com/office/drawing/2014/main" id="{2847BDE6-D862-051C-E6F7-C2B3F7893B3C}"/>
              </a:ext>
            </a:extLst>
          </p:cNvPr>
          <p:cNvSpPr/>
          <p:nvPr/>
        </p:nvSpPr>
        <p:spPr>
          <a:xfrm>
            <a:off x="-968870" y="2817571"/>
            <a:ext cx="7471956" cy="1754326"/>
          </a:xfrm>
          <a:prstGeom prst="rect">
            <a:avLst/>
          </a:prstGeom>
          <a:noFill/>
        </p:spPr>
        <p:txBody>
          <a:bodyPr wrap="squar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WARM CLOTHES/COATS</a:t>
            </a:r>
          </a:p>
        </p:txBody>
      </p:sp>
      <p:sp>
        <p:nvSpPr>
          <p:cNvPr id="11" name="Rectangle 10">
            <a:extLst>
              <a:ext uri="{FF2B5EF4-FFF2-40B4-BE49-F238E27FC236}">
                <a16:creationId xmlns:a16="http://schemas.microsoft.com/office/drawing/2014/main" id="{92057D6D-034C-0513-79D0-79819186A83D}"/>
              </a:ext>
            </a:extLst>
          </p:cNvPr>
          <p:cNvSpPr/>
          <p:nvPr/>
        </p:nvSpPr>
        <p:spPr>
          <a:xfrm>
            <a:off x="5769163" y="1256129"/>
            <a:ext cx="5668539"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DOG/CAT FOOD</a:t>
            </a:r>
          </a:p>
        </p:txBody>
      </p:sp>
      <p:sp>
        <p:nvSpPr>
          <p:cNvPr id="12" name="Rectangle 11">
            <a:extLst>
              <a:ext uri="{FF2B5EF4-FFF2-40B4-BE49-F238E27FC236}">
                <a16:creationId xmlns:a16="http://schemas.microsoft.com/office/drawing/2014/main" id="{E79E812C-087C-56F2-C0EA-DEF8FFDE89F5}"/>
              </a:ext>
            </a:extLst>
          </p:cNvPr>
          <p:cNvSpPr/>
          <p:nvPr/>
        </p:nvSpPr>
        <p:spPr>
          <a:xfrm>
            <a:off x="7659474" y="2514878"/>
            <a:ext cx="4123245"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GIFT CARDS</a:t>
            </a:r>
          </a:p>
        </p:txBody>
      </p:sp>
      <p:sp>
        <p:nvSpPr>
          <p:cNvPr id="13" name="Rectangle 12">
            <a:extLst>
              <a:ext uri="{FF2B5EF4-FFF2-40B4-BE49-F238E27FC236}">
                <a16:creationId xmlns:a16="http://schemas.microsoft.com/office/drawing/2014/main" id="{75B5C729-F286-873E-C91D-25AB1E83E6D8}"/>
              </a:ext>
            </a:extLst>
          </p:cNvPr>
          <p:cNvSpPr/>
          <p:nvPr/>
        </p:nvSpPr>
        <p:spPr>
          <a:xfrm>
            <a:off x="1019772" y="5734420"/>
            <a:ext cx="5296643"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LOTS OF SOCKS</a:t>
            </a:r>
          </a:p>
        </p:txBody>
      </p:sp>
      <p:sp>
        <p:nvSpPr>
          <p:cNvPr id="15" name="Rectangle 14">
            <a:extLst>
              <a:ext uri="{FF2B5EF4-FFF2-40B4-BE49-F238E27FC236}">
                <a16:creationId xmlns:a16="http://schemas.microsoft.com/office/drawing/2014/main" id="{B036BBD0-8BEC-9E7A-E296-B12D05085A94}"/>
              </a:ext>
            </a:extLst>
          </p:cNvPr>
          <p:cNvSpPr/>
          <p:nvPr/>
        </p:nvSpPr>
        <p:spPr>
          <a:xfrm>
            <a:off x="5096368" y="2967335"/>
            <a:ext cx="1999265"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TENTS</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6" name="Rectangle 15">
            <a:extLst>
              <a:ext uri="{FF2B5EF4-FFF2-40B4-BE49-F238E27FC236}">
                <a16:creationId xmlns:a16="http://schemas.microsoft.com/office/drawing/2014/main" id="{F4B9CCD3-C1EC-D0E5-7075-67D87524CED4}"/>
              </a:ext>
            </a:extLst>
          </p:cNvPr>
          <p:cNvSpPr/>
          <p:nvPr/>
        </p:nvSpPr>
        <p:spPr>
          <a:xfrm>
            <a:off x="4597900" y="4229828"/>
            <a:ext cx="3358613"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BALNKETS</a:t>
            </a:r>
          </a:p>
        </p:txBody>
      </p:sp>
      <p:sp>
        <p:nvSpPr>
          <p:cNvPr id="17" name="Rectangle 16">
            <a:extLst>
              <a:ext uri="{FF2B5EF4-FFF2-40B4-BE49-F238E27FC236}">
                <a16:creationId xmlns:a16="http://schemas.microsoft.com/office/drawing/2014/main" id="{8B4287AA-A65A-E48E-EF35-C9688DD9DED1}"/>
              </a:ext>
            </a:extLst>
          </p:cNvPr>
          <p:cNvSpPr/>
          <p:nvPr/>
        </p:nvSpPr>
        <p:spPr>
          <a:xfrm>
            <a:off x="6496756" y="5854016"/>
            <a:ext cx="449514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BACK PACKS</a:t>
            </a:r>
          </a:p>
        </p:txBody>
      </p:sp>
    </p:spTree>
    <p:extLst>
      <p:ext uri="{BB962C8B-B14F-4D97-AF65-F5344CB8AC3E}">
        <p14:creationId xmlns:p14="http://schemas.microsoft.com/office/powerpoint/2010/main" val="65500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a:off x="6296297" y="1447800"/>
            <a:ext cx="4785360" cy="3329581"/>
          </a:xfrm>
          <a:prstGeom prst="rect">
            <a:avLst/>
          </a:prstGeom>
        </p:spPr>
        <p:txBody>
          <a:bodyPr spcFirstLastPara="1" vert="horz" lIns="91440" tIns="45720" rIns="91440" bIns="45720" rtlCol="0" anchor="b" anchorCtr="0">
            <a:normAutofit/>
          </a:bodyPr>
          <a:lstStyle/>
          <a:p>
            <a:pPr marL="0" marR="0" lvl="0" indent="0">
              <a:lnSpc>
                <a:spcPct val="90000"/>
              </a:lnSpc>
              <a:spcAft>
                <a:spcPts val="0"/>
              </a:spcAft>
              <a:buClr>
                <a:schemeClr val="lt1"/>
              </a:buClr>
              <a:buSzPts val="1400"/>
            </a:pPr>
            <a:r>
              <a:rPr lang="en-US" sz="5100" b="0" i="0" u="none" strike="noStrike" kern="1200" cap="none" dirty="0">
                <a:solidFill>
                  <a:schemeClr val="tx2"/>
                </a:solidFill>
                <a:latin typeface="+mj-lt"/>
                <a:ea typeface="+mj-ea"/>
                <a:cs typeface="+mj-cs"/>
                <a:sym typeface="Century Gothic"/>
              </a:rPr>
              <a:t>Peer Mentors in Nontraditional Settings </a:t>
            </a:r>
          </a:p>
        </p:txBody>
      </p:sp>
      <p:pic>
        <p:nvPicPr>
          <p:cNvPr id="3" name="Picture 2" descr="A group of people posing for a photo&#10;&#10;Description automatically generated">
            <a:extLst>
              <a:ext uri="{FF2B5EF4-FFF2-40B4-BE49-F238E27FC236}">
                <a16:creationId xmlns:a16="http://schemas.microsoft.com/office/drawing/2014/main" id="{F4D7B971-CE9C-4218-8D7E-F6C8B5D4B8CA}"/>
              </a:ext>
            </a:extLst>
          </p:cNvPr>
          <p:cNvPicPr>
            <a:picLocks noChangeAspect="1"/>
          </p:cNvPicPr>
          <p:nvPr/>
        </p:nvPicPr>
        <p:blipFill>
          <a:blip r:embed="rId3"/>
          <a:stretch>
            <a:fillRect/>
          </a:stretch>
        </p:blipFill>
        <p:spPr>
          <a:xfrm>
            <a:off x="643854" y="771621"/>
            <a:ext cx="5450557" cy="5314293"/>
          </a:xfrm>
          <a:prstGeom prst="rect">
            <a:avLst/>
          </a:prstGeom>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6"/>
          <p:cNvSpPr txBox="1">
            <a:spLocks noGrp="1"/>
          </p:cNvSpPr>
          <p:nvPr>
            <p:ph type="title"/>
          </p:nvPr>
        </p:nvSpPr>
        <p:spPr>
          <a:xfrm>
            <a:off x="646111" y="452718"/>
            <a:ext cx="9404723" cy="1400530"/>
          </a:xfrm>
          <a:prstGeom prst="rect">
            <a:avLst/>
          </a:prstGeom>
        </p:spPr>
        <p:txBody>
          <a:bodyPr spcFirstLastPara="1" vert="horz" lIns="91440" tIns="45720" rIns="91440" bIns="45720" rtlCol="0" anchor="t" anchorCtr="0">
            <a:normAutofit/>
          </a:bodyPr>
          <a:lstStyle/>
          <a:p>
            <a:r>
              <a:rPr lang="en-US">
                <a:sym typeface="Century Gothic"/>
              </a:rPr>
              <a:t>The IMPACT TEAM </a:t>
            </a:r>
            <a:endParaRPr lang="en-US" u="none" strike="noStrike" cap="none">
              <a:sym typeface="Century Gothic"/>
            </a:endParaRPr>
          </a:p>
        </p:txBody>
      </p:sp>
      <p:pic>
        <p:nvPicPr>
          <p:cNvPr id="2" name="Online Media 1" title="Project IMPACT at OHSU">
            <a:hlinkClick r:id="" action="ppaction://media"/>
            <a:extLst>
              <a:ext uri="{FF2B5EF4-FFF2-40B4-BE49-F238E27FC236}">
                <a16:creationId xmlns:a16="http://schemas.microsoft.com/office/drawing/2014/main" id="{60894872-A037-BCDF-1CC0-936147D344F0}"/>
              </a:ext>
            </a:extLst>
          </p:cNvPr>
          <p:cNvPicPr>
            <a:picLocks noRot="1" noChangeAspect="1"/>
          </p:cNvPicPr>
          <p:nvPr>
            <a:videoFile r:link="rId1"/>
          </p:nvPr>
        </p:nvPicPr>
        <p:blipFill>
          <a:blip r:embed="rId4"/>
          <a:stretch>
            <a:fillRect/>
          </a:stretch>
        </p:blipFill>
        <p:spPr>
          <a:xfrm>
            <a:off x="1111624" y="1594125"/>
            <a:ext cx="9735670" cy="4501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1"/>
          <p:cNvSpPr txBox="1">
            <a:spLocks noGrp="1"/>
          </p:cNvSpPr>
          <p:nvPr>
            <p:ph type="title"/>
          </p:nvPr>
        </p:nvSpPr>
        <p:spPr>
          <a:xfrm>
            <a:off x="635458" y="4542502"/>
            <a:ext cx="9186063" cy="1189985"/>
          </a:xfrm>
          <a:prstGeom prst="rect">
            <a:avLst/>
          </a:prstGeom>
        </p:spPr>
        <p:txBody>
          <a:bodyPr spcFirstLastPara="1" vert="horz" lIns="91440" tIns="45720" rIns="91440" bIns="45720" rtlCol="0" anchor="b" anchorCtr="0">
            <a:normAutofit/>
          </a:bodyPr>
          <a:lstStyle/>
          <a:p>
            <a:pPr marL="0" marR="0" lvl="0" indent="0">
              <a:lnSpc>
                <a:spcPct val="90000"/>
              </a:lnSpc>
              <a:spcAft>
                <a:spcPts val="0"/>
              </a:spcAft>
              <a:buClr>
                <a:schemeClr val="lt1"/>
              </a:buClr>
              <a:buSzPts val="1400"/>
            </a:pPr>
            <a:r>
              <a:rPr lang="en-US" sz="3800" dirty="0"/>
              <a:t>Can Peer Support Help People change?</a:t>
            </a:r>
            <a:endParaRPr lang="en-US" sz="3800" u="none" strike="noStrike" cap="none" dirty="0">
              <a:sym typeface="Century Gothic"/>
            </a:endParaRPr>
          </a:p>
        </p:txBody>
      </p:sp>
      <p:pic>
        <p:nvPicPr>
          <p:cNvPr id="6" name="Picture 5" descr="A picture containing person, person, smiling, posing&#10;&#10;Description automatically generated">
            <a:extLst>
              <a:ext uri="{FF2B5EF4-FFF2-40B4-BE49-F238E27FC236}">
                <a16:creationId xmlns:a16="http://schemas.microsoft.com/office/drawing/2014/main" id="{87BEA983-2183-75E8-5255-F34E120B4AA7}"/>
              </a:ext>
            </a:extLst>
          </p:cNvPr>
          <p:cNvPicPr>
            <a:picLocks noChangeAspect="1"/>
          </p:cNvPicPr>
          <p:nvPr/>
        </p:nvPicPr>
        <p:blipFill rotWithShape="1">
          <a:blip r:embed="rId3"/>
          <a:srcRect l="27692" r="857" b="-1"/>
          <a:stretch/>
        </p:blipFill>
        <p:spPr>
          <a:xfrm>
            <a:off x="91995" y="690941"/>
            <a:ext cx="3432201" cy="3602736"/>
          </a:xfrm>
          <a:prstGeom prst="rect">
            <a:avLst/>
          </a:prstGeom>
          <a:effectLst>
            <a:outerShdw blurRad="50800" dist="38100" dir="5400000" algn="t" rotWithShape="0">
              <a:prstClr val="black">
                <a:alpha val="43000"/>
              </a:prstClr>
            </a:outerShdw>
          </a:effectLst>
        </p:spPr>
      </p:pic>
      <p:pic>
        <p:nvPicPr>
          <p:cNvPr id="5" name="Picture 4">
            <a:extLst>
              <a:ext uri="{FF2B5EF4-FFF2-40B4-BE49-F238E27FC236}">
                <a16:creationId xmlns:a16="http://schemas.microsoft.com/office/drawing/2014/main" id="{0C4A1B71-08FC-44CC-9DCD-39011062DF62}"/>
              </a:ext>
            </a:extLst>
          </p:cNvPr>
          <p:cNvPicPr>
            <a:picLocks noChangeAspect="1"/>
          </p:cNvPicPr>
          <p:nvPr/>
        </p:nvPicPr>
        <p:blipFill rotWithShape="1">
          <a:blip r:embed="rId4"/>
          <a:srcRect l="23525" t="3267" r="2" b="11076"/>
          <a:stretch/>
        </p:blipFill>
        <p:spPr>
          <a:xfrm>
            <a:off x="3730012" y="514130"/>
            <a:ext cx="3432202" cy="2914870"/>
          </a:xfrm>
          <a:prstGeom prst="rect">
            <a:avLst/>
          </a:prstGeom>
          <a:effectLst>
            <a:outerShdw blurRad="50800" dist="38100" dir="5400000" algn="t" rotWithShape="0">
              <a:prstClr val="black">
                <a:alpha val="43000"/>
              </a:prstClr>
            </a:outerShdw>
          </a:effectLst>
        </p:spPr>
      </p:pic>
      <p:pic>
        <p:nvPicPr>
          <p:cNvPr id="2" name="Picture 1" descr="A picture containing person, indoor, posing">
            <a:extLst>
              <a:ext uri="{FF2B5EF4-FFF2-40B4-BE49-F238E27FC236}">
                <a16:creationId xmlns:a16="http://schemas.microsoft.com/office/drawing/2014/main" id="{ACDE0D4E-242C-7669-2819-4FAE1E17BA93}"/>
              </a:ext>
            </a:extLst>
          </p:cNvPr>
          <p:cNvPicPr>
            <a:picLocks noChangeAspect="1"/>
          </p:cNvPicPr>
          <p:nvPr/>
        </p:nvPicPr>
        <p:blipFill rotWithShape="1">
          <a:blip r:embed="rId5"/>
          <a:srcRect r="7609"/>
          <a:stretch/>
        </p:blipFill>
        <p:spPr>
          <a:xfrm>
            <a:off x="7266842" y="1290343"/>
            <a:ext cx="4181435" cy="3083249"/>
          </a:xfrm>
          <a:prstGeom prst="rect">
            <a:avLst/>
          </a:prstGeom>
          <a:effectLst>
            <a:outerShdw blurRad="50800" dist="38100" dir="5400000" algn="t" rotWithShape="0">
              <a:prstClr val="black">
                <a:alpha val="43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CA110-67AA-A533-A444-DE8331EAD868}"/>
              </a:ext>
            </a:extLst>
          </p:cNvPr>
          <p:cNvSpPr>
            <a:spLocks noGrp="1"/>
          </p:cNvSpPr>
          <p:nvPr>
            <p:ph type="title"/>
          </p:nvPr>
        </p:nvSpPr>
        <p:spPr>
          <a:xfrm>
            <a:off x="781577" y="215652"/>
            <a:ext cx="9404723" cy="1400530"/>
          </a:xfrm>
        </p:spPr>
        <p:txBody>
          <a:bodyPr>
            <a:normAutofit/>
          </a:bodyPr>
          <a:lstStyle/>
          <a:p>
            <a:r>
              <a:rPr lang="en-US" sz="3600" dirty="0"/>
              <a:t>The Hard Part is Inspiring Participants to believe change is possible</a:t>
            </a:r>
          </a:p>
        </p:txBody>
      </p:sp>
      <p:pic>
        <p:nvPicPr>
          <p:cNvPr id="4" name="Online Media 3" title="KATU interview on recovery O'Nesha with The Miracles Club">
            <a:hlinkClick r:id="" action="ppaction://media"/>
            <a:extLst>
              <a:ext uri="{FF2B5EF4-FFF2-40B4-BE49-F238E27FC236}">
                <a16:creationId xmlns:a16="http://schemas.microsoft.com/office/drawing/2014/main" id="{87C98643-24A6-326D-9817-E83329E64372}"/>
              </a:ext>
            </a:extLst>
          </p:cNvPr>
          <p:cNvPicPr>
            <a:picLocks noRot="1" noChangeAspect="1"/>
          </p:cNvPicPr>
          <p:nvPr>
            <a:videoFile r:link="rId1"/>
          </p:nvPr>
        </p:nvPicPr>
        <p:blipFill>
          <a:blip r:embed="rId3"/>
          <a:stretch>
            <a:fillRect/>
          </a:stretch>
        </p:blipFill>
        <p:spPr>
          <a:xfrm>
            <a:off x="1452757" y="1475524"/>
            <a:ext cx="9695364" cy="5049952"/>
          </a:xfrm>
          <a:prstGeom prst="rect">
            <a:avLst/>
          </a:prstGeom>
        </p:spPr>
      </p:pic>
    </p:spTree>
    <p:extLst>
      <p:ext uri="{BB962C8B-B14F-4D97-AF65-F5344CB8AC3E}">
        <p14:creationId xmlns:p14="http://schemas.microsoft.com/office/powerpoint/2010/main" val="3947953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289EF-26DC-E443-AFBC-4AA85918F194}"/>
              </a:ext>
            </a:extLst>
          </p:cNvPr>
          <p:cNvSpPr>
            <a:spLocks noGrp="1"/>
          </p:cNvSpPr>
          <p:nvPr>
            <p:ph type="title"/>
          </p:nvPr>
        </p:nvSpPr>
        <p:spPr>
          <a:xfrm>
            <a:off x="6742112" y="1454963"/>
            <a:ext cx="4802187" cy="3308380"/>
          </a:xfrm>
        </p:spPr>
        <p:txBody>
          <a:bodyPr vert="horz" lIns="91440" tIns="45720" rIns="91440" bIns="45720" rtlCol="0" anchor="b">
            <a:normAutofit/>
          </a:bodyPr>
          <a:lstStyle/>
          <a:p>
            <a:r>
              <a:rPr lang="en-US" sz="6700"/>
              <a:t>And When They Believe…..</a:t>
            </a:r>
          </a:p>
        </p:txBody>
      </p:sp>
      <p:pic>
        <p:nvPicPr>
          <p:cNvPr id="4" name="Picture 3" descr="A person wearing glasses">
            <a:extLst>
              <a:ext uri="{FF2B5EF4-FFF2-40B4-BE49-F238E27FC236}">
                <a16:creationId xmlns:a16="http://schemas.microsoft.com/office/drawing/2014/main" id="{FEB27C81-9CBF-B7CA-9A2F-973F8EA3E5A6}"/>
              </a:ext>
            </a:extLst>
          </p:cNvPr>
          <p:cNvPicPr>
            <a:picLocks noChangeAspect="1"/>
          </p:cNvPicPr>
          <p:nvPr/>
        </p:nvPicPr>
        <p:blipFill rotWithShape="1">
          <a:blip r:embed="rId3"/>
          <a:srcRect r="2456"/>
          <a:stretch/>
        </p:blipFill>
        <p:spPr>
          <a:xfrm>
            <a:off x="607848" y="609601"/>
            <a:ext cx="5486561"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608655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E4F0-F207-D55F-02CD-8BC699CB1FEE}"/>
              </a:ext>
            </a:extLst>
          </p:cNvPr>
          <p:cNvSpPr>
            <a:spLocks noGrp="1"/>
          </p:cNvSpPr>
          <p:nvPr>
            <p:ph type="title"/>
          </p:nvPr>
        </p:nvSpPr>
        <p:spPr/>
        <p:txBody>
          <a:bodyPr/>
          <a:lstStyle/>
          <a:p>
            <a:r>
              <a:rPr lang="en-US" dirty="0"/>
              <a:t>Policy is a part of Peer work too </a:t>
            </a:r>
          </a:p>
        </p:txBody>
      </p:sp>
      <p:sp>
        <p:nvSpPr>
          <p:cNvPr id="3" name="Content Placeholder 2">
            <a:extLst>
              <a:ext uri="{FF2B5EF4-FFF2-40B4-BE49-F238E27FC236}">
                <a16:creationId xmlns:a16="http://schemas.microsoft.com/office/drawing/2014/main" id="{61B7F0D4-57E2-DB58-B0D1-3930D30F9786}"/>
              </a:ext>
            </a:extLst>
          </p:cNvPr>
          <p:cNvSpPr>
            <a:spLocks noGrp="1"/>
          </p:cNvSpPr>
          <p:nvPr>
            <p:ph sz="half" idx="1"/>
          </p:nvPr>
        </p:nvSpPr>
        <p:spPr>
          <a:xfrm>
            <a:off x="319178" y="2060575"/>
            <a:ext cx="5180474" cy="4195763"/>
          </a:xfrm>
        </p:spPr>
        <p:txBody>
          <a:bodyPr>
            <a:normAutofit/>
          </a:bodyPr>
          <a:lstStyle/>
          <a:p>
            <a:r>
              <a:rPr lang="en-US" sz="2400" dirty="0"/>
              <a:t>If you not at the Table, You WILL BE ON THE MENU</a:t>
            </a:r>
          </a:p>
          <a:p>
            <a:r>
              <a:rPr lang="en-US" sz="2400" dirty="0"/>
              <a:t>Those closest to the problem are closest to the solution but often furthest from the resources</a:t>
            </a:r>
          </a:p>
          <a:p>
            <a:endParaRPr lang="en-US" sz="2400" dirty="0"/>
          </a:p>
        </p:txBody>
      </p:sp>
      <p:pic>
        <p:nvPicPr>
          <p:cNvPr id="9" name="Content Placeholder 8" descr="A collage of women in different poses">
            <a:extLst>
              <a:ext uri="{FF2B5EF4-FFF2-40B4-BE49-F238E27FC236}">
                <a16:creationId xmlns:a16="http://schemas.microsoft.com/office/drawing/2014/main" id="{EADD231E-7D1A-66F5-D830-9DC7949BCF64}"/>
              </a:ext>
            </a:extLst>
          </p:cNvPr>
          <p:cNvPicPr>
            <a:picLocks noGrp="1" noChangeAspect="1"/>
          </p:cNvPicPr>
          <p:nvPr>
            <p:ph sz="half" idx="2"/>
          </p:nvPr>
        </p:nvPicPr>
        <p:blipFill>
          <a:blip r:embed="rId2"/>
          <a:stretch>
            <a:fillRect/>
          </a:stretch>
        </p:blipFill>
        <p:spPr>
          <a:xfrm>
            <a:off x="5314384" y="1665839"/>
            <a:ext cx="6231505" cy="4590500"/>
          </a:xfrm>
        </p:spPr>
      </p:pic>
    </p:spTree>
    <p:extLst>
      <p:ext uri="{BB962C8B-B14F-4D97-AF65-F5344CB8AC3E}">
        <p14:creationId xmlns:p14="http://schemas.microsoft.com/office/powerpoint/2010/main" val="1997893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A8006D-CF49-7E0D-78DA-483A19D8A014}"/>
              </a:ext>
            </a:extLst>
          </p:cNvPr>
          <p:cNvPicPr>
            <a:picLocks noChangeAspect="1"/>
          </p:cNvPicPr>
          <p:nvPr/>
        </p:nvPicPr>
        <p:blipFill>
          <a:blip r:embed="rId2"/>
          <a:srcRect t="824" b="824"/>
          <a:stretch/>
        </p:blipFill>
        <p:spPr>
          <a:xfrm>
            <a:off x="4037012" y="833171"/>
            <a:ext cx="6139177" cy="5571066"/>
          </a:xfrm>
          <a:prstGeom prst="rect">
            <a:avLst/>
          </a:prstGeom>
        </p:spPr>
      </p:pic>
      <p:sp>
        <p:nvSpPr>
          <p:cNvPr id="5" name="TextBox 4">
            <a:extLst>
              <a:ext uri="{FF2B5EF4-FFF2-40B4-BE49-F238E27FC236}">
                <a16:creationId xmlns:a16="http://schemas.microsoft.com/office/drawing/2014/main" id="{EBC36115-1694-BDAF-9A44-EAA4320B5C51}"/>
              </a:ext>
            </a:extLst>
          </p:cNvPr>
          <p:cNvSpPr txBox="1"/>
          <p:nvPr/>
        </p:nvSpPr>
        <p:spPr>
          <a:xfrm>
            <a:off x="293511" y="944168"/>
            <a:ext cx="3666014" cy="1569660"/>
          </a:xfrm>
          <a:prstGeom prst="rect">
            <a:avLst/>
          </a:prstGeom>
          <a:noFill/>
        </p:spPr>
        <p:txBody>
          <a:bodyPr wrap="square" rtlCol="0">
            <a:spAutoFit/>
          </a:bodyPr>
          <a:lstStyle/>
          <a:p>
            <a:r>
              <a:rPr lang="en-US" sz="4800" b="1" dirty="0">
                <a:latin typeface="Algerian" panose="04020705040A02060702" pitchFamily="82" charset="0"/>
              </a:rPr>
              <a:t>Review/</a:t>
            </a:r>
          </a:p>
          <a:p>
            <a:r>
              <a:rPr lang="en-US" sz="4800" b="1" dirty="0">
                <a:latin typeface="Algerian" panose="04020705040A02060702" pitchFamily="82" charset="0"/>
              </a:rPr>
              <a:t>Questions </a:t>
            </a:r>
          </a:p>
        </p:txBody>
      </p:sp>
    </p:spTree>
    <p:extLst>
      <p:ext uri="{BB962C8B-B14F-4D97-AF65-F5344CB8AC3E}">
        <p14:creationId xmlns:p14="http://schemas.microsoft.com/office/powerpoint/2010/main" val="2271587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18BD11-68B6-2266-AFDA-5CC9165EF13B}"/>
              </a:ext>
            </a:extLst>
          </p:cNvPr>
          <p:cNvSpPr>
            <a:spLocks noGrp="1"/>
          </p:cNvSpPr>
          <p:nvPr>
            <p:ph type="dt" sz="half" idx="10"/>
          </p:nvPr>
        </p:nvSpPr>
        <p:spPr>
          <a:xfrm>
            <a:off x="5830644" y="5586064"/>
            <a:ext cx="3334871" cy="11295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Please complete our feedback survey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by scanning this QR Code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or go to </a:t>
            </a:r>
            <a:r>
              <a:rPr kumimoji="0" lang="en-US" sz="1800" b="0" i="0" u="sng"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faces.ly</a:t>
            </a:r>
            <a:r>
              <a:rPr kumimoji="0" lang="en-US" sz="1800" b="0" i="0" u="sng"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/eval</a:t>
            </a:r>
          </a:p>
        </p:txBody>
      </p:sp>
      <p:sp>
        <p:nvSpPr>
          <p:cNvPr id="3" name="Chevron 2">
            <a:hlinkClick r:id="rId3"/>
            <a:extLst>
              <a:ext uri="{FF2B5EF4-FFF2-40B4-BE49-F238E27FC236}">
                <a16:creationId xmlns:a16="http://schemas.microsoft.com/office/drawing/2014/main" id="{4DD9E8D4-9B3B-A9D2-8893-15A0F9297A93}"/>
              </a:ext>
            </a:extLst>
          </p:cNvPr>
          <p:cNvSpPr/>
          <p:nvPr/>
        </p:nvSpPr>
        <p:spPr>
          <a:xfrm>
            <a:off x="11614068" y="2933205"/>
            <a:ext cx="387927" cy="1288473"/>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416B"/>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2C7C104-4F9A-CB06-7E5C-5DA4F2C5C75D}"/>
              </a:ext>
            </a:extLst>
          </p:cNvPr>
          <p:cNvPicPr>
            <a:picLocks noChangeAspect="1"/>
          </p:cNvPicPr>
          <p:nvPr/>
        </p:nvPicPr>
        <p:blipFill rotWithShape="1">
          <a:blip r:embed="rId4"/>
          <a:srcRect b="10275"/>
          <a:stretch/>
        </p:blipFill>
        <p:spPr>
          <a:xfrm>
            <a:off x="4104443" y="5070920"/>
            <a:ext cx="1629383" cy="1644697"/>
          </a:xfrm>
          <a:prstGeom prst="rect">
            <a:avLst/>
          </a:prstGeom>
        </p:spPr>
      </p:pic>
    </p:spTree>
    <p:extLst>
      <p:ext uri="{BB962C8B-B14F-4D97-AF65-F5344CB8AC3E}">
        <p14:creationId xmlns:p14="http://schemas.microsoft.com/office/powerpoint/2010/main" val="2511876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07B56-A193-C229-771B-05977A9B04F7}"/>
              </a:ext>
            </a:extLst>
          </p:cNvPr>
          <p:cNvSpPr>
            <a:spLocks noGrp="1"/>
          </p:cNvSpPr>
          <p:nvPr>
            <p:ph type="title"/>
          </p:nvPr>
        </p:nvSpPr>
        <p:spPr/>
        <p:txBody>
          <a:bodyPr/>
          <a:lstStyle/>
          <a:p>
            <a:pPr algn="ctr"/>
            <a:r>
              <a:rPr lang="en-US" b="0" i="0" cap="all" dirty="0">
                <a:solidFill>
                  <a:schemeClr val="tx1"/>
                </a:solidFill>
                <a:effectLst/>
                <a:latin typeface="Brandon Grotesque"/>
              </a:rPr>
              <a:t>AFRO-CENTRIC PEER SUPPORT IN THE URBAN AREA</a:t>
            </a:r>
            <a:br>
              <a:rPr lang="en-US" b="0" i="0" cap="all" dirty="0">
                <a:solidFill>
                  <a:srgbClr val="333333"/>
                </a:solidFill>
                <a:effectLst/>
                <a:latin typeface="Brandon Grotesque"/>
              </a:rPr>
            </a:br>
            <a:endParaRPr lang="en-US" dirty="0"/>
          </a:p>
        </p:txBody>
      </p:sp>
      <p:pic>
        <p:nvPicPr>
          <p:cNvPr id="8" name="Content Placeholder 7" descr="A collage of two people">
            <a:extLst>
              <a:ext uri="{FF2B5EF4-FFF2-40B4-BE49-F238E27FC236}">
                <a16:creationId xmlns:a16="http://schemas.microsoft.com/office/drawing/2014/main" id="{4EC07947-D6F3-0ED2-C7D3-6F4B84B8748D}"/>
              </a:ext>
            </a:extLst>
          </p:cNvPr>
          <p:cNvPicPr>
            <a:picLocks noGrp="1" noChangeAspect="1"/>
          </p:cNvPicPr>
          <p:nvPr>
            <p:ph idx="1"/>
          </p:nvPr>
        </p:nvPicPr>
        <p:blipFill>
          <a:blip r:embed="rId2"/>
          <a:stretch>
            <a:fillRect/>
          </a:stretch>
        </p:blipFill>
        <p:spPr>
          <a:xfrm>
            <a:off x="1276539" y="1853248"/>
            <a:ext cx="8854289" cy="4552034"/>
          </a:xfrm>
        </p:spPr>
      </p:pic>
    </p:spTree>
    <p:extLst>
      <p:ext uri="{BB962C8B-B14F-4D97-AF65-F5344CB8AC3E}">
        <p14:creationId xmlns:p14="http://schemas.microsoft.com/office/powerpoint/2010/main" val="2407473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9"/>
          <p:cNvSpPr txBox="1">
            <a:spLocks noGrp="1"/>
          </p:cNvSpPr>
          <p:nvPr>
            <p:ph type="title"/>
          </p:nvPr>
        </p:nvSpPr>
        <p:spPr>
          <a:xfrm>
            <a:off x="7933628" y="172017"/>
            <a:ext cx="4046719" cy="2599426"/>
          </a:xfrm>
          <a:prstGeom prst="rect">
            <a:avLst/>
          </a:prstGeom>
        </p:spPr>
        <p:txBody>
          <a:bodyPr spcFirstLastPara="1" vert="horz" lIns="91440" tIns="45720" rIns="91440" bIns="45720" rtlCol="0" anchor="b" anchorCtr="0">
            <a:normAutofit/>
          </a:bodyPr>
          <a:lstStyle/>
          <a:p>
            <a:pPr lvl="0"/>
            <a:r>
              <a:rPr lang="en-US" sz="4800" cap="all" dirty="0"/>
              <a:t>ONesha Cochran- My Story</a:t>
            </a:r>
          </a:p>
        </p:txBody>
      </p:sp>
      <p:pic>
        <p:nvPicPr>
          <p:cNvPr id="3" name="Picture 2" descr="A group of people posing for the camera&#10;&#10;Description automatically generated">
            <a:extLst>
              <a:ext uri="{FF2B5EF4-FFF2-40B4-BE49-F238E27FC236}">
                <a16:creationId xmlns:a16="http://schemas.microsoft.com/office/drawing/2014/main" id="{E20EB03A-1427-459F-8293-E0E1C306B7E9}"/>
              </a:ext>
            </a:extLst>
          </p:cNvPr>
          <p:cNvPicPr>
            <a:picLocks noChangeAspect="1"/>
          </p:cNvPicPr>
          <p:nvPr/>
        </p:nvPicPr>
        <p:blipFill rotWithShape="1">
          <a:blip r:embed="rId3"/>
          <a:srcRect l="16442" r="10180"/>
          <a:stretch/>
        </p:blipFill>
        <p:spPr>
          <a:xfrm>
            <a:off x="217832" y="207238"/>
            <a:ext cx="2495637" cy="2015097"/>
          </a:xfrm>
          <a:prstGeom prst="rect">
            <a:avLst/>
          </a:prstGeom>
          <a:effectLst>
            <a:outerShdw blurRad="50800" dist="38100" dir="5400000" algn="t" rotWithShape="0">
              <a:prstClr val="black">
                <a:alpha val="43000"/>
              </a:prstClr>
            </a:outerShdw>
          </a:effectLst>
        </p:spPr>
      </p:pic>
      <p:pic>
        <p:nvPicPr>
          <p:cNvPr id="147" name="Google Shape;147;p19"/>
          <p:cNvPicPr preferRelativeResize="0"/>
          <p:nvPr/>
        </p:nvPicPr>
        <p:blipFill rotWithShape="1">
          <a:blip r:embed="rId4"/>
          <a:srcRect t="17230" r="-4" b="-4"/>
          <a:stretch/>
        </p:blipFill>
        <p:spPr>
          <a:xfrm>
            <a:off x="9389773" y="3640860"/>
            <a:ext cx="2657754" cy="2743961"/>
          </a:xfrm>
          <a:prstGeom prst="rect">
            <a:avLst/>
          </a:prstGeom>
          <a:noFill/>
          <a:effectLst>
            <a:outerShdw blurRad="50800" dist="38100" dir="5400000" algn="t" rotWithShape="0">
              <a:prstClr val="black">
                <a:alpha val="43000"/>
              </a:prstClr>
            </a:outerShdw>
          </a:effectLst>
        </p:spPr>
      </p:pic>
      <p:pic>
        <p:nvPicPr>
          <p:cNvPr id="7" name="Picture 6" descr="A group of people posing for a photo">
            <a:extLst>
              <a:ext uri="{FF2B5EF4-FFF2-40B4-BE49-F238E27FC236}">
                <a16:creationId xmlns:a16="http://schemas.microsoft.com/office/drawing/2014/main" id="{D82C276C-20A1-5201-769B-603BFCF3715D}"/>
              </a:ext>
            </a:extLst>
          </p:cNvPr>
          <p:cNvPicPr>
            <a:picLocks noChangeAspect="1"/>
          </p:cNvPicPr>
          <p:nvPr/>
        </p:nvPicPr>
        <p:blipFill>
          <a:blip r:embed="rId5"/>
          <a:stretch>
            <a:fillRect/>
          </a:stretch>
        </p:blipFill>
        <p:spPr>
          <a:xfrm>
            <a:off x="4655858" y="4262695"/>
            <a:ext cx="2237790" cy="2163304"/>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2EADE5AA-1292-33C0-EF44-2F38F37C477F}"/>
              </a:ext>
            </a:extLst>
          </p:cNvPr>
          <p:cNvPicPr>
            <a:picLocks noChangeAspect="1"/>
          </p:cNvPicPr>
          <p:nvPr/>
        </p:nvPicPr>
        <p:blipFill rotWithShape="1">
          <a:blip r:embed="rId6"/>
          <a:srcRect l="3648" t="9792" b="6250"/>
          <a:stretch/>
        </p:blipFill>
        <p:spPr>
          <a:xfrm>
            <a:off x="4067248" y="74051"/>
            <a:ext cx="3715504" cy="2281473"/>
          </a:xfrm>
          <a:prstGeom prst="rect">
            <a:avLst/>
          </a:prstGeom>
        </p:spPr>
      </p:pic>
      <p:pic>
        <p:nvPicPr>
          <p:cNvPr id="11" name="Picture 10" descr="A person and person posing for a picture">
            <a:extLst>
              <a:ext uri="{FF2B5EF4-FFF2-40B4-BE49-F238E27FC236}">
                <a16:creationId xmlns:a16="http://schemas.microsoft.com/office/drawing/2014/main" id="{26A2BDCA-F86E-5DBE-613B-AD8541CDE595}"/>
              </a:ext>
            </a:extLst>
          </p:cNvPr>
          <p:cNvPicPr>
            <a:picLocks noChangeAspect="1"/>
          </p:cNvPicPr>
          <p:nvPr/>
        </p:nvPicPr>
        <p:blipFill>
          <a:blip r:embed="rId7"/>
          <a:stretch>
            <a:fillRect/>
          </a:stretch>
        </p:blipFill>
        <p:spPr>
          <a:xfrm>
            <a:off x="3054604" y="1695441"/>
            <a:ext cx="2201494" cy="2015097"/>
          </a:xfrm>
          <a:prstGeom prst="rect">
            <a:avLst/>
          </a:prstGeom>
        </p:spPr>
      </p:pic>
      <p:pic>
        <p:nvPicPr>
          <p:cNvPr id="5" name="Picture 4" descr="A picture containing ground, person, outdoor, boy&#10;&#10;Description automatically generated">
            <a:extLst>
              <a:ext uri="{FF2B5EF4-FFF2-40B4-BE49-F238E27FC236}">
                <a16:creationId xmlns:a16="http://schemas.microsoft.com/office/drawing/2014/main" id="{26EB0437-DB28-4AD8-8F27-1D7992F1A448}"/>
              </a:ext>
            </a:extLst>
          </p:cNvPr>
          <p:cNvPicPr>
            <a:picLocks noChangeAspect="1"/>
          </p:cNvPicPr>
          <p:nvPr/>
        </p:nvPicPr>
        <p:blipFill rotWithShape="1">
          <a:blip r:embed="rId8"/>
          <a:srcRect r="4" b="34185"/>
          <a:stretch/>
        </p:blipFill>
        <p:spPr>
          <a:xfrm>
            <a:off x="5629885" y="1903324"/>
            <a:ext cx="1951788" cy="2015096"/>
          </a:xfrm>
          <a:prstGeom prst="rect">
            <a:avLst/>
          </a:prstGeom>
          <a:effectLst>
            <a:outerShdw blurRad="50800" dist="38100" dir="5400000" algn="t" rotWithShape="0">
              <a:prstClr val="black">
                <a:alpha val="43000"/>
              </a:prstClr>
            </a:outerShdw>
          </a:effectLst>
        </p:spPr>
      </p:pic>
      <p:pic>
        <p:nvPicPr>
          <p:cNvPr id="13" name="Picture 12" descr="A person and person posing for a picture">
            <a:extLst>
              <a:ext uri="{FF2B5EF4-FFF2-40B4-BE49-F238E27FC236}">
                <a16:creationId xmlns:a16="http://schemas.microsoft.com/office/drawing/2014/main" id="{AA5CF018-E438-6B0E-C0DD-78477EB93A8D}"/>
              </a:ext>
            </a:extLst>
          </p:cNvPr>
          <p:cNvPicPr>
            <a:picLocks noChangeAspect="1"/>
          </p:cNvPicPr>
          <p:nvPr/>
        </p:nvPicPr>
        <p:blipFill>
          <a:blip r:embed="rId9"/>
          <a:stretch>
            <a:fillRect/>
          </a:stretch>
        </p:blipFill>
        <p:spPr>
          <a:xfrm>
            <a:off x="122082" y="2138323"/>
            <a:ext cx="2201494" cy="2994992"/>
          </a:xfrm>
          <a:prstGeom prst="rect">
            <a:avLst/>
          </a:prstGeom>
        </p:spPr>
      </p:pic>
      <p:pic>
        <p:nvPicPr>
          <p:cNvPr id="14" name="Picture 13">
            <a:extLst>
              <a:ext uri="{FF2B5EF4-FFF2-40B4-BE49-F238E27FC236}">
                <a16:creationId xmlns:a16="http://schemas.microsoft.com/office/drawing/2014/main" id="{27F3F969-F8F5-B21A-D9EC-28F359A558F7}"/>
              </a:ext>
            </a:extLst>
          </p:cNvPr>
          <p:cNvPicPr>
            <a:picLocks noChangeAspect="1"/>
          </p:cNvPicPr>
          <p:nvPr/>
        </p:nvPicPr>
        <p:blipFill rotWithShape="1">
          <a:blip r:embed="rId10"/>
          <a:srcRect t="14792"/>
          <a:stretch/>
        </p:blipFill>
        <p:spPr>
          <a:xfrm>
            <a:off x="7170179" y="3820055"/>
            <a:ext cx="1895770" cy="2865928"/>
          </a:xfrm>
          <a:prstGeom prst="rect">
            <a:avLst/>
          </a:prstGeom>
        </p:spPr>
      </p:pic>
      <p:pic>
        <p:nvPicPr>
          <p:cNvPr id="4" name="Picture 3" descr="A person and two children posing for a photo">
            <a:extLst>
              <a:ext uri="{FF2B5EF4-FFF2-40B4-BE49-F238E27FC236}">
                <a16:creationId xmlns:a16="http://schemas.microsoft.com/office/drawing/2014/main" id="{1556C351-ADCB-3ADB-333C-666059D06150}"/>
              </a:ext>
            </a:extLst>
          </p:cNvPr>
          <p:cNvPicPr>
            <a:picLocks noChangeAspect="1"/>
          </p:cNvPicPr>
          <p:nvPr/>
        </p:nvPicPr>
        <p:blipFill rotWithShape="1">
          <a:blip r:embed="rId11"/>
          <a:srcRect b="13508"/>
          <a:stretch/>
        </p:blipFill>
        <p:spPr>
          <a:xfrm>
            <a:off x="2102979" y="4300834"/>
            <a:ext cx="2317565" cy="24831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7D901-089E-4AC1-B00A-A81D6A98C18A}"/>
              </a:ext>
            </a:extLst>
          </p:cNvPr>
          <p:cNvSpPr>
            <a:spLocks noGrp="1"/>
          </p:cNvSpPr>
          <p:nvPr>
            <p:ph type="title"/>
          </p:nvPr>
        </p:nvSpPr>
        <p:spPr>
          <a:xfrm>
            <a:off x="635458" y="4542502"/>
            <a:ext cx="9181185" cy="1189985"/>
          </a:xfrm>
        </p:spPr>
        <p:txBody>
          <a:bodyPr vert="horz" lIns="91440" tIns="45720" rIns="91440" bIns="45720" rtlCol="0" anchor="b">
            <a:normAutofit/>
          </a:bodyPr>
          <a:lstStyle/>
          <a:p>
            <a:r>
              <a:rPr lang="en-US" sz="6000" dirty="0"/>
              <a:t>Know your why</a:t>
            </a:r>
          </a:p>
        </p:txBody>
      </p:sp>
      <p:pic>
        <p:nvPicPr>
          <p:cNvPr id="6" name="Content Placeholder 5">
            <a:extLst>
              <a:ext uri="{FF2B5EF4-FFF2-40B4-BE49-F238E27FC236}">
                <a16:creationId xmlns:a16="http://schemas.microsoft.com/office/drawing/2014/main" id="{CF4021D7-E82B-46F5-B8D5-BD1DD2067002}"/>
              </a:ext>
            </a:extLst>
          </p:cNvPr>
          <p:cNvPicPr>
            <a:picLocks noGrp="1" noChangeAspect="1"/>
          </p:cNvPicPr>
          <p:nvPr>
            <p:ph idx="1"/>
          </p:nvPr>
        </p:nvPicPr>
        <p:blipFill rotWithShape="1">
          <a:blip r:embed="rId3"/>
          <a:srcRect l="8337" r="2319" b="-1"/>
          <a:stretch/>
        </p:blipFill>
        <p:spPr>
          <a:xfrm>
            <a:off x="635458" y="640080"/>
            <a:ext cx="4517593" cy="3602736"/>
          </a:xfrm>
          <a:prstGeom prst="rect">
            <a:avLst/>
          </a:prstGeom>
          <a:effectLst>
            <a:outerShdw blurRad="50800" dist="38100" dir="5400000" algn="t" rotWithShape="0">
              <a:prstClr val="black">
                <a:alpha val="43000"/>
              </a:prstClr>
            </a:outerShdw>
          </a:effectLst>
        </p:spPr>
      </p:pic>
      <p:pic>
        <p:nvPicPr>
          <p:cNvPr id="8" name="Picture 7" descr="A person posing for the camera&#10;&#10;Description automatically generated">
            <a:extLst>
              <a:ext uri="{FF2B5EF4-FFF2-40B4-BE49-F238E27FC236}">
                <a16:creationId xmlns:a16="http://schemas.microsoft.com/office/drawing/2014/main" id="{70F5055A-329D-4AFC-82B8-0BDE7808182F}"/>
              </a:ext>
            </a:extLst>
          </p:cNvPr>
          <p:cNvPicPr>
            <a:picLocks noChangeAspect="1"/>
          </p:cNvPicPr>
          <p:nvPr/>
        </p:nvPicPr>
        <p:blipFill rotWithShape="1">
          <a:blip r:embed="rId4"/>
          <a:srcRect r="-3" b="20847"/>
          <a:stretch/>
        </p:blipFill>
        <p:spPr>
          <a:xfrm>
            <a:off x="5299050" y="640080"/>
            <a:ext cx="4517593" cy="360273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088930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4496586" y="84841"/>
            <a:ext cx="7047713" cy="2564091"/>
          </a:xfrm>
          <a:prstGeom prst="rect">
            <a:avLst/>
          </a:prstGeom>
        </p:spPr>
        <p:txBody>
          <a:bodyPr spcFirstLastPara="1" vert="horz" lIns="91440" tIns="45720" rIns="91440" bIns="45720" rtlCol="0" anchor="b" anchorCtr="0">
            <a:normAutofit fontScale="90000"/>
          </a:bodyPr>
          <a:lstStyle/>
          <a:p>
            <a:pPr marL="0" marR="0" lvl="0" indent="0">
              <a:lnSpc>
                <a:spcPct val="90000"/>
              </a:lnSpc>
              <a:spcAft>
                <a:spcPts val="0"/>
              </a:spcAft>
              <a:buClr>
                <a:schemeClr val="lt1"/>
              </a:buClr>
              <a:buSzPts val="1400"/>
            </a:pPr>
            <a:r>
              <a:rPr lang="en-US" sz="6100" dirty="0">
                <a:sym typeface="Century Gothic"/>
              </a:rPr>
              <a:t>What role does a peer play in reducing harm? </a:t>
            </a:r>
            <a:endParaRPr lang="en-US" sz="6100" u="none" strike="noStrike" cap="none" dirty="0">
              <a:sym typeface="Century Gothic"/>
            </a:endParaRPr>
          </a:p>
        </p:txBody>
      </p:sp>
      <p:pic>
        <p:nvPicPr>
          <p:cNvPr id="3" name="Picture 2" descr="A picture containing tree, outdoor, toy">
            <a:extLst>
              <a:ext uri="{FF2B5EF4-FFF2-40B4-BE49-F238E27FC236}">
                <a16:creationId xmlns:a16="http://schemas.microsoft.com/office/drawing/2014/main" id="{1F2E5B26-10AB-D770-554A-E47ACA9C456F}"/>
              </a:ext>
            </a:extLst>
          </p:cNvPr>
          <p:cNvPicPr>
            <a:picLocks noChangeAspect="1"/>
          </p:cNvPicPr>
          <p:nvPr/>
        </p:nvPicPr>
        <p:blipFill rotWithShape="1">
          <a:blip r:embed="rId3"/>
          <a:srcRect l="22110" t="22221" r="22922" b="3"/>
          <a:stretch/>
        </p:blipFill>
        <p:spPr>
          <a:xfrm rot="5400000">
            <a:off x="237541" y="981432"/>
            <a:ext cx="4021246" cy="4267426"/>
          </a:xfrm>
          <a:prstGeom prst="rect">
            <a:avLst/>
          </a:prstGeom>
          <a:effectLst>
            <a:outerShdw blurRad="50800" dist="38100" dir="5400000" algn="t" rotWithShape="0">
              <a:prstClr val="black">
                <a:alpha val="43000"/>
              </a:prstClr>
            </a:outerShdw>
          </a:effectLst>
        </p:spPr>
      </p:pic>
      <p:pic>
        <p:nvPicPr>
          <p:cNvPr id="2" name="Picture 1" descr="A picture containing tree, outdoor, person, ground&#10;&#10;Description automatically generated">
            <a:extLst>
              <a:ext uri="{FF2B5EF4-FFF2-40B4-BE49-F238E27FC236}">
                <a16:creationId xmlns:a16="http://schemas.microsoft.com/office/drawing/2014/main" id="{DD145635-D76D-106E-7447-94AF1D4FB9F9}"/>
              </a:ext>
            </a:extLst>
          </p:cNvPr>
          <p:cNvPicPr>
            <a:picLocks noChangeAspect="1"/>
          </p:cNvPicPr>
          <p:nvPr/>
        </p:nvPicPr>
        <p:blipFill rotWithShape="1">
          <a:blip r:embed="rId4"/>
          <a:srcRect l="20430" t="24044" r="-3077" b="3978"/>
          <a:stretch/>
        </p:blipFill>
        <p:spPr>
          <a:xfrm>
            <a:off x="6590988" y="2788466"/>
            <a:ext cx="5486561" cy="31551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A69C80-CED1-C72F-82A0-D218E79BCEBF}"/>
              </a:ext>
            </a:extLst>
          </p:cNvPr>
          <p:cNvPicPr>
            <a:picLocks noChangeAspect="1"/>
          </p:cNvPicPr>
          <p:nvPr/>
        </p:nvPicPr>
        <p:blipFill rotWithShape="1">
          <a:blip r:embed="rId3"/>
          <a:srcRect t="17939" r="19234"/>
          <a:stretch/>
        </p:blipFill>
        <p:spPr>
          <a:xfrm>
            <a:off x="7634491" y="1155941"/>
            <a:ext cx="4141105" cy="3302108"/>
          </a:xfrm>
          <a:prstGeom prst="rect">
            <a:avLst/>
          </a:prstGeom>
          <a:effectLst/>
        </p:spPr>
      </p:pic>
      <p:sp>
        <p:nvSpPr>
          <p:cNvPr id="2" name="Title 1">
            <a:extLst>
              <a:ext uri="{FF2B5EF4-FFF2-40B4-BE49-F238E27FC236}">
                <a16:creationId xmlns:a16="http://schemas.microsoft.com/office/drawing/2014/main" id="{F8FDCEE6-2E21-9F54-CD97-F0CE7EF39E0F}"/>
              </a:ext>
            </a:extLst>
          </p:cNvPr>
          <p:cNvSpPr>
            <a:spLocks noGrp="1"/>
          </p:cNvSpPr>
          <p:nvPr>
            <p:ph type="title"/>
          </p:nvPr>
        </p:nvSpPr>
        <p:spPr>
          <a:xfrm>
            <a:off x="635458" y="4854344"/>
            <a:ext cx="2633953" cy="861802"/>
          </a:xfrm>
        </p:spPr>
        <p:txBody>
          <a:bodyPr vert="horz" lIns="91440" tIns="45720" rIns="91440" bIns="45720" rtlCol="0" anchor="b">
            <a:normAutofit fontScale="90000"/>
          </a:bodyPr>
          <a:lstStyle/>
          <a:p>
            <a:pPr>
              <a:lnSpc>
                <a:spcPct val="90000"/>
              </a:lnSpc>
            </a:pPr>
            <a:r>
              <a:rPr lang="en-US" sz="3700" dirty="0"/>
              <a:t>Outreach the Heart of a peer's role</a:t>
            </a:r>
          </a:p>
        </p:txBody>
      </p:sp>
      <p:pic>
        <p:nvPicPr>
          <p:cNvPr id="6" name="Picture 5" descr="A picture containing person, outdoor, smiling, posing&#10;&#10;Description automatically generated">
            <a:extLst>
              <a:ext uri="{FF2B5EF4-FFF2-40B4-BE49-F238E27FC236}">
                <a16:creationId xmlns:a16="http://schemas.microsoft.com/office/drawing/2014/main" id="{0823D3E2-1EF1-5782-F929-190AC4609D6D}"/>
              </a:ext>
            </a:extLst>
          </p:cNvPr>
          <p:cNvPicPr>
            <a:picLocks noChangeAspect="1"/>
          </p:cNvPicPr>
          <p:nvPr/>
        </p:nvPicPr>
        <p:blipFill>
          <a:blip r:embed="rId4"/>
          <a:stretch>
            <a:fillRect/>
          </a:stretch>
        </p:blipFill>
        <p:spPr>
          <a:xfrm>
            <a:off x="241436" y="280118"/>
            <a:ext cx="5490972" cy="2676848"/>
          </a:xfrm>
          <a:prstGeom prst="rect">
            <a:avLst/>
          </a:prstGeom>
          <a:effectLst/>
        </p:spPr>
      </p:pic>
      <p:pic>
        <p:nvPicPr>
          <p:cNvPr id="1026" name="Picture 2">
            <a:extLst>
              <a:ext uri="{FF2B5EF4-FFF2-40B4-BE49-F238E27FC236}">
                <a16:creationId xmlns:a16="http://schemas.microsoft.com/office/drawing/2014/main" id="{131E07F9-F438-1CF6-7978-36BA577510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244" b="18242"/>
          <a:stretch/>
        </p:blipFill>
        <p:spPr bwMode="auto">
          <a:xfrm>
            <a:off x="3269411" y="3105160"/>
            <a:ext cx="4142884" cy="34983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121A76-54CA-D77E-9B51-D62FEB55D960}"/>
              </a:ext>
            </a:extLst>
          </p:cNvPr>
          <p:cNvSpPr txBox="1"/>
          <p:nvPr/>
        </p:nvSpPr>
        <p:spPr>
          <a:xfrm>
            <a:off x="3047215" y="3237263"/>
            <a:ext cx="6094428" cy="369332"/>
          </a:xfrm>
          <a:prstGeom prst="rect">
            <a:avLst/>
          </a:prstGeom>
          <a:noFill/>
        </p:spPr>
        <p:txBody>
          <a:bodyPr wrap="square">
            <a:spAutoFit/>
          </a:bodyPr>
          <a:lstStyle/>
          <a:p>
            <a:endParaRPr lang="en-US" dirty="0">
              <a:effectLst/>
              <a:hlinkClick r:id="rId6"/>
            </a:endParaRPr>
          </a:p>
        </p:txBody>
      </p:sp>
    </p:spTree>
    <p:extLst>
      <p:ext uri="{BB962C8B-B14F-4D97-AF65-F5344CB8AC3E}">
        <p14:creationId xmlns:p14="http://schemas.microsoft.com/office/powerpoint/2010/main" val="2113771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70CE616-2493-0DDF-697D-826DFCBE49E5}"/>
              </a:ext>
            </a:extLst>
          </p:cNvPr>
          <p:cNvPicPr>
            <a:picLocks noChangeAspect="1" noChangeArrowheads="1"/>
          </p:cNvPicPr>
          <p:nvPr/>
        </p:nvPicPr>
        <p:blipFill>
          <a:blip r:embed="rId2"/>
          <a:srcRect/>
          <a:stretch/>
        </p:blipFill>
        <p:spPr bwMode="auto">
          <a:xfrm>
            <a:off x="183338" y="589792"/>
            <a:ext cx="3420123" cy="1868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people posing for a photo">
            <a:extLst>
              <a:ext uri="{FF2B5EF4-FFF2-40B4-BE49-F238E27FC236}">
                <a16:creationId xmlns:a16="http://schemas.microsoft.com/office/drawing/2014/main" id="{AC9F2404-2CA4-9968-782A-3D15351AF541}"/>
              </a:ext>
            </a:extLst>
          </p:cNvPr>
          <p:cNvPicPr>
            <a:picLocks noChangeAspect="1"/>
          </p:cNvPicPr>
          <p:nvPr/>
        </p:nvPicPr>
        <p:blipFill rotWithShape="1">
          <a:blip r:embed="rId3"/>
          <a:srcRect t="4312" b="4312"/>
          <a:stretch/>
        </p:blipFill>
        <p:spPr>
          <a:xfrm>
            <a:off x="92115" y="3011514"/>
            <a:ext cx="3843906" cy="2601380"/>
          </a:xfrm>
          <a:prstGeom prst="rect">
            <a:avLst/>
          </a:prstGeom>
        </p:spPr>
      </p:pic>
      <p:sp>
        <p:nvSpPr>
          <p:cNvPr id="9" name="Rectangle 8">
            <a:extLst>
              <a:ext uri="{FF2B5EF4-FFF2-40B4-BE49-F238E27FC236}">
                <a16:creationId xmlns:a16="http://schemas.microsoft.com/office/drawing/2014/main" id="{D4D2A2E0-BFE5-B0B8-C114-E4EDC8EF26BB}"/>
              </a:ext>
            </a:extLst>
          </p:cNvPr>
          <p:cNvSpPr/>
          <p:nvPr/>
        </p:nvSpPr>
        <p:spPr>
          <a:xfrm>
            <a:off x="4336610" y="59870"/>
            <a:ext cx="5576935" cy="1077218"/>
          </a:xfrm>
          <a:prstGeom prst="rect">
            <a:avLst/>
          </a:prstGeom>
          <a:noFill/>
        </p:spPr>
        <p:txBody>
          <a:bodyPr wrap="square" lIns="91440" tIns="45720" rIns="91440" bIns="45720">
            <a:spAutoFit/>
          </a:bodyPr>
          <a:lstStyle/>
          <a:p>
            <a:pPr algn="ctr"/>
            <a:r>
              <a:rPr lang="en-US" sz="3200" b="1" dirty="0">
                <a:ln w="0"/>
                <a:solidFill>
                  <a:schemeClr val="accent1"/>
                </a:solidFill>
                <a:effectLst>
                  <a:outerShdw blurRad="38100" dist="25400" dir="5400000" algn="ctr" rotWithShape="0">
                    <a:srgbClr val="6E747A">
                      <a:alpha val="43000"/>
                    </a:srgbClr>
                  </a:outerShdw>
                </a:effectLst>
              </a:rPr>
              <a:t>build community everywhere you go </a:t>
            </a:r>
          </a:p>
        </p:txBody>
      </p:sp>
      <p:pic>
        <p:nvPicPr>
          <p:cNvPr id="12" name="Picture 11">
            <a:extLst>
              <a:ext uri="{FF2B5EF4-FFF2-40B4-BE49-F238E27FC236}">
                <a16:creationId xmlns:a16="http://schemas.microsoft.com/office/drawing/2014/main" id="{DFD37811-C537-3D91-FB37-7F6AFD0420A7}"/>
              </a:ext>
            </a:extLst>
          </p:cNvPr>
          <p:cNvPicPr>
            <a:picLocks noChangeAspect="1"/>
          </p:cNvPicPr>
          <p:nvPr/>
        </p:nvPicPr>
        <p:blipFill>
          <a:blip r:embed="rId4"/>
          <a:srcRect l="8101" r="8101"/>
          <a:stretch/>
        </p:blipFill>
        <p:spPr>
          <a:xfrm>
            <a:off x="4336610" y="1137088"/>
            <a:ext cx="3407120" cy="2402205"/>
          </a:xfrm>
          <a:prstGeom prst="rect">
            <a:avLst/>
          </a:prstGeom>
        </p:spPr>
      </p:pic>
      <p:pic>
        <p:nvPicPr>
          <p:cNvPr id="3094" name="Picture 22">
            <a:extLst>
              <a:ext uri="{FF2B5EF4-FFF2-40B4-BE49-F238E27FC236}">
                <a16:creationId xmlns:a16="http://schemas.microsoft.com/office/drawing/2014/main" id="{AD8B3AF5-3D7E-FD77-ABC1-2B3F26A71C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901"/>
          <a:stretch/>
        </p:blipFill>
        <p:spPr bwMode="auto">
          <a:xfrm>
            <a:off x="8394659" y="1406106"/>
            <a:ext cx="3407120" cy="26013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904C725-9FC0-7CBE-245B-FD880FDEC722}"/>
              </a:ext>
            </a:extLst>
          </p:cNvPr>
          <p:cNvSpPr txBox="1"/>
          <p:nvPr/>
        </p:nvSpPr>
        <p:spPr>
          <a:xfrm>
            <a:off x="3047281" y="3231394"/>
            <a:ext cx="6094562" cy="369332"/>
          </a:xfrm>
          <a:prstGeom prst="rect">
            <a:avLst/>
          </a:prstGeom>
          <a:noFill/>
        </p:spPr>
        <p:txBody>
          <a:bodyPr wrap="square">
            <a:spAutoFit/>
          </a:bodyPr>
          <a:lstStyle/>
          <a:p>
            <a:endParaRPr lang="en-US" dirty="0">
              <a:effectLst/>
              <a:hlinkClick r:id="rId6"/>
            </a:endParaRPr>
          </a:p>
        </p:txBody>
      </p:sp>
      <p:pic>
        <p:nvPicPr>
          <p:cNvPr id="3096" name="Picture 24">
            <a:extLst>
              <a:ext uri="{FF2B5EF4-FFF2-40B4-BE49-F238E27FC236}">
                <a16:creationId xmlns:a16="http://schemas.microsoft.com/office/drawing/2014/main" id="{F556E429-EEFC-30CF-FD5B-42B55B68CB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2397" y="4227365"/>
            <a:ext cx="6866265" cy="244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511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a:extLst>
              <a:ext uri="{FF2B5EF4-FFF2-40B4-BE49-F238E27FC236}">
                <a16:creationId xmlns:a16="http://schemas.microsoft.com/office/drawing/2014/main" id="{28842F0C-444E-B0C0-A9C9-9F9BDA8F5D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977" t="8228" r="164" b="231"/>
          <a:stretch/>
        </p:blipFill>
        <p:spPr bwMode="auto">
          <a:xfrm>
            <a:off x="4873925" y="156033"/>
            <a:ext cx="2921108" cy="261363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9F5340A6-472E-A8AD-8F2E-B9B533FB79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70" b="21933"/>
          <a:stretch/>
        </p:blipFill>
        <p:spPr bwMode="auto">
          <a:xfrm>
            <a:off x="8134605" y="156033"/>
            <a:ext cx="3403708" cy="29094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CAA3C6D-1661-C65F-CCAD-6F3F34B58183}"/>
              </a:ext>
            </a:extLst>
          </p:cNvPr>
          <p:cNvSpPr/>
          <p:nvPr/>
        </p:nvSpPr>
        <p:spPr>
          <a:xfrm>
            <a:off x="303610" y="5624749"/>
            <a:ext cx="7510672" cy="1077218"/>
          </a:xfrm>
          <a:prstGeom prst="rect">
            <a:avLst/>
          </a:prstGeom>
          <a:noFill/>
        </p:spPr>
        <p:txBody>
          <a:bodyPr wrap="square" lIns="91440" tIns="45720" rIns="91440" bIns="45720">
            <a:spAutoFit/>
          </a:bodyPr>
          <a:lstStyle/>
          <a:p>
            <a:pPr algn="ctr"/>
            <a:r>
              <a:rPr lang="en-U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Hustle Hard So you don’t have to show up empty handed</a:t>
            </a:r>
          </a:p>
        </p:txBody>
      </p:sp>
      <p:pic>
        <p:nvPicPr>
          <p:cNvPr id="13" name="Picture 12" descr="A picture containing indoor, text, retail, plastic">
            <a:extLst>
              <a:ext uri="{FF2B5EF4-FFF2-40B4-BE49-F238E27FC236}">
                <a16:creationId xmlns:a16="http://schemas.microsoft.com/office/drawing/2014/main" id="{4A7CEC15-3EE2-40D7-460F-0233834FE8E0}"/>
              </a:ext>
            </a:extLst>
          </p:cNvPr>
          <p:cNvPicPr>
            <a:picLocks noChangeAspect="1"/>
          </p:cNvPicPr>
          <p:nvPr/>
        </p:nvPicPr>
        <p:blipFill rotWithShape="1">
          <a:blip r:embed="rId4"/>
          <a:srcRect l="10949" t="3423" r="4106"/>
          <a:stretch/>
        </p:blipFill>
        <p:spPr>
          <a:xfrm>
            <a:off x="655239" y="156033"/>
            <a:ext cx="3403707" cy="2337001"/>
          </a:xfrm>
          <a:prstGeom prst="rect">
            <a:avLst/>
          </a:prstGeom>
        </p:spPr>
      </p:pic>
      <p:pic>
        <p:nvPicPr>
          <p:cNvPr id="2064" name="Picture 16">
            <a:extLst>
              <a:ext uri="{FF2B5EF4-FFF2-40B4-BE49-F238E27FC236}">
                <a16:creationId xmlns:a16="http://schemas.microsoft.com/office/drawing/2014/main" id="{FF9CCB00-31B1-DC96-41AA-C9DB73EC29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1" t="20069" b="15052"/>
          <a:stretch/>
        </p:blipFill>
        <p:spPr bwMode="auto">
          <a:xfrm>
            <a:off x="8389855" y="3223967"/>
            <a:ext cx="3517784" cy="315797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E72C804B-3E84-1F81-82E4-7E620BA127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83" t="27738" r="7538"/>
          <a:stretch/>
        </p:blipFill>
        <p:spPr bwMode="auto">
          <a:xfrm>
            <a:off x="4738963" y="2969930"/>
            <a:ext cx="3403707" cy="261363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20977709-9CE2-48BA-F84C-397AC10C7B4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798" r="14837"/>
          <a:stretch/>
        </p:blipFill>
        <p:spPr bwMode="auto">
          <a:xfrm>
            <a:off x="221183" y="2636000"/>
            <a:ext cx="3894975" cy="2798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42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9345-AA41-4747-98E5-006126BBAAF8}"/>
              </a:ext>
            </a:extLst>
          </p:cNvPr>
          <p:cNvSpPr>
            <a:spLocks noGrp="1"/>
          </p:cNvSpPr>
          <p:nvPr>
            <p:ph type="title"/>
          </p:nvPr>
        </p:nvSpPr>
        <p:spPr>
          <a:xfrm>
            <a:off x="7676444" y="1454963"/>
            <a:ext cx="3867855" cy="3308380"/>
          </a:xfrm>
        </p:spPr>
        <p:txBody>
          <a:bodyPr vert="horz" lIns="91440" tIns="45720" rIns="91440" bIns="45720" rtlCol="0" anchor="b">
            <a:normAutofit fontScale="90000"/>
          </a:bodyPr>
          <a:lstStyle/>
          <a:p>
            <a:r>
              <a:rPr lang="en-US" sz="6000" dirty="0"/>
              <a:t>Facing stigma With Needle Exchange</a:t>
            </a:r>
          </a:p>
        </p:txBody>
      </p:sp>
      <p:pic>
        <p:nvPicPr>
          <p:cNvPr id="5" name="Picture 4">
            <a:extLst>
              <a:ext uri="{FF2B5EF4-FFF2-40B4-BE49-F238E27FC236}">
                <a16:creationId xmlns:a16="http://schemas.microsoft.com/office/drawing/2014/main" id="{0AB5EB4B-A1C1-41ED-9D1F-7FAC814A591B}"/>
              </a:ext>
            </a:extLst>
          </p:cNvPr>
          <p:cNvPicPr>
            <a:picLocks noChangeAspect="1"/>
          </p:cNvPicPr>
          <p:nvPr/>
        </p:nvPicPr>
        <p:blipFill rotWithShape="1">
          <a:blip r:embed="rId3"/>
          <a:srcRect l="3805" r="3805"/>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39197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LS">
  <a:themeElements>
    <a:clrScheme name="RLS Slide Deck">
      <a:dk1>
        <a:srgbClr val="00416B"/>
      </a:dk1>
      <a:lt1>
        <a:srgbClr val="FFFFFF"/>
      </a:lt1>
      <a:dk2>
        <a:srgbClr val="000000"/>
      </a:dk2>
      <a:lt2>
        <a:srgbClr val="4196CB"/>
      </a:lt2>
      <a:accent1>
        <a:srgbClr val="0075A9"/>
      </a:accent1>
      <a:accent2>
        <a:srgbClr val="005487"/>
      </a:accent2>
      <a:accent3>
        <a:srgbClr val="70C3C3"/>
      </a:accent3>
      <a:accent4>
        <a:srgbClr val="7E5DA7"/>
      </a:accent4>
      <a:accent5>
        <a:srgbClr val="D93F49"/>
      </a:accent5>
      <a:accent6>
        <a:srgbClr val="FBAD18"/>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LS" id="{5BBE472C-514B-294D-ABE8-13B0DFC84CFE}" vid="{4E0EAB25-DD37-904B-BBE0-DDE300E874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B190E4D7AFC14E98965610088EB58A" ma:contentTypeVersion="16" ma:contentTypeDescription="Create a new document." ma:contentTypeScope="" ma:versionID="fd2c75defd56830777d77b489ec63708">
  <xsd:schema xmlns:xsd="http://www.w3.org/2001/XMLSchema" xmlns:xs="http://www.w3.org/2001/XMLSchema" xmlns:p="http://schemas.microsoft.com/office/2006/metadata/properties" xmlns:ns2="02ed1d5f-b16f-4bdf-9f06-23d39fdf3545" xmlns:ns3="3c32135c-34d0-4cd6-90fe-2e397e7fb3db" targetNamespace="http://schemas.microsoft.com/office/2006/metadata/properties" ma:root="true" ma:fieldsID="8dd1c7c7458a66764253068e3b15a54d" ns2:_="" ns3:_="">
    <xsd:import namespace="02ed1d5f-b16f-4bdf-9f06-23d39fdf3545"/>
    <xsd:import namespace="3c32135c-34d0-4cd6-90fe-2e397e7fb3db"/>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ed1d5f-b16f-4bdf-9f06-23d39fdf35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84f765-accd-402e-9198-0ba84deeda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32135c-34d0-4cd6-90fe-2e397e7fb3d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76d13ca-1015-4966-a039-4e5da12b56a2}" ma:internalName="TaxCatchAll" ma:showField="CatchAllData" ma:web="3c32135c-34d0-4cd6-90fe-2e397e7fb3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c32135c-34d0-4cd6-90fe-2e397e7fb3db" xsi:nil="true"/>
    <lcf76f155ced4ddcb4097134ff3c332f xmlns="02ed1d5f-b16f-4bdf-9f06-23d39fdf354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10A886-6378-49D9-BD3A-C12D292DA1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ed1d5f-b16f-4bdf-9f06-23d39fdf3545"/>
    <ds:schemaRef ds:uri="3c32135c-34d0-4cd6-90fe-2e397e7fb3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9919F73-B6C2-4A43-95E2-833EC48925FE}">
  <ds:schemaRefs>
    <ds:schemaRef ds:uri="3c32135c-34d0-4cd6-90fe-2e397e7fb3db"/>
    <ds:schemaRef ds:uri="http://purl.org/dc/elements/1.1/"/>
    <ds:schemaRef ds:uri="http://purl.org/dc/terms/"/>
    <ds:schemaRef ds:uri="http://schemas.microsoft.com/office/2006/metadata/properties"/>
    <ds:schemaRef ds:uri="02ed1d5f-b16f-4bdf-9f06-23d39fdf3545"/>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3C8E00D1-8EA3-4E42-801D-0253E1EAFC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306</TotalTime>
  <Words>411</Words>
  <Application>Microsoft Macintosh PowerPoint</Application>
  <PresentationFormat>Widescreen</PresentationFormat>
  <Paragraphs>50</Paragraphs>
  <Slides>18</Slides>
  <Notes>11</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Algerian</vt:lpstr>
      <vt:lpstr>Arial</vt:lpstr>
      <vt:lpstr>Brandon Grotesque</vt:lpstr>
      <vt:lpstr>Calibri</vt:lpstr>
      <vt:lpstr>Calibri Light</vt:lpstr>
      <vt:lpstr>Century Gothic</vt:lpstr>
      <vt:lpstr>Open Sans</vt:lpstr>
      <vt:lpstr>Open Sans Light</vt:lpstr>
      <vt:lpstr>Open Sans Semibold</vt:lpstr>
      <vt:lpstr>Wingdings 3</vt:lpstr>
      <vt:lpstr>Ion</vt:lpstr>
      <vt:lpstr>Office Theme</vt:lpstr>
      <vt:lpstr>RLS</vt:lpstr>
      <vt:lpstr>WELCOME</vt:lpstr>
      <vt:lpstr>AFRO-CENTRIC PEER SUPPORT IN THE URBAN AREA </vt:lpstr>
      <vt:lpstr>ONesha Cochran- My Story</vt:lpstr>
      <vt:lpstr>Know your why</vt:lpstr>
      <vt:lpstr>What role does a peer play in reducing harm? </vt:lpstr>
      <vt:lpstr>Outreach the Heart of a peer's role</vt:lpstr>
      <vt:lpstr>PowerPoint Presentation</vt:lpstr>
      <vt:lpstr>PowerPoint Presentation</vt:lpstr>
      <vt:lpstr>Facing stigma With Needle Exchange</vt:lpstr>
      <vt:lpstr>What I put in the bag </vt:lpstr>
      <vt:lpstr>Peer Mentors in Nontraditional Settings </vt:lpstr>
      <vt:lpstr>The IMPACT TEAM </vt:lpstr>
      <vt:lpstr>Can Peer Support Help People change?</vt:lpstr>
      <vt:lpstr>The Hard Part is Inspiring Participants to believe change is possible</vt:lpstr>
      <vt:lpstr>And When They Believe…..</vt:lpstr>
      <vt:lpstr>Policy is a part of Peer work too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PEERS Perspective to Harm Reduction Day 1</dc:title>
  <dc:creator>onesha cochran</dc:creator>
  <cp:lastModifiedBy>Oliver Books</cp:lastModifiedBy>
  <cp:revision>11</cp:revision>
  <dcterms:created xsi:type="dcterms:W3CDTF">2023-02-07T06:14:08Z</dcterms:created>
  <dcterms:modified xsi:type="dcterms:W3CDTF">2023-06-02T16:26:08Z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0x0101005FF7D6EB85009B47B0045C6D4E968EBE</vt:lpwstr>
  </property>
  <property fmtid="{D5CDD505-2E9C-101B-9397-08002B2CF9AE}" pid="3" name="MediaServiceImageTags">
    <vt:lpwstr/>
  </property>
</Properties>
</file>