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471" r:id="rId5"/>
    <p:sldId id="256" r:id="rId6"/>
    <p:sldId id="257" r:id="rId7"/>
    <p:sldId id="358" r:id="rId8"/>
    <p:sldId id="373" r:id="rId9"/>
    <p:sldId id="374" r:id="rId10"/>
    <p:sldId id="375" r:id="rId11"/>
    <p:sldId id="460" r:id="rId12"/>
    <p:sldId id="264" r:id="rId13"/>
    <p:sldId id="377" r:id="rId14"/>
    <p:sldId id="466" r:id="rId15"/>
    <p:sldId id="465" r:id="rId16"/>
    <p:sldId id="378" r:id="rId17"/>
    <p:sldId id="376" r:id="rId18"/>
    <p:sldId id="379" r:id="rId19"/>
    <p:sldId id="380" r:id="rId20"/>
    <p:sldId id="272" r:id="rId21"/>
    <p:sldId id="270" r:id="rId22"/>
    <p:sldId id="383" r:id="rId23"/>
    <p:sldId id="381" r:id="rId24"/>
    <p:sldId id="382" r:id="rId25"/>
    <p:sldId id="384" r:id="rId26"/>
    <p:sldId id="386" r:id="rId27"/>
    <p:sldId id="387" r:id="rId28"/>
    <p:sldId id="388" r:id="rId29"/>
    <p:sldId id="389" r:id="rId30"/>
    <p:sldId id="391" r:id="rId31"/>
    <p:sldId id="392" r:id="rId32"/>
    <p:sldId id="395" r:id="rId33"/>
    <p:sldId id="396" r:id="rId34"/>
    <p:sldId id="397" r:id="rId35"/>
    <p:sldId id="398" r:id="rId36"/>
    <p:sldId id="399" r:id="rId37"/>
    <p:sldId id="400" r:id="rId38"/>
    <p:sldId id="454" r:id="rId39"/>
    <p:sldId id="401" r:id="rId40"/>
    <p:sldId id="402" r:id="rId41"/>
    <p:sldId id="403" r:id="rId42"/>
    <p:sldId id="459" r:id="rId43"/>
    <p:sldId id="273" r:id="rId44"/>
    <p:sldId id="371" r:id="rId45"/>
    <p:sldId id="372" r:id="rId46"/>
    <p:sldId id="404" r:id="rId47"/>
    <p:sldId id="467" r:id="rId48"/>
    <p:sldId id="452" r:id="rId49"/>
    <p:sldId id="456" r:id="rId50"/>
    <p:sldId id="458" r:id="rId51"/>
    <p:sldId id="461" r:id="rId52"/>
    <p:sldId id="468" r:id="rId53"/>
    <p:sldId id="453" r:id="rId54"/>
    <p:sldId id="469" r:id="rId55"/>
    <p:sldId id="470" r:id="rId56"/>
    <p:sldId id="462" r:id="rId57"/>
    <p:sldId id="463" r:id="rId58"/>
    <p:sldId id="285" r:id="rId59"/>
    <p:sldId id="464" r:id="rId60"/>
    <p:sldId id="281" r:id="rId61"/>
    <p:sldId id="26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B65B"/>
    <a:srgbClr val="B96645"/>
    <a:srgbClr val="FFFFFF"/>
    <a:srgbClr val="BE613B"/>
    <a:srgbClr val="5F9DAC"/>
    <a:srgbClr val="626EA8"/>
    <a:srgbClr val="8064A2"/>
    <a:srgbClr val="5CB18E"/>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741642-DF10-2141-A8C9-D0FA32A8FEF5}" v="1" dt="2023-06-02T14:27:51.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88" autoAdjust="0"/>
    <p:restoredTop sz="71124"/>
  </p:normalViewPr>
  <p:slideViewPr>
    <p:cSldViewPr snapToGrid="0">
      <p:cViewPr varScale="1">
        <p:scale>
          <a:sx n="105" d="100"/>
          <a:sy n="105" d="100"/>
        </p:scale>
        <p:origin x="1560" y="184"/>
      </p:cViewPr>
      <p:guideLst>
        <p:guide orient="horz" pos="2160"/>
        <p:guide pos="3840"/>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Users/sjcastedo/My%20Drive/SPH/Dissertation/Diss%20writing/Paper%203%20mats/PSACode/PSAUSAResultsCEAC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Sheet1!$A$61</c:f>
              <c:strCache>
                <c:ptCount val="1"/>
                <c:pt idx="0">
                  <c:v>Health System - QALYs</c:v>
                </c:pt>
              </c:strCache>
            </c:strRef>
          </c:tx>
          <c:spPr>
            <a:ln w="57150" cap="rnd">
              <a:solidFill>
                <a:schemeClr val="accent2"/>
              </a:solidFill>
              <a:prstDash val="sysDash"/>
              <a:round/>
            </a:ln>
            <a:effectLst/>
          </c:spPr>
          <c:marker>
            <c:symbol val="none"/>
          </c:marker>
          <c:cat>
            <c:numRef>
              <c:f>Sheet1!$B$60:$F$60</c:f>
              <c:numCache>
                <c:formatCode>"$"#,##0_);[Red]\("$"#,##0\)</c:formatCode>
                <c:ptCount val="5"/>
                <c:pt idx="1">
                  <c:v>17203.740000000002</c:v>
                </c:pt>
                <c:pt idx="2">
                  <c:v>50000</c:v>
                </c:pt>
                <c:pt idx="3">
                  <c:v>100000</c:v>
                </c:pt>
                <c:pt idx="4">
                  <c:v>200000</c:v>
                </c:pt>
              </c:numCache>
            </c:numRef>
          </c:cat>
          <c:val>
            <c:numRef>
              <c:f>Sheet1!$B$61:$F$61</c:f>
              <c:numCache>
                <c:formatCode>0.00%</c:formatCode>
                <c:ptCount val="5"/>
                <c:pt idx="0">
                  <c:v>0</c:v>
                </c:pt>
                <c:pt idx="1">
                  <c:v>0.75339999999999996</c:v>
                </c:pt>
                <c:pt idx="2">
                  <c:v>0.92989999999999995</c:v>
                </c:pt>
                <c:pt idx="3">
                  <c:v>0.97629999999999995</c:v>
                </c:pt>
                <c:pt idx="4">
                  <c:v>0.99450000000000005</c:v>
                </c:pt>
              </c:numCache>
            </c:numRef>
          </c:val>
          <c:smooth val="1"/>
          <c:extLst>
            <c:ext xmlns:c16="http://schemas.microsoft.com/office/drawing/2014/chart" uri="{C3380CC4-5D6E-409C-BE32-E72D297353CC}">
              <c16:uniqueId val="{00000000-8696-8C4A-BB3C-9EDD6E3036DE}"/>
            </c:ext>
          </c:extLst>
        </c:ser>
        <c:ser>
          <c:idx val="2"/>
          <c:order val="1"/>
          <c:tx>
            <c:strRef>
              <c:f>Sheet1!$A$62</c:f>
              <c:strCache>
                <c:ptCount val="1"/>
                <c:pt idx="0">
                  <c:v>Health System - People in Recovery</c:v>
                </c:pt>
              </c:strCache>
            </c:strRef>
          </c:tx>
          <c:spPr>
            <a:ln w="57150" cap="rnd">
              <a:solidFill>
                <a:schemeClr val="accent2">
                  <a:lumMod val="75000"/>
                </a:schemeClr>
              </a:solidFill>
              <a:prstDash val="solid"/>
              <a:round/>
            </a:ln>
            <a:effectLst/>
          </c:spPr>
          <c:marker>
            <c:symbol val="none"/>
          </c:marker>
          <c:cat>
            <c:numRef>
              <c:f>Sheet1!$B$60:$F$60</c:f>
              <c:numCache>
                <c:formatCode>"$"#,##0_);[Red]\("$"#,##0\)</c:formatCode>
                <c:ptCount val="5"/>
                <c:pt idx="1">
                  <c:v>17203.740000000002</c:v>
                </c:pt>
                <c:pt idx="2">
                  <c:v>50000</c:v>
                </c:pt>
                <c:pt idx="3">
                  <c:v>100000</c:v>
                </c:pt>
                <c:pt idx="4">
                  <c:v>200000</c:v>
                </c:pt>
              </c:numCache>
            </c:numRef>
          </c:cat>
          <c:val>
            <c:numRef>
              <c:f>Sheet1!$B$62:$F$62</c:f>
              <c:numCache>
                <c:formatCode>0.00%</c:formatCode>
                <c:ptCount val="5"/>
                <c:pt idx="0">
                  <c:v>0</c:v>
                </c:pt>
                <c:pt idx="1">
                  <c:v>0.65580000000000005</c:v>
                </c:pt>
                <c:pt idx="2">
                  <c:v>0.85440000000000005</c:v>
                </c:pt>
                <c:pt idx="3">
                  <c:v>0.9405</c:v>
                </c:pt>
                <c:pt idx="4">
                  <c:v>0.98029999999999995</c:v>
                </c:pt>
              </c:numCache>
            </c:numRef>
          </c:val>
          <c:smooth val="1"/>
          <c:extLst>
            <c:ext xmlns:c16="http://schemas.microsoft.com/office/drawing/2014/chart" uri="{C3380CC4-5D6E-409C-BE32-E72D297353CC}">
              <c16:uniqueId val="{00000001-8696-8C4A-BB3C-9EDD6E3036DE}"/>
            </c:ext>
          </c:extLst>
        </c:ser>
        <c:ser>
          <c:idx val="3"/>
          <c:order val="2"/>
          <c:tx>
            <c:strRef>
              <c:f>Sheet1!$A$63</c:f>
              <c:strCache>
                <c:ptCount val="1"/>
                <c:pt idx="0">
                  <c:v>Societal - QALYs</c:v>
                </c:pt>
              </c:strCache>
            </c:strRef>
          </c:tx>
          <c:spPr>
            <a:ln w="57150" cap="rnd">
              <a:solidFill>
                <a:schemeClr val="accent5">
                  <a:lumMod val="75000"/>
                </a:schemeClr>
              </a:solidFill>
              <a:prstDash val="sysDash"/>
              <a:round/>
            </a:ln>
            <a:effectLst/>
          </c:spPr>
          <c:marker>
            <c:symbol val="none"/>
          </c:marker>
          <c:cat>
            <c:numRef>
              <c:f>Sheet1!$B$60:$F$60</c:f>
              <c:numCache>
                <c:formatCode>"$"#,##0_);[Red]\("$"#,##0\)</c:formatCode>
                <c:ptCount val="5"/>
                <c:pt idx="1">
                  <c:v>17203.740000000002</c:v>
                </c:pt>
                <c:pt idx="2">
                  <c:v>50000</c:v>
                </c:pt>
                <c:pt idx="3">
                  <c:v>100000</c:v>
                </c:pt>
                <c:pt idx="4">
                  <c:v>200000</c:v>
                </c:pt>
              </c:numCache>
            </c:numRef>
          </c:cat>
          <c:val>
            <c:numRef>
              <c:f>Sheet1!$B$63:$F$63</c:f>
              <c:numCache>
                <c:formatCode>0.00%</c:formatCode>
                <c:ptCount val="5"/>
                <c:pt idx="0">
                  <c:v>0</c:v>
                </c:pt>
                <c:pt idx="1">
                  <c:v>0.73629999999999995</c:v>
                </c:pt>
                <c:pt idx="2">
                  <c:v>0.94179999999999997</c:v>
                </c:pt>
                <c:pt idx="3">
                  <c:v>0.98480000000000001</c:v>
                </c:pt>
                <c:pt idx="4">
                  <c:v>0.99750000000000005</c:v>
                </c:pt>
              </c:numCache>
            </c:numRef>
          </c:val>
          <c:smooth val="1"/>
          <c:extLst>
            <c:ext xmlns:c16="http://schemas.microsoft.com/office/drawing/2014/chart" uri="{C3380CC4-5D6E-409C-BE32-E72D297353CC}">
              <c16:uniqueId val="{00000002-8696-8C4A-BB3C-9EDD6E3036DE}"/>
            </c:ext>
          </c:extLst>
        </c:ser>
        <c:ser>
          <c:idx val="4"/>
          <c:order val="3"/>
          <c:tx>
            <c:strRef>
              <c:f>Sheet1!$A$64</c:f>
              <c:strCache>
                <c:ptCount val="1"/>
                <c:pt idx="0">
                  <c:v>Societal - People in Recovery</c:v>
                </c:pt>
              </c:strCache>
            </c:strRef>
          </c:tx>
          <c:spPr>
            <a:ln w="57150" cap="rnd">
              <a:solidFill>
                <a:schemeClr val="accent5"/>
              </a:solidFill>
              <a:round/>
            </a:ln>
            <a:effectLst/>
          </c:spPr>
          <c:marker>
            <c:symbol val="none"/>
          </c:marker>
          <c:cat>
            <c:numRef>
              <c:f>Sheet1!$B$60:$F$60</c:f>
              <c:numCache>
                <c:formatCode>"$"#,##0_);[Red]\("$"#,##0\)</c:formatCode>
                <c:ptCount val="5"/>
                <c:pt idx="1">
                  <c:v>17203.740000000002</c:v>
                </c:pt>
                <c:pt idx="2">
                  <c:v>50000</c:v>
                </c:pt>
                <c:pt idx="3">
                  <c:v>100000</c:v>
                </c:pt>
                <c:pt idx="4">
                  <c:v>200000</c:v>
                </c:pt>
              </c:numCache>
            </c:numRef>
          </c:cat>
          <c:val>
            <c:numRef>
              <c:f>Sheet1!$B$64:$F$64</c:f>
              <c:numCache>
                <c:formatCode>0.00%</c:formatCode>
                <c:ptCount val="5"/>
                <c:pt idx="0">
                  <c:v>0</c:v>
                </c:pt>
                <c:pt idx="1">
                  <c:v>0.60640000000000005</c:v>
                </c:pt>
                <c:pt idx="2">
                  <c:v>0.86</c:v>
                </c:pt>
                <c:pt idx="3">
                  <c:v>0.95120000000000005</c:v>
                </c:pt>
                <c:pt idx="4">
                  <c:v>0.98909999999999998</c:v>
                </c:pt>
              </c:numCache>
            </c:numRef>
          </c:val>
          <c:smooth val="1"/>
          <c:extLst>
            <c:ext xmlns:c16="http://schemas.microsoft.com/office/drawing/2014/chart" uri="{C3380CC4-5D6E-409C-BE32-E72D297353CC}">
              <c16:uniqueId val="{00000003-8696-8C4A-BB3C-9EDD6E3036DE}"/>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805823296"/>
        <c:axId val="283721999"/>
      </c:lineChart>
      <c:catAx>
        <c:axId val="805823296"/>
        <c:scaling>
          <c:orientation val="minMax"/>
        </c:scaling>
        <c:delete val="0"/>
        <c:axPos val="b"/>
        <c:numFmt formatCode="&quot;$&quot;#,##0_);[Red]\(&quot;$&quot;#,##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83721999"/>
        <c:crosses val="autoZero"/>
        <c:auto val="1"/>
        <c:lblAlgn val="ctr"/>
        <c:lblOffset val="100"/>
        <c:noMultiLvlLbl val="0"/>
      </c:catAx>
      <c:valAx>
        <c:axId val="28372199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05823296"/>
        <c:crosses val="autoZero"/>
        <c:crossBetween val="between"/>
      </c:valAx>
      <c:spPr>
        <a:noFill/>
        <a:ln w="28575">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20372-6991-8948-8993-5A8BA30AD644}" type="doc">
      <dgm:prSet loTypeId="urn:microsoft.com/office/officeart/2005/8/layout/process5" loCatId="" qsTypeId="urn:microsoft.com/office/officeart/2005/8/quickstyle/simple1" qsCatId="simple" csTypeId="urn:microsoft.com/office/officeart/2005/8/colors/colorful5" csCatId="colorful" phldr="1"/>
      <dgm:spPr/>
      <dgm:t>
        <a:bodyPr/>
        <a:lstStyle/>
        <a:p>
          <a:endParaRPr lang="en-US"/>
        </a:p>
      </dgm:t>
    </dgm:pt>
    <dgm:pt modelId="{46467976-01EC-834F-9A44-8B76BF35ECDE}">
      <dgm:prSet phldrT="[Text]"/>
      <dgm:spPr/>
      <dgm:t>
        <a:bodyPr/>
        <a:lstStyle/>
        <a:p>
          <a:r>
            <a:rPr lang="en-US" dirty="0"/>
            <a:t>Pilot funded</a:t>
          </a:r>
        </a:p>
      </dgm:t>
    </dgm:pt>
    <dgm:pt modelId="{D7FFCC46-F7E2-E04C-BC5C-93A275D0F48E}" type="parTrans" cxnId="{51B3142A-217E-4449-ACBE-462382D46C3D}">
      <dgm:prSet/>
      <dgm:spPr/>
      <dgm:t>
        <a:bodyPr/>
        <a:lstStyle/>
        <a:p>
          <a:endParaRPr lang="en-US"/>
        </a:p>
      </dgm:t>
    </dgm:pt>
    <dgm:pt modelId="{AA850BD9-7F49-0944-8469-C8E8BF79E860}" type="sibTrans" cxnId="{51B3142A-217E-4449-ACBE-462382D46C3D}">
      <dgm:prSet/>
      <dgm:spPr/>
      <dgm:t>
        <a:bodyPr/>
        <a:lstStyle/>
        <a:p>
          <a:endParaRPr lang="en-US"/>
        </a:p>
      </dgm:t>
    </dgm:pt>
    <dgm:pt modelId="{506A4946-F00E-7D40-856D-200D93821105}">
      <dgm:prSet phldrT="[Text]"/>
      <dgm:spPr/>
      <dgm:t>
        <a:bodyPr/>
        <a:lstStyle/>
        <a:p>
          <a:r>
            <a:rPr lang="en-US" dirty="0"/>
            <a:t>Background research</a:t>
          </a:r>
        </a:p>
      </dgm:t>
    </dgm:pt>
    <dgm:pt modelId="{B6859A33-6645-BC4F-BAD4-49D842C777B2}" type="parTrans" cxnId="{96A88C22-AB53-1B49-AA1D-2BF2E54E9227}">
      <dgm:prSet/>
      <dgm:spPr/>
      <dgm:t>
        <a:bodyPr/>
        <a:lstStyle/>
        <a:p>
          <a:endParaRPr lang="en-US"/>
        </a:p>
      </dgm:t>
    </dgm:pt>
    <dgm:pt modelId="{8936248B-119F-D540-9B69-EE61B5E7785B}" type="sibTrans" cxnId="{96A88C22-AB53-1B49-AA1D-2BF2E54E9227}">
      <dgm:prSet/>
      <dgm:spPr/>
      <dgm:t>
        <a:bodyPr/>
        <a:lstStyle/>
        <a:p>
          <a:endParaRPr lang="en-US"/>
        </a:p>
      </dgm:t>
    </dgm:pt>
    <dgm:pt modelId="{28E37E69-14C7-1C46-A0D6-2AD7474FD8D9}">
      <dgm:prSet phldrT="[Text]"/>
      <dgm:spPr/>
      <dgm:t>
        <a:bodyPr/>
        <a:lstStyle/>
        <a:p>
          <a:r>
            <a:rPr lang="en-US" dirty="0"/>
            <a:t>RCOs review model</a:t>
          </a:r>
        </a:p>
      </dgm:t>
    </dgm:pt>
    <dgm:pt modelId="{D171A925-9334-ED48-8E5A-A9EDB8F6C05E}" type="parTrans" cxnId="{44CF11F0-9644-FF44-8EAC-F73BDFC024EE}">
      <dgm:prSet/>
      <dgm:spPr/>
      <dgm:t>
        <a:bodyPr/>
        <a:lstStyle/>
        <a:p>
          <a:endParaRPr lang="en-US"/>
        </a:p>
      </dgm:t>
    </dgm:pt>
    <dgm:pt modelId="{D3FAA97C-6437-D84F-BE07-0361F670F97C}" type="sibTrans" cxnId="{44CF11F0-9644-FF44-8EAC-F73BDFC024EE}">
      <dgm:prSet/>
      <dgm:spPr/>
      <dgm:t>
        <a:bodyPr/>
        <a:lstStyle/>
        <a:p>
          <a:endParaRPr lang="en-US"/>
        </a:p>
      </dgm:t>
    </dgm:pt>
    <dgm:pt modelId="{5755A7BC-2AC4-5748-9254-93214C1ADAB4}">
      <dgm:prSet phldrT="[Text]"/>
      <dgm:spPr/>
      <dgm:t>
        <a:bodyPr/>
        <a:lstStyle/>
        <a:p>
          <a:r>
            <a:rPr lang="en-US" dirty="0"/>
            <a:t>Calculator prototype</a:t>
          </a:r>
        </a:p>
      </dgm:t>
    </dgm:pt>
    <dgm:pt modelId="{9A0C0F19-DBAA-3741-90FB-3A71BF0E718F}" type="parTrans" cxnId="{A7A95725-84E6-8649-830A-7415F2A1D3B9}">
      <dgm:prSet/>
      <dgm:spPr/>
      <dgm:t>
        <a:bodyPr/>
        <a:lstStyle/>
        <a:p>
          <a:endParaRPr lang="en-US"/>
        </a:p>
      </dgm:t>
    </dgm:pt>
    <dgm:pt modelId="{32290E58-D13E-E743-B120-8A1AC83C3167}" type="sibTrans" cxnId="{A7A95725-84E6-8649-830A-7415F2A1D3B9}">
      <dgm:prSet/>
      <dgm:spPr/>
      <dgm:t>
        <a:bodyPr/>
        <a:lstStyle/>
        <a:p>
          <a:endParaRPr lang="en-US"/>
        </a:p>
      </dgm:t>
    </dgm:pt>
    <dgm:pt modelId="{73DFE516-87D9-DA4D-9B01-95C4518F2E90}">
      <dgm:prSet phldrT="[Text]"/>
      <dgm:spPr/>
      <dgm:t>
        <a:bodyPr/>
        <a:lstStyle/>
        <a:p>
          <a:r>
            <a:rPr lang="en-US" dirty="0"/>
            <a:t>RCOs test calculator</a:t>
          </a:r>
        </a:p>
      </dgm:t>
    </dgm:pt>
    <dgm:pt modelId="{546C75D9-F1C1-F245-AC9D-E237F6258990}" type="parTrans" cxnId="{0B894B26-4D58-7549-9DEB-58E37AB1BFB9}">
      <dgm:prSet/>
      <dgm:spPr/>
      <dgm:t>
        <a:bodyPr/>
        <a:lstStyle/>
        <a:p>
          <a:endParaRPr lang="en-US"/>
        </a:p>
      </dgm:t>
    </dgm:pt>
    <dgm:pt modelId="{18515C7D-BDF3-1045-840A-8FA9CFF337CA}" type="sibTrans" cxnId="{0B894B26-4D58-7549-9DEB-58E37AB1BFB9}">
      <dgm:prSet/>
      <dgm:spPr/>
      <dgm:t>
        <a:bodyPr/>
        <a:lstStyle/>
        <a:p>
          <a:endParaRPr lang="en-US"/>
        </a:p>
      </dgm:t>
    </dgm:pt>
    <dgm:pt modelId="{636A3262-FF9D-774B-91ED-B457435CD9AA}">
      <dgm:prSet phldrT="[Text]"/>
      <dgm:spPr/>
      <dgm:t>
        <a:bodyPr/>
        <a:lstStyle/>
        <a:p>
          <a:r>
            <a:rPr lang="en-US" dirty="0"/>
            <a:t>Finalize pilot calculator</a:t>
          </a:r>
        </a:p>
      </dgm:t>
    </dgm:pt>
    <dgm:pt modelId="{090A4A14-B636-AE4B-928C-95FF16B00A9E}" type="parTrans" cxnId="{99FA3FBF-5CF3-0244-B474-6A3915AF89AE}">
      <dgm:prSet/>
      <dgm:spPr/>
      <dgm:t>
        <a:bodyPr/>
        <a:lstStyle/>
        <a:p>
          <a:endParaRPr lang="en-US"/>
        </a:p>
      </dgm:t>
    </dgm:pt>
    <dgm:pt modelId="{ACABB195-42F6-E64E-9094-29356DD3A160}" type="sibTrans" cxnId="{99FA3FBF-5CF3-0244-B474-6A3915AF89AE}">
      <dgm:prSet/>
      <dgm:spPr/>
      <dgm:t>
        <a:bodyPr/>
        <a:lstStyle/>
        <a:p>
          <a:endParaRPr lang="en-US"/>
        </a:p>
      </dgm:t>
    </dgm:pt>
    <dgm:pt modelId="{B46FF077-F442-D540-B463-3BBFA48A5823}">
      <dgm:prSet phldrT="[Text]"/>
      <dgm:spPr/>
      <dgm:t>
        <a:bodyPr/>
        <a:lstStyle/>
        <a:p>
          <a:r>
            <a:rPr lang="en-US" dirty="0"/>
            <a:t>Presented at NAPS (launch)</a:t>
          </a:r>
        </a:p>
      </dgm:t>
    </dgm:pt>
    <dgm:pt modelId="{73B79E98-2EC3-9E4B-A5C1-02120FAC5D82}" type="parTrans" cxnId="{E3D69894-2944-5B4A-BA98-752841A91D59}">
      <dgm:prSet/>
      <dgm:spPr/>
      <dgm:t>
        <a:bodyPr/>
        <a:lstStyle/>
        <a:p>
          <a:endParaRPr lang="en-US"/>
        </a:p>
      </dgm:t>
    </dgm:pt>
    <dgm:pt modelId="{AFEC09EB-BF24-854F-8333-3303C6771C90}" type="sibTrans" cxnId="{E3D69894-2944-5B4A-BA98-752841A91D59}">
      <dgm:prSet/>
      <dgm:spPr/>
      <dgm:t>
        <a:bodyPr/>
        <a:lstStyle/>
        <a:p>
          <a:endParaRPr lang="en-US"/>
        </a:p>
      </dgm:t>
    </dgm:pt>
    <dgm:pt modelId="{902DD1FC-03B3-5844-99A8-A45C4C726DFF}">
      <dgm:prSet/>
      <dgm:spPr/>
      <dgm:t>
        <a:bodyPr/>
        <a:lstStyle/>
        <a:p>
          <a:r>
            <a:rPr lang="en-US" dirty="0"/>
            <a:t>Gathering feedback on pilot</a:t>
          </a:r>
        </a:p>
      </dgm:t>
    </dgm:pt>
    <dgm:pt modelId="{7C06E221-76F8-3847-870C-519379CEF250}" type="parTrans" cxnId="{78B7D3F0-EE21-504A-93D5-38A4FB0C2612}">
      <dgm:prSet/>
      <dgm:spPr/>
      <dgm:t>
        <a:bodyPr/>
        <a:lstStyle/>
        <a:p>
          <a:endParaRPr lang="en-US"/>
        </a:p>
      </dgm:t>
    </dgm:pt>
    <dgm:pt modelId="{A89E0AA1-3697-7E40-BBD5-AF231608D0B4}" type="sibTrans" cxnId="{78B7D3F0-EE21-504A-93D5-38A4FB0C2612}">
      <dgm:prSet/>
      <dgm:spPr/>
      <dgm:t>
        <a:bodyPr/>
        <a:lstStyle/>
        <a:p>
          <a:endParaRPr lang="en-US"/>
        </a:p>
      </dgm:t>
    </dgm:pt>
    <dgm:pt modelId="{44AC837A-41B3-3E4B-B0EA-AB1FCAE444A8}">
      <dgm:prSet/>
      <dgm:spPr/>
      <dgm:t>
        <a:bodyPr/>
        <a:lstStyle/>
        <a:p>
          <a:r>
            <a:rPr lang="en-US" dirty="0"/>
            <a:t>Future improvements + expansion</a:t>
          </a:r>
        </a:p>
      </dgm:t>
    </dgm:pt>
    <dgm:pt modelId="{953DF65E-DB12-5141-BF19-68063889DF78}" type="parTrans" cxnId="{85216EB1-12CD-0343-BD43-3E9E630A62D2}">
      <dgm:prSet/>
      <dgm:spPr/>
      <dgm:t>
        <a:bodyPr/>
        <a:lstStyle/>
        <a:p>
          <a:endParaRPr lang="en-US"/>
        </a:p>
      </dgm:t>
    </dgm:pt>
    <dgm:pt modelId="{430EBC1D-DEC4-D24F-BA95-3E3AE54C1DE7}" type="sibTrans" cxnId="{85216EB1-12CD-0343-BD43-3E9E630A62D2}">
      <dgm:prSet/>
      <dgm:spPr/>
      <dgm:t>
        <a:bodyPr/>
        <a:lstStyle/>
        <a:p>
          <a:endParaRPr lang="en-US"/>
        </a:p>
      </dgm:t>
    </dgm:pt>
    <dgm:pt modelId="{E2F6C0C0-99E3-6449-B2BB-1DD5A701F517}" type="pres">
      <dgm:prSet presAssocID="{0A820372-6991-8948-8993-5A8BA30AD644}" presName="diagram" presStyleCnt="0">
        <dgm:presLayoutVars>
          <dgm:dir/>
          <dgm:resizeHandles val="exact"/>
        </dgm:presLayoutVars>
      </dgm:prSet>
      <dgm:spPr/>
    </dgm:pt>
    <dgm:pt modelId="{A408235B-394E-6F4A-9E8C-B68EA9E3CBE3}" type="pres">
      <dgm:prSet presAssocID="{46467976-01EC-834F-9A44-8B76BF35ECDE}" presName="node" presStyleLbl="node1" presStyleIdx="0" presStyleCnt="9">
        <dgm:presLayoutVars>
          <dgm:bulletEnabled val="1"/>
        </dgm:presLayoutVars>
      </dgm:prSet>
      <dgm:spPr/>
    </dgm:pt>
    <dgm:pt modelId="{BEEB4008-9332-D64A-A917-09032F27B432}" type="pres">
      <dgm:prSet presAssocID="{AA850BD9-7F49-0944-8469-C8E8BF79E860}" presName="sibTrans" presStyleLbl="sibTrans2D1" presStyleIdx="0" presStyleCnt="8"/>
      <dgm:spPr/>
    </dgm:pt>
    <dgm:pt modelId="{EB4E2D1D-0251-124B-B472-0BAF26B5A916}" type="pres">
      <dgm:prSet presAssocID="{AA850BD9-7F49-0944-8469-C8E8BF79E860}" presName="connectorText" presStyleLbl="sibTrans2D1" presStyleIdx="0" presStyleCnt="8"/>
      <dgm:spPr/>
    </dgm:pt>
    <dgm:pt modelId="{CB4A9053-2803-944B-B86D-46308D18130D}" type="pres">
      <dgm:prSet presAssocID="{506A4946-F00E-7D40-856D-200D93821105}" presName="node" presStyleLbl="node1" presStyleIdx="1" presStyleCnt="9">
        <dgm:presLayoutVars>
          <dgm:bulletEnabled val="1"/>
        </dgm:presLayoutVars>
      </dgm:prSet>
      <dgm:spPr/>
    </dgm:pt>
    <dgm:pt modelId="{79C5808A-FFCD-DF43-8E34-CF6F9C11E35D}" type="pres">
      <dgm:prSet presAssocID="{8936248B-119F-D540-9B69-EE61B5E7785B}" presName="sibTrans" presStyleLbl="sibTrans2D1" presStyleIdx="1" presStyleCnt="8"/>
      <dgm:spPr/>
    </dgm:pt>
    <dgm:pt modelId="{106DF692-D43E-5B42-AD8D-43DF41991ACF}" type="pres">
      <dgm:prSet presAssocID="{8936248B-119F-D540-9B69-EE61B5E7785B}" presName="connectorText" presStyleLbl="sibTrans2D1" presStyleIdx="1" presStyleCnt="8"/>
      <dgm:spPr/>
    </dgm:pt>
    <dgm:pt modelId="{B86240D3-5B8B-BB4E-808E-3238EC8B1AEA}" type="pres">
      <dgm:prSet presAssocID="{28E37E69-14C7-1C46-A0D6-2AD7474FD8D9}" presName="node" presStyleLbl="node1" presStyleIdx="2" presStyleCnt="9">
        <dgm:presLayoutVars>
          <dgm:bulletEnabled val="1"/>
        </dgm:presLayoutVars>
      </dgm:prSet>
      <dgm:spPr/>
    </dgm:pt>
    <dgm:pt modelId="{423D6E0D-6A2A-234C-8981-87635660F66C}" type="pres">
      <dgm:prSet presAssocID="{D3FAA97C-6437-D84F-BE07-0361F670F97C}" presName="sibTrans" presStyleLbl="sibTrans2D1" presStyleIdx="2" presStyleCnt="8"/>
      <dgm:spPr/>
    </dgm:pt>
    <dgm:pt modelId="{D935A078-E600-374D-9513-9A3111AC2FBE}" type="pres">
      <dgm:prSet presAssocID="{D3FAA97C-6437-D84F-BE07-0361F670F97C}" presName="connectorText" presStyleLbl="sibTrans2D1" presStyleIdx="2" presStyleCnt="8"/>
      <dgm:spPr/>
    </dgm:pt>
    <dgm:pt modelId="{B638CB68-16D6-4F45-8537-A320713A575D}" type="pres">
      <dgm:prSet presAssocID="{5755A7BC-2AC4-5748-9254-93214C1ADAB4}" presName="node" presStyleLbl="node1" presStyleIdx="3" presStyleCnt="9">
        <dgm:presLayoutVars>
          <dgm:bulletEnabled val="1"/>
        </dgm:presLayoutVars>
      </dgm:prSet>
      <dgm:spPr/>
    </dgm:pt>
    <dgm:pt modelId="{BA465A56-7B42-9D44-8ACF-FC4F8934DF0E}" type="pres">
      <dgm:prSet presAssocID="{32290E58-D13E-E743-B120-8A1AC83C3167}" presName="sibTrans" presStyleLbl="sibTrans2D1" presStyleIdx="3" presStyleCnt="8"/>
      <dgm:spPr/>
    </dgm:pt>
    <dgm:pt modelId="{C9206F5D-0D3E-BE44-A40B-53388011B6FF}" type="pres">
      <dgm:prSet presAssocID="{32290E58-D13E-E743-B120-8A1AC83C3167}" presName="connectorText" presStyleLbl="sibTrans2D1" presStyleIdx="3" presStyleCnt="8"/>
      <dgm:spPr/>
    </dgm:pt>
    <dgm:pt modelId="{F3E2C529-8088-F74E-83C0-5F839D0CE7AC}" type="pres">
      <dgm:prSet presAssocID="{73DFE516-87D9-DA4D-9B01-95C4518F2E90}" presName="node" presStyleLbl="node1" presStyleIdx="4" presStyleCnt="9">
        <dgm:presLayoutVars>
          <dgm:bulletEnabled val="1"/>
        </dgm:presLayoutVars>
      </dgm:prSet>
      <dgm:spPr/>
    </dgm:pt>
    <dgm:pt modelId="{7D6708DD-4DF4-A048-8835-4ED7D5FA7E6B}" type="pres">
      <dgm:prSet presAssocID="{18515C7D-BDF3-1045-840A-8FA9CFF337CA}" presName="sibTrans" presStyleLbl="sibTrans2D1" presStyleIdx="4" presStyleCnt="8"/>
      <dgm:spPr/>
    </dgm:pt>
    <dgm:pt modelId="{4955A6A9-C513-CE49-AC7E-77155CAFDDD0}" type="pres">
      <dgm:prSet presAssocID="{18515C7D-BDF3-1045-840A-8FA9CFF337CA}" presName="connectorText" presStyleLbl="sibTrans2D1" presStyleIdx="4" presStyleCnt="8"/>
      <dgm:spPr/>
    </dgm:pt>
    <dgm:pt modelId="{F8F84209-4BD3-3347-B7D4-6E87544A796E}" type="pres">
      <dgm:prSet presAssocID="{636A3262-FF9D-774B-91ED-B457435CD9AA}" presName="node" presStyleLbl="node1" presStyleIdx="5" presStyleCnt="9">
        <dgm:presLayoutVars>
          <dgm:bulletEnabled val="1"/>
        </dgm:presLayoutVars>
      </dgm:prSet>
      <dgm:spPr/>
    </dgm:pt>
    <dgm:pt modelId="{38192E11-CF1A-B149-8741-9A348B2C1C7D}" type="pres">
      <dgm:prSet presAssocID="{ACABB195-42F6-E64E-9094-29356DD3A160}" presName="sibTrans" presStyleLbl="sibTrans2D1" presStyleIdx="5" presStyleCnt="8"/>
      <dgm:spPr/>
    </dgm:pt>
    <dgm:pt modelId="{6924EFDB-ED63-E240-AFF4-6650AB6B2BC8}" type="pres">
      <dgm:prSet presAssocID="{ACABB195-42F6-E64E-9094-29356DD3A160}" presName="connectorText" presStyleLbl="sibTrans2D1" presStyleIdx="5" presStyleCnt="8"/>
      <dgm:spPr/>
    </dgm:pt>
    <dgm:pt modelId="{86DA3B6A-2D98-604F-8A7E-59A290CDCB42}" type="pres">
      <dgm:prSet presAssocID="{B46FF077-F442-D540-B463-3BBFA48A5823}" presName="node" presStyleLbl="node1" presStyleIdx="6" presStyleCnt="9">
        <dgm:presLayoutVars>
          <dgm:bulletEnabled val="1"/>
        </dgm:presLayoutVars>
      </dgm:prSet>
      <dgm:spPr/>
    </dgm:pt>
    <dgm:pt modelId="{EEE4F456-216C-CC48-8768-92E1884C380E}" type="pres">
      <dgm:prSet presAssocID="{AFEC09EB-BF24-854F-8333-3303C6771C90}" presName="sibTrans" presStyleLbl="sibTrans2D1" presStyleIdx="6" presStyleCnt="8"/>
      <dgm:spPr/>
    </dgm:pt>
    <dgm:pt modelId="{CD9C0677-2C0A-FA48-B020-B368FF4D5269}" type="pres">
      <dgm:prSet presAssocID="{AFEC09EB-BF24-854F-8333-3303C6771C90}" presName="connectorText" presStyleLbl="sibTrans2D1" presStyleIdx="6" presStyleCnt="8"/>
      <dgm:spPr/>
    </dgm:pt>
    <dgm:pt modelId="{E413C938-B31F-354E-B1D4-C1844ED1E015}" type="pres">
      <dgm:prSet presAssocID="{902DD1FC-03B3-5844-99A8-A45C4C726DFF}" presName="node" presStyleLbl="node1" presStyleIdx="7" presStyleCnt="9">
        <dgm:presLayoutVars>
          <dgm:bulletEnabled val="1"/>
        </dgm:presLayoutVars>
      </dgm:prSet>
      <dgm:spPr/>
    </dgm:pt>
    <dgm:pt modelId="{D0D959C3-0D50-6647-868A-FDED97D25C79}" type="pres">
      <dgm:prSet presAssocID="{A89E0AA1-3697-7E40-BBD5-AF231608D0B4}" presName="sibTrans" presStyleLbl="sibTrans2D1" presStyleIdx="7" presStyleCnt="8"/>
      <dgm:spPr/>
    </dgm:pt>
    <dgm:pt modelId="{BDA2A362-FECB-8E4A-9E9B-B21420A99203}" type="pres">
      <dgm:prSet presAssocID="{A89E0AA1-3697-7E40-BBD5-AF231608D0B4}" presName="connectorText" presStyleLbl="sibTrans2D1" presStyleIdx="7" presStyleCnt="8"/>
      <dgm:spPr/>
    </dgm:pt>
    <dgm:pt modelId="{F72A84D5-FE9B-F645-B0B1-5E41A66DDB5F}" type="pres">
      <dgm:prSet presAssocID="{44AC837A-41B3-3E4B-B0EA-AB1FCAE444A8}" presName="node" presStyleLbl="node1" presStyleIdx="8" presStyleCnt="9">
        <dgm:presLayoutVars>
          <dgm:bulletEnabled val="1"/>
        </dgm:presLayoutVars>
      </dgm:prSet>
      <dgm:spPr/>
    </dgm:pt>
  </dgm:ptLst>
  <dgm:cxnLst>
    <dgm:cxn modelId="{BC701E00-21A0-9D49-B523-57930F1C0C90}" type="presOf" srcId="{A89E0AA1-3697-7E40-BBD5-AF231608D0B4}" destId="{BDA2A362-FECB-8E4A-9E9B-B21420A99203}" srcOrd="1" destOrd="0" presId="urn:microsoft.com/office/officeart/2005/8/layout/process5"/>
    <dgm:cxn modelId="{EB1A7E0D-8F8A-A94B-A5B3-1872A30731BC}" type="presOf" srcId="{32290E58-D13E-E743-B120-8A1AC83C3167}" destId="{C9206F5D-0D3E-BE44-A40B-53388011B6FF}" srcOrd="1" destOrd="0" presId="urn:microsoft.com/office/officeart/2005/8/layout/process5"/>
    <dgm:cxn modelId="{E8AC1221-38D7-CE4B-AD8F-474B0E5267F2}" type="presOf" srcId="{ACABB195-42F6-E64E-9094-29356DD3A160}" destId="{38192E11-CF1A-B149-8741-9A348B2C1C7D}" srcOrd="0" destOrd="0" presId="urn:microsoft.com/office/officeart/2005/8/layout/process5"/>
    <dgm:cxn modelId="{96A88C22-AB53-1B49-AA1D-2BF2E54E9227}" srcId="{0A820372-6991-8948-8993-5A8BA30AD644}" destId="{506A4946-F00E-7D40-856D-200D93821105}" srcOrd="1" destOrd="0" parTransId="{B6859A33-6645-BC4F-BAD4-49D842C777B2}" sibTransId="{8936248B-119F-D540-9B69-EE61B5E7785B}"/>
    <dgm:cxn modelId="{A7A95725-84E6-8649-830A-7415F2A1D3B9}" srcId="{0A820372-6991-8948-8993-5A8BA30AD644}" destId="{5755A7BC-2AC4-5748-9254-93214C1ADAB4}" srcOrd="3" destOrd="0" parTransId="{9A0C0F19-DBAA-3741-90FB-3A71BF0E718F}" sibTransId="{32290E58-D13E-E743-B120-8A1AC83C3167}"/>
    <dgm:cxn modelId="{0B894B26-4D58-7549-9DEB-58E37AB1BFB9}" srcId="{0A820372-6991-8948-8993-5A8BA30AD644}" destId="{73DFE516-87D9-DA4D-9B01-95C4518F2E90}" srcOrd="4" destOrd="0" parTransId="{546C75D9-F1C1-F245-AC9D-E237F6258990}" sibTransId="{18515C7D-BDF3-1045-840A-8FA9CFF337CA}"/>
    <dgm:cxn modelId="{51B3142A-217E-4449-ACBE-462382D46C3D}" srcId="{0A820372-6991-8948-8993-5A8BA30AD644}" destId="{46467976-01EC-834F-9A44-8B76BF35ECDE}" srcOrd="0" destOrd="0" parTransId="{D7FFCC46-F7E2-E04C-BC5C-93A275D0F48E}" sibTransId="{AA850BD9-7F49-0944-8469-C8E8BF79E860}"/>
    <dgm:cxn modelId="{BDBCBC32-6B2D-5744-9A04-C68B42908E49}" type="presOf" srcId="{636A3262-FF9D-774B-91ED-B457435CD9AA}" destId="{F8F84209-4BD3-3347-B7D4-6E87544A796E}" srcOrd="0" destOrd="0" presId="urn:microsoft.com/office/officeart/2005/8/layout/process5"/>
    <dgm:cxn modelId="{9CFDC236-E809-F849-83D0-C273BCFA797E}" type="presOf" srcId="{AFEC09EB-BF24-854F-8333-3303C6771C90}" destId="{EEE4F456-216C-CC48-8768-92E1884C380E}" srcOrd="0" destOrd="0" presId="urn:microsoft.com/office/officeart/2005/8/layout/process5"/>
    <dgm:cxn modelId="{61D65B38-859B-7E44-A51A-118E59EA4EE0}" type="presOf" srcId="{32290E58-D13E-E743-B120-8A1AC83C3167}" destId="{BA465A56-7B42-9D44-8ACF-FC4F8934DF0E}" srcOrd="0" destOrd="0" presId="urn:microsoft.com/office/officeart/2005/8/layout/process5"/>
    <dgm:cxn modelId="{2FB44848-3F95-B64D-B806-5C49E69D7F7D}" type="presOf" srcId="{D3FAA97C-6437-D84F-BE07-0361F670F97C}" destId="{D935A078-E600-374D-9513-9A3111AC2FBE}" srcOrd="1" destOrd="0" presId="urn:microsoft.com/office/officeart/2005/8/layout/process5"/>
    <dgm:cxn modelId="{455FD661-F69F-D148-AE7F-D328410D72FB}" type="presOf" srcId="{18515C7D-BDF3-1045-840A-8FA9CFF337CA}" destId="{4955A6A9-C513-CE49-AC7E-77155CAFDDD0}" srcOrd="1" destOrd="0" presId="urn:microsoft.com/office/officeart/2005/8/layout/process5"/>
    <dgm:cxn modelId="{45582A6B-05C3-E948-87D6-7CBCD751F7DF}" type="presOf" srcId="{46467976-01EC-834F-9A44-8B76BF35ECDE}" destId="{A408235B-394E-6F4A-9E8C-B68EA9E3CBE3}" srcOrd="0" destOrd="0" presId="urn:microsoft.com/office/officeart/2005/8/layout/process5"/>
    <dgm:cxn modelId="{30EC1977-8925-2041-8DCA-71EB93F8A991}" type="presOf" srcId="{28E37E69-14C7-1C46-A0D6-2AD7474FD8D9}" destId="{B86240D3-5B8B-BB4E-808E-3238EC8B1AEA}" srcOrd="0" destOrd="0" presId="urn:microsoft.com/office/officeart/2005/8/layout/process5"/>
    <dgm:cxn modelId="{720D8683-2B64-4443-AFEC-2CAC1785B3FB}" type="presOf" srcId="{5755A7BC-2AC4-5748-9254-93214C1ADAB4}" destId="{B638CB68-16D6-4F45-8537-A320713A575D}" srcOrd="0" destOrd="0" presId="urn:microsoft.com/office/officeart/2005/8/layout/process5"/>
    <dgm:cxn modelId="{3A84438C-1F49-FF46-AA37-E7AF0F0666D4}" type="presOf" srcId="{18515C7D-BDF3-1045-840A-8FA9CFF337CA}" destId="{7D6708DD-4DF4-A048-8835-4ED7D5FA7E6B}" srcOrd="0" destOrd="0" presId="urn:microsoft.com/office/officeart/2005/8/layout/process5"/>
    <dgm:cxn modelId="{0C4A9A8D-0E8F-094C-8A8D-FD3E4235B88B}" type="presOf" srcId="{ACABB195-42F6-E64E-9094-29356DD3A160}" destId="{6924EFDB-ED63-E240-AFF4-6650AB6B2BC8}" srcOrd="1" destOrd="0" presId="urn:microsoft.com/office/officeart/2005/8/layout/process5"/>
    <dgm:cxn modelId="{BB544892-D7D2-C644-A974-2F4FC9DD5B17}" type="presOf" srcId="{73DFE516-87D9-DA4D-9B01-95C4518F2E90}" destId="{F3E2C529-8088-F74E-83C0-5F839D0CE7AC}" srcOrd="0" destOrd="0" presId="urn:microsoft.com/office/officeart/2005/8/layout/process5"/>
    <dgm:cxn modelId="{E3D69894-2944-5B4A-BA98-752841A91D59}" srcId="{0A820372-6991-8948-8993-5A8BA30AD644}" destId="{B46FF077-F442-D540-B463-3BBFA48A5823}" srcOrd="6" destOrd="0" parTransId="{73B79E98-2EC3-9E4B-A5C1-02120FAC5D82}" sibTransId="{AFEC09EB-BF24-854F-8333-3303C6771C90}"/>
    <dgm:cxn modelId="{B48F7998-46D8-924D-A89F-CA3F8A2994B4}" type="presOf" srcId="{8936248B-119F-D540-9B69-EE61B5E7785B}" destId="{79C5808A-FFCD-DF43-8E34-CF6F9C11E35D}" srcOrd="0" destOrd="0" presId="urn:microsoft.com/office/officeart/2005/8/layout/process5"/>
    <dgm:cxn modelId="{85216EB1-12CD-0343-BD43-3E9E630A62D2}" srcId="{0A820372-6991-8948-8993-5A8BA30AD644}" destId="{44AC837A-41B3-3E4B-B0EA-AB1FCAE444A8}" srcOrd="8" destOrd="0" parTransId="{953DF65E-DB12-5141-BF19-68063889DF78}" sibTransId="{430EBC1D-DEC4-D24F-BA95-3E3AE54C1DE7}"/>
    <dgm:cxn modelId="{7011A3BC-E738-3A4B-ACE9-CBFE8B74C26C}" type="presOf" srcId="{AA850BD9-7F49-0944-8469-C8E8BF79E860}" destId="{BEEB4008-9332-D64A-A917-09032F27B432}" srcOrd="0" destOrd="0" presId="urn:microsoft.com/office/officeart/2005/8/layout/process5"/>
    <dgm:cxn modelId="{99FA3FBF-5CF3-0244-B474-6A3915AF89AE}" srcId="{0A820372-6991-8948-8993-5A8BA30AD644}" destId="{636A3262-FF9D-774B-91ED-B457435CD9AA}" srcOrd="5" destOrd="0" parTransId="{090A4A14-B636-AE4B-928C-95FF16B00A9E}" sibTransId="{ACABB195-42F6-E64E-9094-29356DD3A160}"/>
    <dgm:cxn modelId="{B659FEBF-AFC9-8748-A553-21675A969CC8}" type="presOf" srcId="{902DD1FC-03B3-5844-99A8-A45C4C726DFF}" destId="{E413C938-B31F-354E-B1D4-C1844ED1E015}" srcOrd="0" destOrd="0" presId="urn:microsoft.com/office/officeart/2005/8/layout/process5"/>
    <dgm:cxn modelId="{864AC9C2-4C72-2E4C-B6CF-2959542078C7}" type="presOf" srcId="{8936248B-119F-D540-9B69-EE61B5E7785B}" destId="{106DF692-D43E-5B42-AD8D-43DF41991ACF}" srcOrd="1" destOrd="0" presId="urn:microsoft.com/office/officeart/2005/8/layout/process5"/>
    <dgm:cxn modelId="{99A937C3-9E96-0B41-A221-438A3E6D1129}" type="presOf" srcId="{0A820372-6991-8948-8993-5A8BA30AD644}" destId="{E2F6C0C0-99E3-6449-B2BB-1DD5A701F517}" srcOrd="0" destOrd="0" presId="urn:microsoft.com/office/officeart/2005/8/layout/process5"/>
    <dgm:cxn modelId="{076AFCCC-A41D-4B45-AE4A-9B9FD2BA913E}" type="presOf" srcId="{A89E0AA1-3697-7E40-BBD5-AF231608D0B4}" destId="{D0D959C3-0D50-6647-868A-FDED97D25C79}" srcOrd="0" destOrd="0" presId="urn:microsoft.com/office/officeart/2005/8/layout/process5"/>
    <dgm:cxn modelId="{C73E3FCD-C16F-0241-857C-811A4004F748}" type="presOf" srcId="{AFEC09EB-BF24-854F-8333-3303C6771C90}" destId="{CD9C0677-2C0A-FA48-B020-B368FF4D5269}" srcOrd="1" destOrd="0" presId="urn:microsoft.com/office/officeart/2005/8/layout/process5"/>
    <dgm:cxn modelId="{BBB665DB-65CD-BC49-B423-CD4028BDE252}" type="presOf" srcId="{D3FAA97C-6437-D84F-BE07-0361F670F97C}" destId="{423D6E0D-6A2A-234C-8981-87635660F66C}" srcOrd="0" destOrd="0" presId="urn:microsoft.com/office/officeart/2005/8/layout/process5"/>
    <dgm:cxn modelId="{0963B6EB-4F6B-5042-B998-2F26939E3D5B}" type="presOf" srcId="{44AC837A-41B3-3E4B-B0EA-AB1FCAE444A8}" destId="{F72A84D5-FE9B-F645-B0B1-5E41A66DDB5F}" srcOrd="0" destOrd="0" presId="urn:microsoft.com/office/officeart/2005/8/layout/process5"/>
    <dgm:cxn modelId="{44CF11F0-9644-FF44-8EAC-F73BDFC024EE}" srcId="{0A820372-6991-8948-8993-5A8BA30AD644}" destId="{28E37E69-14C7-1C46-A0D6-2AD7474FD8D9}" srcOrd="2" destOrd="0" parTransId="{D171A925-9334-ED48-8E5A-A9EDB8F6C05E}" sibTransId="{D3FAA97C-6437-D84F-BE07-0361F670F97C}"/>
    <dgm:cxn modelId="{78B7D3F0-EE21-504A-93D5-38A4FB0C2612}" srcId="{0A820372-6991-8948-8993-5A8BA30AD644}" destId="{902DD1FC-03B3-5844-99A8-A45C4C726DFF}" srcOrd="7" destOrd="0" parTransId="{7C06E221-76F8-3847-870C-519379CEF250}" sibTransId="{A89E0AA1-3697-7E40-BBD5-AF231608D0B4}"/>
    <dgm:cxn modelId="{83CFEFF4-D64C-7446-AF55-6957AFBB8A2F}" type="presOf" srcId="{B46FF077-F442-D540-B463-3BBFA48A5823}" destId="{86DA3B6A-2D98-604F-8A7E-59A290CDCB42}" srcOrd="0" destOrd="0" presId="urn:microsoft.com/office/officeart/2005/8/layout/process5"/>
    <dgm:cxn modelId="{D863E7F8-6443-E640-BB8C-7B61586842CB}" type="presOf" srcId="{AA850BD9-7F49-0944-8469-C8E8BF79E860}" destId="{EB4E2D1D-0251-124B-B472-0BAF26B5A916}" srcOrd="1" destOrd="0" presId="urn:microsoft.com/office/officeart/2005/8/layout/process5"/>
    <dgm:cxn modelId="{79DBBBFF-1182-BA4B-99B4-591AD2BC98DB}" type="presOf" srcId="{506A4946-F00E-7D40-856D-200D93821105}" destId="{CB4A9053-2803-944B-B86D-46308D18130D}" srcOrd="0" destOrd="0" presId="urn:microsoft.com/office/officeart/2005/8/layout/process5"/>
    <dgm:cxn modelId="{7A1E03D2-7AE5-D84E-A2AA-3FDBDABB9D98}" type="presParOf" srcId="{E2F6C0C0-99E3-6449-B2BB-1DD5A701F517}" destId="{A408235B-394E-6F4A-9E8C-B68EA9E3CBE3}" srcOrd="0" destOrd="0" presId="urn:microsoft.com/office/officeart/2005/8/layout/process5"/>
    <dgm:cxn modelId="{679754FC-AC17-D046-B557-7C563B18CCC0}" type="presParOf" srcId="{E2F6C0C0-99E3-6449-B2BB-1DD5A701F517}" destId="{BEEB4008-9332-D64A-A917-09032F27B432}" srcOrd="1" destOrd="0" presId="urn:microsoft.com/office/officeart/2005/8/layout/process5"/>
    <dgm:cxn modelId="{95F54399-3F89-F740-BC69-F15366E4D7FE}" type="presParOf" srcId="{BEEB4008-9332-D64A-A917-09032F27B432}" destId="{EB4E2D1D-0251-124B-B472-0BAF26B5A916}" srcOrd="0" destOrd="0" presId="urn:microsoft.com/office/officeart/2005/8/layout/process5"/>
    <dgm:cxn modelId="{45909E91-D6F8-DD4C-B275-0ED2684D2165}" type="presParOf" srcId="{E2F6C0C0-99E3-6449-B2BB-1DD5A701F517}" destId="{CB4A9053-2803-944B-B86D-46308D18130D}" srcOrd="2" destOrd="0" presId="urn:microsoft.com/office/officeart/2005/8/layout/process5"/>
    <dgm:cxn modelId="{5ACFE1BE-71C9-4C49-A415-87544A844911}" type="presParOf" srcId="{E2F6C0C0-99E3-6449-B2BB-1DD5A701F517}" destId="{79C5808A-FFCD-DF43-8E34-CF6F9C11E35D}" srcOrd="3" destOrd="0" presId="urn:microsoft.com/office/officeart/2005/8/layout/process5"/>
    <dgm:cxn modelId="{BA0594DA-8764-1C41-9A5B-C1D9E4A42155}" type="presParOf" srcId="{79C5808A-FFCD-DF43-8E34-CF6F9C11E35D}" destId="{106DF692-D43E-5B42-AD8D-43DF41991ACF}" srcOrd="0" destOrd="0" presId="urn:microsoft.com/office/officeart/2005/8/layout/process5"/>
    <dgm:cxn modelId="{68F1A056-49ED-2A43-991B-5819E6E76356}" type="presParOf" srcId="{E2F6C0C0-99E3-6449-B2BB-1DD5A701F517}" destId="{B86240D3-5B8B-BB4E-808E-3238EC8B1AEA}" srcOrd="4" destOrd="0" presId="urn:microsoft.com/office/officeart/2005/8/layout/process5"/>
    <dgm:cxn modelId="{F41FC446-2B2D-B449-B2CB-BDE0ADD0E580}" type="presParOf" srcId="{E2F6C0C0-99E3-6449-B2BB-1DD5A701F517}" destId="{423D6E0D-6A2A-234C-8981-87635660F66C}" srcOrd="5" destOrd="0" presId="urn:microsoft.com/office/officeart/2005/8/layout/process5"/>
    <dgm:cxn modelId="{0CDBDEF0-4992-DD4A-9BDE-FAD4A9B303B6}" type="presParOf" srcId="{423D6E0D-6A2A-234C-8981-87635660F66C}" destId="{D935A078-E600-374D-9513-9A3111AC2FBE}" srcOrd="0" destOrd="0" presId="urn:microsoft.com/office/officeart/2005/8/layout/process5"/>
    <dgm:cxn modelId="{A7EF29F3-ECE2-CF4F-9D3D-CAC70344E69F}" type="presParOf" srcId="{E2F6C0C0-99E3-6449-B2BB-1DD5A701F517}" destId="{B638CB68-16D6-4F45-8537-A320713A575D}" srcOrd="6" destOrd="0" presId="urn:microsoft.com/office/officeart/2005/8/layout/process5"/>
    <dgm:cxn modelId="{B3A22B25-1A0C-E04F-86D6-3757529B106D}" type="presParOf" srcId="{E2F6C0C0-99E3-6449-B2BB-1DD5A701F517}" destId="{BA465A56-7B42-9D44-8ACF-FC4F8934DF0E}" srcOrd="7" destOrd="0" presId="urn:microsoft.com/office/officeart/2005/8/layout/process5"/>
    <dgm:cxn modelId="{DA75C727-0204-E841-AC13-F8C5CC89B436}" type="presParOf" srcId="{BA465A56-7B42-9D44-8ACF-FC4F8934DF0E}" destId="{C9206F5D-0D3E-BE44-A40B-53388011B6FF}" srcOrd="0" destOrd="0" presId="urn:microsoft.com/office/officeart/2005/8/layout/process5"/>
    <dgm:cxn modelId="{5A6C3CB8-7100-B74B-A75A-7282DD154DA6}" type="presParOf" srcId="{E2F6C0C0-99E3-6449-B2BB-1DD5A701F517}" destId="{F3E2C529-8088-F74E-83C0-5F839D0CE7AC}" srcOrd="8" destOrd="0" presId="urn:microsoft.com/office/officeart/2005/8/layout/process5"/>
    <dgm:cxn modelId="{030C38CF-C0AB-4E4E-9A66-11202FEC911A}" type="presParOf" srcId="{E2F6C0C0-99E3-6449-B2BB-1DD5A701F517}" destId="{7D6708DD-4DF4-A048-8835-4ED7D5FA7E6B}" srcOrd="9" destOrd="0" presId="urn:microsoft.com/office/officeart/2005/8/layout/process5"/>
    <dgm:cxn modelId="{27761F8C-6D47-104E-8942-7DBFBD48DFC6}" type="presParOf" srcId="{7D6708DD-4DF4-A048-8835-4ED7D5FA7E6B}" destId="{4955A6A9-C513-CE49-AC7E-77155CAFDDD0}" srcOrd="0" destOrd="0" presId="urn:microsoft.com/office/officeart/2005/8/layout/process5"/>
    <dgm:cxn modelId="{5986107A-CFFF-624B-9A7F-10D6F3074662}" type="presParOf" srcId="{E2F6C0C0-99E3-6449-B2BB-1DD5A701F517}" destId="{F8F84209-4BD3-3347-B7D4-6E87544A796E}" srcOrd="10" destOrd="0" presId="urn:microsoft.com/office/officeart/2005/8/layout/process5"/>
    <dgm:cxn modelId="{F9DBEE09-1792-F949-8B06-FB81B99E0A16}" type="presParOf" srcId="{E2F6C0C0-99E3-6449-B2BB-1DD5A701F517}" destId="{38192E11-CF1A-B149-8741-9A348B2C1C7D}" srcOrd="11" destOrd="0" presId="urn:microsoft.com/office/officeart/2005/8/layout/process5"/>
    <dgm:cxn modelId="{53480E8D-C8D9-5A4F-8E43-183D6DE2C548}" type="presParOf" srcId="{38192E11-CF1A-B149-8741-9A348B2C1C7D}" destId="{6924EFDB-ED63-E240-AFF4-6650AB6B2BC8}" srcOrd="0" destOrd="0" presId="urn:microsoft.com/office/officeart/2005/8/layout/process5"/>
    <dgm:cxn modelId="{285B50F3-1923-8A43-9691-3DEFFD2B0577}" type="presParOf" srcId="{E2F6C0C0-99E3-6449-B2BB-1DD5A701F517}" destId="{86DA3B6A-2D98-604F-8A7E-59A290CDCB42}" srcOrd="12" destOrd="0" presId="urn:microsoft.com/office/officeart/2005/8/layout/process5"/>
    <dgm:cxn modelId="{ACE9BE70-1099-5345-8368-22D48917324C}" type="presParOf" srcId="{E2F6C0C0-99E3-6449-B2BB-1DD5A701F517}" destId="{EEE4F456-216C-CC48-8768-92E1884C380E}" srcOrd="13" destOrd="0" presId="urn:microsoft.com/office/officeart/2005/8/layout/process5"/>
    <dgm:cxn modelId="{08354F5C-BF7A-6644-B635-4D0D167AAF9E}" type="presParOf" srcId="{EEE4F456-216C-CC48-8768-92E1884C380E}" destId="{CD9C0677-2C0A-FA48-B020-B368FF4D5269}" srcOrd="0" destOrd="0" presId="urn:microsoft.com/office/officeart/2005/8/layout/process5"/>
    <dgm:cxn modelId="{B5F45412-DCA2-4A4C-B5B9-792135691FE7}" type="presParOf" srcId="{E2F6C0C0-99E3-6449-B2BB-1DD5A701F517}" destId="{E413C938-B31F-354E-B1D4-C1844ED1E015}" srcOrd="14" destOrd="0" presId="urn:microsoft.com/office/officeart/2005/8/layout/process5"/>
    <dgm:cxn modelId="{49753C6F-6006-2849-85BA-99FDEFB454AF}" type="presParOf" srcId="{E2F6C0C0-99E3-6449-B2BB-1DD5A701F517}" destId="{D0D959C3-0D50-6647-868A-FDED97D25C79}" srcOrd="15" destOrd="0" presId="urn:microsoft.com/office/officeart/2005/8/layout/process5"/>
    <dgm:cxn modelId="{6A04CFEA-3794-BC4B-B8C2-C131099E6498}" type="presParOf" srcId="{D0D959C3-0D50-6647-868A-FDED97D25C79}" destId="{BDA2A362-FECB-8E4A-9E9B-B21420A99203}" srcOrd="0" destOrd="0" presId="urn:microsoft.com/office/officeart/2005/8/layout/process5"/>
    <dgm:cxn modelId="{7F5C6973-C4D0-674B-A0A5-B2096502FA93}" type="presParOf" srcId="{E2F6C0C0-99E3-6449-B2BB-1DD5A701F517}" destId="{F72A84D5-FE9B-F645-B0B1-5E41A66DDB5F}" srcOrd="1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881CCA-959E-D341-BB70-821C4E105232}" type="doc">
      <dgm:prSet loTypeId="urn:microsoft.com/office/officeart/2005/8/layout/process1" loCatId="" qsTypeId="urn:microsoft.com/office/officeart/2005/8/quickstyle/simple1" qsCatId="simple" csTypeId="urn:microsoft.com/office/officeart/2005/8/colors/colorful4" csCatId="colorful" phldr="1"/>
      <dgm:spPr/>
    </dgm:pt>
    <dgm:pt modelId="{C20C1F2A-2A4A-ED43-9E4F-A1977CD1EB44}">
      <dgm:prSet phldrT="[Text]"/>
      <dgm:spPr/>
      <dgm:t>
        <a:bodyPr/>
        <a:lstStyle/>
        <a:p>
          <a:r>
            <a:rPr lang="en-US" b="1" u="sng" dirty="0">
              <a:solidFill>
                <a:schemeClr val="tx1"/>
              </a:solidFill>
            </a:rPr>
            <a:t>Resources</a:t>
          </a:r>
          <a:r>
            <a:rPr lang="en-US" dirty="0">
              <a:solidFill>
                <a:schemeClr val="tx1"/>
              </a:solidFill>
            </a:rPr>
            <a:t> that make an intervention happen</a:t>
          </a:r>
        </a:p>
      </dgm:t>
    </dgm:pt>
    <dgm:pt modelId="{FA23B960-8DF1-8044-AA8D-B2E17887A4B3}" type="parTrans" cxnId="{7F23950A-B9AC-1A49-965F-9A72F4E72A0E}">
      <dgm:prSet/>
      <dgm:spPr/>
      <dgm:t>
        <a:bodyPr/>
        <a:lstStyle/>
        <a:p>
          <a:endParaRPr lang="en-US"/>
        </a:p>
      </dgm:t>
    </dgm:pt>
    <dgm:pt modelId="{774C22A7-F8FB-4042-B6C6-131D554E3797}" type="sibTrans" cxnId="{7F23950A-B9AC-1A49-965F-9A72F4E72A0E}">
      <dgm:prSet/>
      <dgm:spPr/>
      <dgm:t>
        <a:bodyPr/>
        <a:lstStyle/>
        <a:p>
          <a:endParaRPr lang="en-US"/>
        </a:p>
      </dgm:t>
    </dgm:pt>
    <dgm:pt modelId="{E9EB4CB3-B2D7-254D-AAF0-820E84F6BF82}">
      <dgm:prSet phldrT="[Text]"/>
      <dgm:spPr/>
      <dgm:t>
        <a:bodyPr/>
        <a:lstStyle/>
        <a:p>
          <a:r>
            <a:rPr lang="en-US">
              <a:solidFill>
                <a:schemeClr val="tx1"/>
              </a:solidFill>
            </a:rPr>
            <a:t>The </a:t>
          </a:r>
          <a:r>
            <a:rPr lang="en-US" b="1" u="sng">
              <a:solidFill>
                <a:schemeClr val="tx1"/>
              </a:solidFill>
            </a:rPr>
            <a:t>intervention</a:t>
          </a:r>
          <a:r>
            <a:rPr lang="en-US" u="sng">
              <a:solidFill>
                <a:schemeClr val="tx1"/>
              </a:solidFill>
            </a:rPr>
            <a:t> </a:t>
          </a:r>
          <a:r>
            <a:rPr lang="en-US">
              <a:solidFill>
                <a:schemeClr val="tx1"/>
              </a:solidFill>
            </a:rPr>
            <a:t>(program, activity)</a:t>
          </a:r>
          <a:endParaRPr lang="en-US" dirty="0">
            <a:solidFill>
              <a:schemeClr val="tx1"/>
            </a:solidFill>
          </a:endParaRPr>
        </a:p>
      </dgm:t>
    </dgm:pt>
    <dgm:pt modelId="{BB929F35-CDD8-534C-9BC8-63FF9C72B1DF}" type="parTrans" cxnId="{99C10606-A923-0D4C-A40E-2C6BD0E4F2E7}">
      <dgm:prSet/>
      <dgm:spPr/>
      <dgm:t>
        <a:bodyPr/>
        <a:lstStyle/>
        <a:p>
          <a:endParaRPr lang="en-US"/>
        </a:p>
      </dgm:t>
    </dgm:pt>
    <dgm:pt modelId="{E32F6B50-C110-3548-B76C-5E2F5F2FE88A}" type="sibTrans" cxnId="{99C10606-A923-0D4C-A40E-2C6BD0E4F2E7}">
      <dgm:prSet/>
      <dgm:spPr/>
      <dgm:t>
        <a:bodyPr/>
        <a:lstStyle/>
        <a:p>
          <a:endParaRPr lang="en-US"/>
        </a:p>
      </dgm:t>
    </dgm:pt>
    <dgm:pt modelId="{5141803A-55E4-5944-81EF-C7082CF59372}">
      <dgm:prSet phldrT="[Text]"/>
      <dgm:spPr/>
      <dgm:t>
        <a:bodyPr/>
        <a:lstStyle/>
        <a:p>
          <a:r>
            <a:rPr lang="en-US">
              <a:solidFill>
                <a:schemeClr val="tx1"/>
              </a:solidFill>
            </a:rPr>
            <a:t>The </a:t>
          </a:r>
          <a:r>
            <a:rPr lang="en-US" b="1" u="sng">
              <a:solidFill>
                <a:schemeClr val="tx1"/>
              </a:solidFill>
            </a:rPr>
            <a:t>good stuff </a:t>
          </a:r>
          <a:r>
            <a:rPr lang="en-US">
              <a:solidFill>
                <a:schemeClr val="tx1"/>
              </a:solidFill>
            </a:rPr>
            <a:t>that our intervention produces</a:t>
          </a:r>
          <a:endParaRPr lang="en-US" dirty="0">
            <a:solidFill>
              <a:schemeClr val="tx1"/>
            </a:solidFill>
          </a:endParaRPr>
        </a:p>
      </dgm:t>
    </dgm:pt>
    <dgm:pt modelId="{39FA7EDA-04ED-D546-9E19-4C8702800B8D}" type="parTrans" cxnId="{C8C660C2-4BCF-7142-A66D-2A3E7C271955}">
      <dgm:prSet/>
      <dgm:spPr/>
      <dgm:t>
        <a:bodyPr/>
        <a:lstStyle/>
        <a:p>
          <a:endParaRPr lang="en-US"/>
        </a:p>
      </dgm:t>
    </dgm:pt>
    <dgm:pt modelId="{54A769AD-1FC3-2E43-AB6C-6BB356AD9285}" type="sibTrans" cxnId="{C8C660C2-4BCF-7142-A66D-2A3E7C271955}">
      <dgm:prSet/>
      <dgm:spPr/>
      <dgm:t>
        <a:bodyPr/>
        <a:lstStyle/>
        <a:p>
          <a:endParaRPr lang="en-US"/>
        </a:p>
      </dgm:t>
    </dgm:pt>
    <dgm:pt modelId="{3EA59C5F-9DE0-A749-B9C4-2D75DE4198CF}" type="pres">
      <dgm:prSet presAssocID="{B8881CCA-959E-D341-BB70-821C4E105232}" presName="Name0" presStyleCnt="0">
        <dgm:presLayoutVars>
          <dgm:dir/>
          <dgm:resizeHandles val="exact"/>
        </dgm:presLayoutVars>
      </dgm:prSet>
      <dgm:spPr/>
    </dgm:pt>
    <dgm:pt modelId="{5B8A7B65-8CE7-4449-A07A-2D41B406D4BF}" type="pres">
      <dgm:prSet presAssocID="{C20C1F2A-2A4A-ED43-9E4F-A1977CD1EB44}" presName="node" presStyleLbl="node1" presStyleIdx="0" presStyleCnt="3">
        <dgm:presLayoutVars>
          <dgm:bulletEnabled val="1"/>
        </dgm:presLayoutVars>
      </dgm:prSet>
      <dgm:spPr/>
    </dgm:pt>
    <dgm:pt modelId="{8CEBBFCC-78A3-6D46-BAF2-4CF656BFBA27}" type="pres">
      <dgm:prSet presAssocID="{774C22A7-F8FB-4042-B6C6-131D554E3797}" presName="sibTrans" presStyleLbl="sibTrans2D1" presStyleIdx="0" presStyleCnt="2"/>
      <dgm:spPr/>
    </dgm:pt>
    <dgm:pt modelId="{214C8938-2DB3-9340-83EF-0402BACE56CA}" type="pres">
      <dgm:prSet presAssocID="{774C22A7-F8FB-4042-B6C6-131D554E3797}" presName="connectorText" presStyleLbl="sibTrans2D1" presStyleIdx="0" presStyleCnt="2"/>
      <dgm:spPr/>
    </dgm:pt>
    <dgm:pt modelId="{A629B021-0808-6F4F-8D77-807FB28D6C50}" type="pres">
      <dgm:prSet presAssocID="{E9EB4CB3-B2D7-254D-AAF0-820E84F6BF82}" presName="node" presStyleLbl="node1" presStyleIdx="1" presStyleCnt="3" custLinFactNeighborX="2910" custLinFactNeighborY="-72684">
        <dgm:presLayoutVars>
          <dgm:bulletEnabled val="1"/>
        </dgm:presLayoutVars>
      </dgm:prSet>
      <dgm:spPr/>
    </dgm:pt>
    <dgm:pt modelId="{D7C3BCDA-EC2B-C54D-A16D-2DE8B9343E68}" type="pres">
      <dgm:prSet presAssocID="{E32F6B50-C110-3548-B76C-5E2F5F2FE88A}" presName="sibTrans" presStyleLbl="sibTrans2D1" presStyleIdx="1" presStyleCnt="2"/>
      <dgm:spPr/>
    </dgm:pt>
    <dgm:pt modelId="{1E27051E-655E-BB45-831A-EDD8225744FE}" type="pres">
      <dgm:prSet presAssocID="{E32F6B50-C110-3548-B76C-5E2F5F2FE88A}" presName="connectorText" presStyleLbl="sibTrans2D1" presStyleIdx="1" presStyleCnt="2"/>
      <dgm:spPr/>
    </dgm:pt>
    <dgm:pt modelId="{6DE5BEE1-57DC-8445-92F6-A36398307220}" type="pres">
      <dgm:prSet presAssocID="{5141803A-55E4-5944-81EF-C7082CF59372}" presName="node" presStyleLbl="node1" presStyleIdx="2" presStyleCnt="3">
        <dgm:presLayoutVars>
          <dgm:bulletEnabled val="1"/>
        </dgm:presLayoutVars>
      </dgm:prSet>
      <dgm:spPr/>
    </dgm:pt>
  </dgm:ptLst>
  <dgm:cxnLst>
    <dgm:cxn modelId="{99C10606-A923-0D4C-A40E-2C6BD0E4F2E7}" srcId="{B8881CCA-959E-D341-BB70-821C4E105232}" destId="{E9EB4CB3-B2D7-254D-AAF0-820E84F6BF82}" srcOrd="1" destOrd="0" parTransId="{BB929F35-CDD8-534C-9BC8-63FF9C72B1DF}" sibTransId="{E32F6B50-C110-3548-B76C-5E2F5F2FE88A}"/>
    <dgm:cxn modelId="{7F23950A-B9AC-1A49-965F-9A72F4E72A0E}" srcId="{B8881CCA-959E-D341-BB70-821C4E105232}" destId="{C20C1F2A-2A4A-ED43-9E4F-A1977CD1EB44}" srcOrd="0" destOrd="0" parTransId="{FA23B960-8DF1-8044-AA8D-B2E17887A4B3}" sibTransId="{774C22A7-F8FB-4042-B6C6-131D554E3797}"/>
    <dgm:cxn modelId="{834E2F1F-622E-2642-B8E9-79ED94FCEFC7}" type="presOf" srcId="{C20C1F2A-2A4A-ED43-9E4F-A1977CD1EB44}" destId="{5B8A7B65-8CE7-4449-A07A-2D41B406D4BF}" srcOrd="0" destOrd="0" presId="urn:microsoft.com/office/officeart/2005/8/layout/process1"/>
    <dgm:cxn modelId="{B8AD3753-C28A-6748-A91C-1AAE66E550C5}" type="presOf" srcId="{E32F6B50-C110-3548-B76C-5E2F5F2FE88A}" destId="{1E27051E-655E-BB45-831A-EDD8225744FE}" srcOrd="1" destOrd="0" presId="urn:microsoft.com/office/officeart/2005/8/layout/process1"/>
    <dgm:cxn modelId="{5452BB61-ABF8-4D49-A1B7-E3C1BE9B8821}" type="presOf" srcId="{E32F6B50-C110-3548-B76C-5E2F5F2FE88A}" destId="{D7C3BCDA-EC2B-C54D-A16D-2DE8B9343E68}" srcOrd="0" destOrd="0" presId="urn:microsoft.com/office/officeart/2005/8/layout/process1"/>
    <dgm:cxn modelId="{0F0F7884-3DCA-2A47-8563-0B096E1AC83F}" type="presOf" srcId="{B8881CCA-959E-D341-BB70-821C4E105232}" destId="{3EA59C5F-9DE0-A749-B9C4-2D75DE4198CF}" srcOrd="0" destOrd="0" presId="urn:microsoft.com/office/officeart/2005/8/layout/process1"/>
    <dgm:cxn modelId="{3D282A94-F4E8-204F-B431-A5E6203D5F18}" type="presOf" srcId="{774C22A7-F8FB-4042-B6C6-131D554E3797}" destId="{214C8938-2DB3-9340-83EF-0402BACE56CA}" srcOrd="1" destOrd="0" presId="urn:microsoft.com/office/officeart/2005/8/layout/process1"/>
    <dgm:cxn modelId="{E84ADFAD-A08A-E448-9B29-731384A3B302}" type="presOf" srcId="{5141803A-55E4-5944-81EF-C7082CF59372}" destId="{6DE5BEE1-57DC-8445-92F6-A36398307220}" srcOrd="0" destOrd="0" presId="urn:microsoft.com/office/officeart/2005/8/layout/process1"/>
    <dgm:cxn modelId="{C8C660C2-4BCF-7142-A66D-2A3E7C271955}" srcId="{B8881CCA-959E-D341-BB70-821C4E105232}" destId="{5141803A-55E4-5944-81EF-C7082CF59372}" srcOrd="2" destOrd="0" parTransId="{39FA7EDA-04ED-D546-9E19-4C8702800B8D}" sibTransId="{54A769AD-1FC3-2E43-AB6C-6BB356AD9285}"/>
    <dgm:cxn modelId="{767252F8-7EB3-084E-B0FF-C21AFA2E1862}" type="presOf" srcId="{E9EB4CB3-B2D7-254D-AAF0-820E84F6BF82}" destId="{A629B021-0808-6F4F-8D77-807FB28D6C50}" srcOrd="0" destOrd="0" presId="urn:microsoft.com/office/officeart/2005/8/layout/process1"/>
    <dgm:cxn modelId="{2E60F5FC-DA1A-5F4B-B5A4-467C6A004C68}" type="presOf" srcId="{774C22A7-F8FB-4042-B6C6-131D554E3797}" destId="{8CEBBFCC-78A3-6D46-BAF2-4CF656BFBA27}" srcOrd="0" destOrd="0" presId="urn:microsoft.com/office/officeart/2005/8/layout/process1"/>
    <dgm:cxn modelId="{A0018B61-CF16-A845-84E1-664D74DF17F6}" type="presParOf" srcId="{3EA59C5F-9DE0-A749-B9C4-2D75DE4198CF}" destId="{5B8A7B65-8CE7-4449-A07A-2D41B406D4BF}" srcOrd="0" destOrd="0" presId="urn:microsoft.com/office/officeart/2005/8/layout/process1"/>
    <dgm:cxn modelId="{FC82220D-095B-B740-9221-B519AD15013E}" type="presParOf" srcId="{3EA59C5F-9DE0-A749-B9C4-2D75DE4198CF}" destId="{8CEBBFCC-78A3-6D46-BAF2-4CF656BFBA27}" srcOrd="1" destOrd="0" presId="urn:microsoft.com/office/officeart/2005/8/layout/process1"/>
    <dgm:cxn modelId="{BAA1F8E4-641B-5846-857E-F46256363549}" type="presParOf" srcId="{8CEBBFCC-78A3-6D46-BAF2-4CF656BFBA27}" destId="{214C8938-2DB3-9340-83EF-0402BACE56CA}" srcOrd="0" destOrd="0" presId="urn:microsoft.com/office/officeart/2005/8/layout/process1"/>
    <dgm:cxn modelId="{21D3066F-CFCF-FE4B-8052-B06CDBAFDA4F}" type="presParOf" srcId="{3EA59C5F-9DE0-A749-B9C4-2D75DE4198CF}" destId="{A629B021-0808-6F4F-8D77-807FB28D6C50}" srcOrd="2" destOrd="0" presId="urn:microsoft.com/office/officeart/2005/8/layout/process1"/>
    <dgm:cxn modelId="{2A992F39-7E1E-BC4C-ACE1-41F0E2F4DAE9}" type="presParOf" srcId="{3EA59C5F-9DE0-A749-B9C4-2D75DE4198CF}" destId="{D7C3BCDA-EC2B-C54D-A16D-2DE8B9343E68}" srcOrd="3" destOrd="0" presId="urn:microsoft.com/office/officeart/2005/8/layout/process1"/>
    <dgm:cxn modelId="{609F01DC-D62C-4D42-938D-2326F9F6CC1F}" type="presParOf" srcId="{D7C3BCDA-EC2B-C54D-A16D-2DE8B9343E68}" destId="{1E27051E-655E-BB45-831A-EDD8225744FE}" srcOrd="0" destOrd="0" presId="urn:microsoft.com/office/officeart/2005/8/layout/process1"/>
    <dgm:cxn modelId="{4688C40C-95DD-FA4E-981E-4C5EEE5FFA64}" type="presParOf" srcId="{3EA59C5F-9DE0-A749-B9C4-2D75DE4198CF}" destId="{6DE5BEE1-57DC-8445-92F6-A36398307220}"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881CCA-959E-D341-BB70-821C4E105232}" type="doc">
      <dgm:prSet loTypeId="urn:microsoft.com/office/officeart/2005/8/layout/process1" loCatId="" qsTypeId="urn:microsoft.com/office/officeart/2005/8/quickstyle/simple1" qsCatId="simple" csTypeId="urn:microsoft.com/office/officeart/2005/8/colors/colorful4" csCatId="colorful" phldr="1"/>
      <dgm:spPr/>
    </dgm:pt>
    <dgm:pt modelId="{C20C1F2A-2A4A-ED43-9E4F-A1977CD1EB44}">
      <dgm:prSet phldrT="[Text]"/>
      <dgm:spPr/>
      <dgm:t>
        <a:bodyPr/>
        <a:lstStyle/>
        <a:p>
          <a:r>
            <a:rPr lang="en-US" b="1" u="sng" dirty="0">
              <a:solidFill>
                <a:schemeClr val="tx1"/>
              </a:solidFill>
            </a:rPr>
            <a:t>Resources</a:t>
          </a:r>
          <a:r>
            <a:rPr lang="en-US" dirty="0">
              <a:solidFill>
                <a:schemeClr val="tx1"/>
              </a:solidFill>
            </a:rPr>
            <a:t> that make an intervention happen</a:t>
          </a:r>
        </a:p>
      </dgm:t>
    </dgm:pt>
    <dgm:pt modelId="{FA23B960-8DF1-8044-AA8D-B2E17887A4B3}" type="parTrans" cxnId="{7F23950A-B9AC-1A49-965F-9A72F4E72A0E}">
      <dgm:prSet/>
      <dgm:spPr/>
      <dgm:t>
        <a:bodyPr/>
        <a:lstStyle/>
        <a:p>
          <a:endParaRPr lang="en-US"/>
        </a:p>
      </dgm:t>
    </dgm:pt>
    <dgm:pt modelId="{774C22A7-F8FB-4042-B6C6-131D554E3797}" type="sibTrans" cxnId="{7F23950A-B9AC-1A49-965F-9A72F4E72A0E}">
      <dgm:prSet/>
      <dgm:spPr/>
      <dgm:t>
        <a:bodyPr/>
        <a:lstStyle/>
        <a:p>
          <a:endParaRPr lang="en-US"/>
        </a:p>
      </dgm:t>
    </dgm:pt>
    <dgm:pt modelId="{E9EB4CB3-B2D7-254D-AAF0-820E84F6BF82}">
      <dgm:prSet phldrT="[Text]"/>
      <dgm:spPr/>
      <dgm:t>
        <a:bodyPr/>
        <a:lstStyle/>
        <a:p>
          <a:r>
            <a:rPr lang="en-US">
              <a:solidFill>
                <a:schemeClr val="tx1"/>
              </a:solidFill>
            </a:rPr>
            <a:t>The </a:t>
          </a:r>
          <a:r>
            <a:rPr lang="en-US" b="1" u="sng">
              <a:solidFill>
                <a:schemeClr val="tx1"/>
              </a:solidFill>
            </a:rPr>
            <a:t>intervention</a:t>
          </a:r>
          <a:r>
            <a:rPr lang="en-US" u="sng">
              <a:solidFill>
                <a:schemeClr val="tx1"/>
              </a:solidFill>
            </a:rPr>
            <a:t> </a:t>
          </a:r>
          <a:r>
            <a:rPr lang="en-US">
              <a:solidFill>
                <a:schemeClr val="tx1"/>
              </a:solidFill>
            </a:rPr>
            <a:t>(program, activity)</a:t>
          </a:r>
          <a:endParaRPr lang="en-US" dirty="0">
            <a:solidFill>
              <a:schemeClr val="tx1"/>
            </a:solidFill>
          </a:endParaRPr>
        </a:p>
      </dgm:t>
    </dgm:pt>
    <dgm:pt modelId="{BB929F35-CDD8-534C-9BC8-63FF9C72B1DF}" type="parTrans" cxnId="{99C10606-A923-0D4C-A40E-2C6BD0E4F2E7}">
      <dgm:prSet/>
      <dgm:spPr/>
      <dgm:t>
        <a:bodyPr/>
        <a:lstStyle/>
        <a:p>
          <a:endParaRPr lang="en-US"/>
        </a:p>
      </dgm:t>
    </dgm:pt>
    <dgm:pt modelId="{E32F6B50-C110-3548-B76C-5E2F5F2FE88A}" type="sibTrans" cxnId="{99C10606-A923-0D4C-A40E-2C6BD0E4F2E7}">
      <dgm:prSet/>
      <dgm:spPr/>
      <dgm:t>
        <a:bodyPr/>
        <a:lstStyle/>
        <a:p>
          <a:endParaRPr lang="en-US"/>
        </a:p>
      </dgm:t>
    </dgm:pt>
    <dgm:pt modelId="{5141803A-55E4-5944-81EF-C7082CF59372}">
      <dgm:prSet phldrT="[Text]"/>
      <dgm:spPr/>
      <dgm:t>
        <a:bodyPr/>
        <a:lstStyle/>
        <a:p>
          <a:r>
            <a:rPr lang="en-US">
              <a:solidFill>
                <a:schemeClr val="tx1"/>
              </a:solidFill>
            </a:rPr>
            <a:t>The </a:t>
          </a:r>
          <a:r>
            <a:rPr lang="en-US" b="1" u="sng">
              <a:solidFill>
                <a:schemeClr val="tx1"/>
              </a:solidFill>
            </a:rPr>
            <a:t>good stuff </a:t>
          </a:r>
          <a:r>
            <a:rPr lang="en-US">
              <a:solidFill>
                <a:schemeClr val="tx1"/>
              </a:solidFill>
            </a:rPr>
            <a:t>that our intervention produces</a:t>
          </a:r>
          <a:endParaRPr lang="en-US" dirty="0">
            <a:solidFill>
              <a:schemeClr val="tx1"/>
            </a:solidFill>
          </a:endParaRPr>
        </a:p>
      </dgm:t>
    </dgm:pt>
    <dgm:pt modelId="{39FA7EDA-04ED-D546-9E19-4C8702800B8D}" type="parTrans" cxnId="{C8C660C2-4BCF-7142-A66D-2A3E7C271955}">
      <dgm:prSet/>
      <dgm:spPr/>
      <dgm:t>
        <a:bodyPr/>
        <a:lstStyle/>
        <a:p>
          <a:endParaRPr lang="en-US"/>
        </a:p>
      </dgm:t>
    </dgm:pt>
    <dgm:pt modelId="{54A769AD-1FC3-2E43-AB6C-6BB356AD9285}" type="sibTrans" cxnId="{C8C660C2-4BCF-7142-A66D-2A3E7C271955}">
      <dgm:prSet/>
      <dgm:spPr/>
      <dgm:t>
        <a:bodyPr/>
        <a:lstStyle/>
        <a:p>
          <a:endParaRPr lang="en-US"/>
        </a:p>
      </dgm:t>
    </dgm:pt>
    <dgm:pt modelId="{3EA59C5F-9DE0-A749-B9C4-2D75DE4198CF}" type="pres">
      <dgm:prSet presAssocID="{B8881CCA-959E-D341-BB70-821C4E105232}" presName="Name0" presStyleCnt="0">
        <dgm:presLayoutVars>
          <dgm:dir/>
          <dgm:resizeHandles val="exact"/>
        </dgm:presLayoutVars>
      </dgm:prSet>
      <dgm:spPr/>
    </dgm:pt>
    <dgm:pt modelId="{5B8A7B65-8CE7-4449-A07A-2D41B406D4BF}" type="pres">
      <dgm:prSet presAssocID="{C20C1F2A-2A4A-ED43-9E4F-A1977CD1EB44}" presName="node" presStyleLbl="node1" presStyleIdx="0" presStyleCnt="3">
        <dgm:presLayoutVars>
          <dgm:bulletEnabled val="1"/>
        </dgm:presLayoutVars>
      </dgm:prSet>
      <dgm:spPr/>
    </dgm:pt>
    <dgm:pt modelId="{8CEBBFCC-78A3-6D46-BAF2-4CF656BFBA27}" type="pres">
      <dgm:prSet presAssocID="{774C22A7-F8FB-4042-B6C6-131D554E3797}" presName="sibTrans" presStyleLbl="sibTrans2D1" presStyleIdx="0" presStyleCnt="2"/>
      <dgm:spPr/>
    </dgm:pt>
    <dgm:pt modelId="{214C8938-2DB3-9340-83EF-0402BACE56CA}" type="pres">
      <dgm:prSet presAssocID="{774C22A7-F8FB-4042-B6C6-131D554E3797}" presName="connectorText" presStyleLbl="sibTrans2D1" presStyleIdx="0" presStyleCnt="2"/>
      <dgm:spPr/>
    </dgm:pt>
    <dgm:pt modelId="{A629B021-0808-6F4F-8D77-807FB28D6C50}" type="pres">
      <dgm:prSet presAssocID="{E9EB4CB3-B2D7-254D-AAF0-820E84F6BF82}" presName="node" presStyleLbl="node1" presStyleIdx="1" presStyleCnt="3" custLinFactNeighborX="2910" custLinFactNeighborY="-72684">
        <dgm:presLayoutVars>
          <dgm:bulletEnabled val="1"/>
        </dgm:presLayoutVars>
      </dgm:prSet>
      <dgm:spPr/>
    </dgm:pt>
    <dgm:pt modelId="{D7C3BCDA-EC2B-C54D-A16D-2DE8B9343E68}" type="pres">
      <dgm:prSet presAssocID="{E32F6B50-C110-3548-B76C-5E2F5F2FE88A}" presName="sibTrans" presStyleLbl="sibTrans2D1" presStyleIdx="1" presStyleCnt="2"/>
      <dgm:spPr/>
    </dgm:pt>
    <dgm:pt modelId="{1E27051E-655E-BB45-831A-EDD8225744FE}" type="pres">
      <dgm:prSet presAssocID="{E32F6B50-C110-3548-B76C-5E2F5F2FE88A}" presName="connectorText" presStyleLbl="sibTrans2D1" presStyleIdx="1" presStyleCnt="2"/>
      <dgm:spPr/>
    </dgm:pt>
    <dgm:pt modelId="{6DE5BEE1-57DC-8445-92F6-A36398307220}" type="pres">
      <dgm:prSet presAssocID="{5141803A-55E4-5944-81EF-C7082CF59372}" presName="node" presStyleLbl="node1" presStyleIdx="2" presStyleCnt="3">
        <dgm:presLayoutVars>
          <dgm:bulletEnabled val="1"/>
        </dgm:presLayoutVars>
      </dgm:prSet>
      <dgm:spPr/>
    </dgm:pt>
  </dgm:ptLst>
  <dgm:cxnLst>
    <dgm:cxn modelId="{99C10606-A923-0D4C-A40E-2C6BD0E4F2E7}" srcId="{B8881CCA-959E-D341-BB70-821C4E105232}" destId="{E9EB4CB3-B2D7-254D-AAF0-820E84F6BF82}" srcOrd="1" destOrd="0" parTransId="{BB929F35-CDD8-534C-9BC8-63FF9C72B1DF}" sibTransId="{E32F6B50-C110-3548-B76C-5E2F5F2FE88A}"/>
    <dgm:cxn modelId="{7F23950A-B9AC-1A49-965F-9A72F4E72A0E}" srcId="{B8881CCA-959E-D341-BB70-821C4E105232}" destId="{C20C1F2A-2A4A-ED43-9E4F-A1977CD1EB44}" srcOrd="0" destOrd="0" parTransId="{FA23B960-8DF1-8044-AA8D-B2E17887A4B3}" sibTransId="{774C22A7-F8FB-4042-B6C6-131D554E3797}"/>
    <dgm:cxn modelId="{834E2F1F-622E-2642-B8E9-79ED94FCEFC7}" type="presOf" srcId="{C20C1F2A-2A4A-ED43-9E4F-A1977CD1EB44}" destId="{5B8A7B65-8CE7-4449-A07A-2D41B406D4BF}" srcOrd="0" destOrd="0" presId="urn:microsoft.com/office/officeart/2005/8/layout/process1"/>
    <dgm:cxn modelId="{B8AD3753-C28A-6748-A91C-1AAE66E550C5}" type="presOf" srcId="{E32F6B50-C110-3548-B76C-5E2F5F2FE88A}" destId="{1E27051E-655E-BB45-831A-EDD8225744FE}" srcOrd="1" destOrd="0" presId="urn:microsoft.com/office/officeart/2005/8/layout/process1"/>
    <dgm:cxn modelId="{5452BB61-ABF8-4D49-A1B7-E3C1BE9B8821}" type="presOf" srcId="{E32F6B50-C110-3548-B76C-5E2F5F2FE88A}" destId="{D7C3BCDA-EC2B-C54D-A16D-2DE8B9343E68}" srcOrd="0" destOrd="0" presId="urn:microsoft.com/office/officeart/2005/8/layout/process1"/>
    <dgm:cxn modelId="{0F0F7884-3DCA-2A47-8563-0B096E1AC83F}" type="presOf" srcId="{B8881CCA-959E-D341-BB70-821C4E105232}" destId="{3EA59C5F-9DE0-A749-B9C4-2D75DE4198CF}" srcOrd="0" destOrd="0" presId="urn:microsoft.com/office/officeart/2005/8/layout/process1"/>
    <dgm:cxn modelId="{3D282A94-F4E8-204F-B431-A5E6203D5F18}" type="presOf" srcId="{774C22A7-F8FB-4042-B6C6-131D554E3797}" destId="{214C8938-2DB3-9340-83EF-0402BACE56CA}" srcOrd="1" destOrd="0" presId="urn:microsoft.com/office/officeart/2005/8/layout/process1"/>
    <dgm:cxn modelId="{E84ADFAD-A08A-E448-9B29-731384A3B302}" type="presOf" srcId="{5141803A-55E4-5944-81EF-C7082CF59372}" destId="{6DE5BEE1-57DC-8445-92F6-A36398307220}" srcOrd="0" destOrd="0" presId="urn:microsoft.com/office/officeart/2005/8/layout/process1"/>
    <dgm:cxn modelId="{C8C660C2-4BCF-7142-A66D-2A3E7C271955}" srcId="{B8881CCA-959E-D341-BB70-821C4E105232}" destId="{5141803A-55E4-5944-81EF-C7082CF59372}" srcOrd="2" destOrd="0" parTransId="{39FA7EDA-04ED-D546-9E19-4C8702800B8D}" sibTransId="{54A769AD-1FC3-2E43-AB6C-6BB356AD9285}"/>
    <dgm:cxn modelId="{767252F8-7EB3-084E-B0FF-C21AFA2E1862}" type="presOf" srcId="{E9EB4CB3-B2D7-254D-AAF0-820E84F6BF82}" destId="{A629B021-0808-6F4F-8D77-807FB28D6C50}" srcOrd="0" destOrd="0" presId="urn:microsoft.com/office/officeart/2005/8/layout/process1"/>
    <dgm:cxn modelId="{2E60F5FC-DA1A-5F4B-B5A4-467C6A004C68}" type="presOf" srcId="{774C22A7-F8FB-4042-B6C6-131D554E3797}" destId="{8CEBBFCC-78A3-6D46-BAF2-4CF656BFBA27}" srcOrd="0" destOrd="0" presId="urn:microsoft.com/office/officeart/2005/8/layout/process1"/>
    <dgm:cxn modelId="{A0018B61-CF16-A845-84E1-664D74DF17F6}" type="presParOf" srcId="{3EA59C5F-9DE0-A749-B9C4-2D75DE4198CF}" destId="{5B8A7B65-8CE7-4449-A07A-2D41B406D4BF}" srcOrd="0" destOrd="0" presId="urn:microsoft.com/office/officeart/2005/8/layout/process1"/>
    <dgm:cxn modelId="{FC82220D-095B-B740-9221-B519AD15013E}" type="presParOf" srcId="{3EA59C5F-9DE0-A749-B9C4-2D75DE4198CF}" destId="{8CEBBFCC-78A3-6D46-BAF2-4CF656BFBA27}" srcOrd="1" destOrd="0" presId="urn:microsoft.com/office/officeart/2005/8/layout/process1"/>
    <dgm:cxn modelId="{BAA1F8E4-641B-5846-857E-F46256363549}" type="presParOf" srcId="{8CEBBFCC-78A3-6D46-BAF2-4CF656BFBA27}" destId="{214C8938-2DB3-9340-83EF-0402BACE56CA}" srcOrd="0" destOrd="0" presId="urn:microsoft.com/office/officeart/2005/8/layout/process1"/>
    <dgm:cxn modelId="{21D3066F-CFCF-FE4B-8052-B06CDBAFDA4F}" type="presParOf" srcId="{3EA59C5F-9DE0-A749-B9C4-2D75DE4198CF}" destId="{A629B021-0808-6F4F-8D77-807FB28D6C50}" srcOrd="2" destOrd="0" presId="urn:microsoft.com/office/officeart/2005/8/layout/process1"/>
    <dgm:cxn modelId="{2A992F39-7E1E-BC4C-ACE1-41F0E2F4DAE9}" type="presParOf" srcId="{3EA59C5F-9DE0-A749-B9C4-2D75DE4198CF}" destId="{D7C3BCDA-EC2B-C54D-A16D-2DE8B9343E68}" srcOrd="3" destOrd="0" presId="urn:microsoft.com/office/officeart/2005/8/layout/process1"/>
    <dgm:cxn modelId="{609F01DC-D62C-4D42-938D-2326F9F6CC1F}" type="presParOf" srcId="{D7C3BCDA-EC2B-C54D-A16D-2DE8B9343E68}" destId="{1E27051E-655E-BB45-831A-EDD8225744FE}" srcOrd="0" destOrd="0" presId="urn:microsoft.com/office/officeart/2005/8/layout/process1"/>
    <dgm:cxn modelId="{4688C40C-95DD-FA4E-981E-4C5EEE5FFA64}" type="presParOf" srcId="{3EA59C5F-9DE0-A749-B9C4-2D75DE4198CF}" destId="{6DE5BEE1-57DC-8445-92F6-A36398307220}"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8235B-394E-6F4A-9E8C-B68EA9E3CBE3}">
      <dsp:nvSpPr>
        <dsp:cNvPr id="0" name=""/>
        <dsp:cNvSpPr/>
      </dsp:nvSpPr>
      <dsp:spPr>
        <a:xfrm>
          <a:off x="1467567" y="834"/>
          <a:ext cx="2109511" cy="126570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Pilot funded</a:t>
          </a:r>
        </a:p>
      </dsp:txBody>
      <dsp:txXfrm>
        <a:off x="1504638" y="37905"/>
        <a:ext cx="2035369" cy="1191565"/>
      </dsp:txXfrm>
    </dsp:sp>
    <dsp:sp modelId="{BEEB4008-9332-D64A-A917-09032F27B432}">
      <dsp:nvSpPr>
        <dsp:cNvPr id="0" name=""/>
        <dsp:cNvSpPr/>
      </dsp:nvSpPr>
      <dsp:spPr>
        <a:xfrm>
          <a:off x="3762716" y="372108"/>
          <a:ext cx="447216" cy="52315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762716" y="476740"/>
        <a:ext cx="313051" cy="313894"/>
      </dsp:txXfrm>
    </dsp:sp>
    <dsp:sp modelId="{CB4A9053-2803-944B-B86D-46308D18130D}">
      <dsp:nvSpPr>
        <dsp:cNvPr id="0" name=""/>
        <dsp:cNvSpPr/>
      </dsp:nvSpPr>
      <dsp:spPr>
        <a:xfrm>
          <a:off x="4420884" y="834"/>
          <a:ext cx="2109511" cy="1265707"/>
        </a:xfrm>
        <a:prstGeom prst="roundRect">
          <a:avLst>
            <a:gd name="adj" fmla="val 10000"/>
          </a:avLst>
        </a:prstGeom>
        <a:solidFill>
          <a:schemeClr val="accent5">
            <a:hueOff val="-919168"/>
            <a:satOff val="-1278"/>
            <a:lumOff val="-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Background research</a:t>
          </a:r>
        </a:p>
      </dsp:txBody>
      <dsp:txXfrm>
        <a:off x="4457955" y="37905"/>
        <a:ext cx="2035369" cy="1191565"/>
      </dsp:txXfrm>
    </dsp:sp>
    <dsp:sp modelId="{79C5808A-FFCD-DF43-8E34-CF6F9C11E35D}">
      <dsp:nvSpPr>
        <dsp:cNvPr id="0" name=""/>
        <dsp:cNvSpPr/>
      </dsp:nvSpPr>
      <dsp:spPr>
        <a:xfrm>
          <a:off x="6716033" y="372108"/>
          <a:ext cx="447216" cy="523158"/>
        </a:xfrm>
        <a:prstGeom prst="rightArrow">
          <a:avLst>
            <a:gd name="adj1" fmla="val 60000"/>
            <a:gd name="adj2" fmla="val 50000"/>
          </a:avLst>
        </a:prstGeom>
        <a:solidFill>
          <a:schemeClr val="accent5">
            <a:hueOff val="-1050478"/>
            <a:satOff val="-1461"/>
            <a:lumOff val="-5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16033" y="476740"/>
        <a:ext cx="313051" cy="313894"/>
      </dsp:txXfrm>
    </dsp:sp>
    <dsp:sp modelId="{B86240D3-5B8B-BB4E-808E-3238EC8B1AEA}">
      <dsp:nvSpPr>
        <dsp:cNvPr id="0" name=""/>
        <dsp:cNvSpPr/>
      </dsp:nvSpPr>
      <dsp:spPr>
        <a:xfrm>
          <a:off x="7374201" y="834"/>
          <a:ext cx="2109511" cy="1265707"/>
        </a:xfrm>
        <a:prstGeom prst="roundRect">
          <a:avLst>
            <a:gd name="adj" fmla="val 1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RCOs review model</a:t>
          </a:r>
        </a:p>
      </dsp:txBody>
      <dsp:txXfrm>
        <a:off x="7411272" y="37905"/>
        <a:ext cx="2035369" cy="1191565"/>
      </dsp:txXfrm>
    </dsp:sp>
    <dsp:sp modelId="{423D6E0D-6A2A-234C-8981-87635660F66C}">
      <dsp:nvSpPr>
        <dsp:cNvPr id="0" name=""/>
        <dsp:cNvSpPr/>
      </dsp:nvSpPr>
      <dsp:spPr>
        <a:xfrm rot="5400000">
          <a:off x="8205348" y="1414207"/>
          <a:ext cx="447216" cy="523158"/>
        </a:xfrm>
        <a:prstGeom prst="rightArrow">
          <a:avLst>
            <a:gd name="adj1" fmla="val 60000"/>
            <a:gd name="adj2" fmla="val 50000"/>
          </a:avLst>
        </a:prstGeom>
        <a:solidFill>
          <a:schemeClr val="accent5">
            <a:hueOff val="-2100956"/>
            <a:satOff val="-2922"/>
            <a:lumOff val="-11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8272010" y="1452178"/>
        <a:ext cx="313894" cy="313051"/>
      </dsp:txXfrm>
    </dsp:sp>
    <dsp:sp modelId="{B638CB68-16D6-4F45-8537-A320713A575D}">
      <dsp:nvSpPr>
        <dsp:cNvPr id="0" name=""/>
        <dsp:cNvSpPr/>
      </dsp:nvSpPr>
      <dsp:spPr>
        <a:xfrm>
          <a:off x="7374201" y="2110345"/>
          <a:ext cx="2109511" cy="1265707"/>
        </a:xfrm>
        <a:prstGeom prst="roundRect">
          <a:avLst>
            <a:gd name="adj" fmla="val 10000"/>
          </a:avLst>
        </a:prstGeom>
        <a:solidFill>
          <a:schemeClr val="accent5">
            <a:hueOff val="-2757504"/>
            <a:satOff val="-3835"/>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Calculator prototype</a:t>
          </a:r>
        </a:p>
      </dsp:txBody>
      <dsp:txXfrm>
        <a:off x="7411272" y="2147416"/>
        <a:ext cx="2035369" cy="1191565"/>
      </dsp:txXfrm>
    </dsp:sp>
    <dsp:sp modelId="{BA465A56-7B42-9D44-8ACF-FC4F8934DF0E}">
      <dsp:nvSpPr>
        <dsp:cNvPr id="0" name=""/>
        <dsp:cNvSpPr/>
      </dsp:nvSpPr>
      <dsp:spPr>
        <a:xfrm rot="10800000">
          <a:off x="6741347" y="2481620"/>
          <a:ext cx="447216" cy="523158"/>
        </a:xfrm>
        <a:prstGeom prst="rightArrow">
          <a:avLst>
            <a:gd name="adj1" fmla="val 60000"/>
            <a:gd name="adj2" fmla="val 50000"/>
          </a:avLst>
        </a:prstGeom>
        <a:solidFill>
          <a:schemeClr val="accent5">
            <a:hueOff val="-3151433"/>
            <a:satOff val="-4383"/>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875512" y="2586252"/>
        <a:ext cx="313051" cy="313894"/>
      </dsp:txXfrm>
    </dsp:sp>
    <dsp:sp modelId="{F3E2C529-8088-F74E-83C0-5F839D0CE7AC}">
      <dsp:nvSpPr>
        <dsp:cNvPr id="0" name=""/>
        <dsp:cNvSpPr/>
      </dsp:nvSpPr>
      <dsp:spPr>
        <a:xfrm>
          <a:off x="4420884" y="2110345"/>
          <a:ext cx="2109511" cy="1265707"/>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RCOs test calculator</a:t>
          </a:r>
        </a:p>
      </dsp:txBody>
      <dsp:txXfrm>
        <a:off x="4457955" y="2147416"/>
        <a:ext cx="2035369" cy="1191565"/>
      </dsp:txXfrm>
    </dsp:sp>
    <dsp:sp modelId="{7D6708DD-4DF4-A048-8835-4ED7D5FA7E6B}">
      <dsp:nvSpPr>
        <dsp:cNvPr id="0" name=""/>
        <dsp:cNvSpPr/>
      </dsp:nvSpPr>
      <dsp:spPr>
        <a:xfrm rot="10800000">
          <a:off x="3788030" y="2481620"/>
          <a:ext cx="447216" cy="523158"/>
        </a:xfrm>
        <a:prstGeom prst="rightArrow">
          <a:avLst>
            <a:gd name="adj1" fmla="val 60000"/>
            <a:gd name="adj2" fmla="val 50000"/>
          </a:avLst>
        </a:prstGeom>
        <a:solidFill>
          <a:schemeClr val="accent5">
            <a:hueOff val="-4201911"/>
            <a:satOff val="-5845"/>
            <a:lumOff val="-22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922195" y="2586252"/>
        <a:ext cx="313051" cy="313894"/>
      </dsp:txXfrm>
    </dsp:sp>
    <dsp:sp modelId="{F8F84209-4BD3-3347-B7D4-6E87544A796E}">
      <dsp:nvSpPr>
        <dsp:cNvPr id="0" name=""/>
        <dsp:cNvSpPr/>
      </dsp:nvSpPr>
      <dsp:spPr>
        <a:xfrm>
          <a:off x="1467567" y="2110345"/>
          <a:ext cx="2109511" cy="1265707"/>
        </a:xfrm>
        <a:prstGeom prst="roundRect">
          <a:avLst>
            <a:gd name="adj" fmla="val 10000"/>
          </a:avLst>
        </a:prstGeom>
        <a:solidFill>
          <a:schemeClr val="accent5">
            <a:hueOff val="-4595840"/>
            <a:satOff val="-6392"/>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Finalize pilot calculator</a:t>
          </a:r>
        </a:p>
      </dsp:txBody>
      <dsp:txXfrm>
        <a:off x="1504638" y="2147416"/>
        <a:ext cx="2035369" cy="1191565"/>
      </dsp:txXfrm>
    </dsp:sp>
    <dsp:sp modelId="{38192E11-CF1A-B149-8741-9A348B2C1C7D}">
      <dsp:nvSpPr>
        <dsp:cNvPr id="0" name=""/>
        <dsp:cNvSpPr/>
      </dsp:nvSpPr>
      <dsp:spPr>
        <a:xfrm rot="5400000">
          <a:off x="2298715" y="3523718"/>
          <a:ext cx="447216" cy="523158"/>
        </a:xfrm>
        <a:prstGeom prst="rightArrow">
          <a:avLst>
            <a:gd name="adj1" fmla="val 60000"/>
            <a:gd name="adj2" fmla="val 50000"/>
          </a:avLst>
        </a:prstGeom>
        <a:solidFill>
          <a:schemeClr val="accent5">
            <a:hueOff val="-5252389"/>
            <a:satOff val="-7306"/>
            <a:lumOff val="-28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2365377" y="3561689"/>
        <a:ext cx="313894" cy="313051"/>
      </dsp:txXfrm>
    </dsp:sp>
    <dsp:sp modelId="{86DA3B6A-2D98-604F-8A7E-59A290CDCB42}">
      <dsp:nvSpPr>
        <dsp:cNvPr id="0" name=""/>
        <dsp:cNvSpPr/>
      </dsp:nvSpPr>
      <dsp:spPr>
        <a:xfrm>
          <a:off x="1467567" y="4219857"/>
          <a:ext cx="2109511" cy="1265707"/>
        </a:xfrm>
        <a:prstGeom prst="roundRect">
          <a:avLst>
            <a:gd name="adj" fmla="val 1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Presented at NAPS (launch)</a:t>
          </a:r>
        </a:p>
      </dsp:txBody>
      <dsp:txXfrm>
        <a:off x="1504638" y="4256928"/>
        <a:ext cx="2035369" cy="1191565"/>
      </dsp:txXfrm>
    </dsp:sp>
    <dsp:sp modelId="{EEE4F456-216C-CC48-8768-92E1884C380E}">
      <dsp:nvSpPr>
        <dsp:cNvPr id="0" name=""/>
        <dsp:cNvSpPr/>
      </dsp:nvSpPr>
      <dsp:spPr>
        <a:xfrm>
          <a:off x="3762716" y="4591131"/>
          <a:ext cx="447216" cy="523158"/>
        </a:xfrm>
        <a:prstGeom prst="rightArrow">
          <a:avLst>
            <a:gd name="adj1" fmla="val 60000"/>
            <a:gd name="adj2" fmla="val 50000"/>
          </a:avLst>
        </a:prstGeom>
        <a:solidFill>
          <a:schemeClr val="accent5">
            <a:hueOff val="-6302867"/>
            <a:satOff val="-8767"/>
            <a:lumOff val="-33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762716" y="4695763"/>
        <a:ext cx="313051" cy="313894"/>
      </dsp:txXfrm>
    </dsp:sp>
    <dsp:sp modelId="{E413C938-B31F-354E-B1D4-C1844ED1E015}">
      <dsp:nvSpPr>
        <dsp:cNvPr id="0" name=""/>
        <dsp:cNvSpPr/>
      </dsp:nvSpPr>
      <dsp:spPr>
        <a:xfrm>
          <a:off x="4420884" y="4219857"/>
          <a:ext cx="2109511" cy="1265707"/>
        </a:xfrm>
        <a:prstGeom prst="roundRect">
          <a:avLst>
            <a:gd name="adj" fmla="val 10000"/>
          </a:avLst>
        </a:prstGeom>
        <a:solidFill>
          <a:schemeClr val="accent5">
            <a:hueOff val="-6434176"/>
            <a:satOff val="-8949"/>
            <a:lumOff val="-3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Gathering feedback on pilot</a:t>
          </a:r>
        </a:p>
      </dsp:txBody>
      <dsp:txXfrm>
        <a:off x="4457955" y="4256928"/>
        <a:ext cx="2035369" cy="1191565"/>
      </dsp:txXfrm>
    </dsp:sp>
    <dsp:sp modelId="{D0D959C3-0D50-6647-868A-FDED97D25C79}">
      <dsp:nvSpPr>
        <dsp:cNvPr id="0" name=""/>
        <dsp:cNvSpPr/>
      </dsp:nvSpPr>
      <dsp:spPr>
        <a:xfrm>
          <a:off x="6716033" y="4591131"/>
          <a:ext cx="447216" cy="523158"/>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16033" y="4695763"/>
        <a:ext cx="313051" cy="313894"/>
      </dsp:txXfrm>
    </dsp:sp>
    <dsp:sp modelId="{F72A84D5-FE9B-F645-B0B1-5E41A66DDB5F}">
      <dsp:nvSpPr>
        <dsp:cNvPr id="0" name=""/>
        <dsp:cNvSpPr/>
      </dsp:nvSpPr>
      <dsp:spPr>
        <a:xfrm>
          <a:off x="7374201" y="4219857"/>
          <a:ext cx="2109511" cy="1265707"/>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Future improvements + expansion</a:t>
          </a:r>
        </a:p>
      </dsp:txBody>
      <dsp:txXfrm>
        <a:off x="7411272" y="4256928"/>
        <a:ext cx="2035369" cy="1191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A7B65-8CE7-4449-A07A-2D41B406D4BF}">
      <dsp:nvSpPr>
        <dsp:cNvPr id="0" name=""/>
        <dsp:cNvSpPr/>
      </dsp:nvSpPr>
      <dsp:spPr>
        <a:xfrm>
          <a:off x="8266" y="2934602"/>
          <a:ext cx="2470716" cy="14824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u="sng" kern="1200" dirty="0">
              <a:solidFill>
                <a:schemeClr val="tx1"/>
              </a:solidFill>
            </a:rPr>
            <a:t>Resources</a:t>
          </a:r>
          <a:r>
            <a:rPr lang="en-US" sz="2200" kern="1200" dirty="0">
              <a:solidFill>
                <a:schemeClr val="tx1"/>
              </a:solidFill>
            </a:rPr>
            <a:t> that make an intervention happen</a:t>
          </a:r>
        </a:p>
      </dsp:txBody>
      <dsp:txXfrm>
        <a:off x="51685" y="2978021"/>
        <a:ext cx="2383878" cy="1395592"/>
      </dsp:txXfrm>
    </dsp:sp>
    <dsp:sp modelId="{8CEBBFCC-78A3-6D46-BAF2-4CF656BFBA27}">
      <dsp:nvSpPr>
        <dsp:cNvPr id="0" name=""/>
        <dsp:cNvSpPr/>
      </dsp:nvSpPr>
      <dsp:spPr>
        <a:xfrm rot="20569937">
          <a:off x="2720676" y="2825990"/>
          <a:ext cx="564171" cy="61273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24447" y="2973516"/>
        <a:ext cx="394920" cy="367643"/>
      </dsp:txXfrm>
    </dsp:sp>
    <dsp:sp modelId="{A629B021-0808-6F4F-8D77-807FB28D6C50}">
      <dsp:nvSpPr>
        <dsp:cNvPr id="0" name=""/>
        <dsp:cNvSpPr/>
      </dsp:nvSpPr>
      <dsp:spPr>
        <a:xfrm>
          <a:off x="3496029" y="1857112"/>
          <a:ext cx="2470716" cy="1482430"/>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The </a:t>
          </a:r>
          <a:r>
            <a:rPr lang="en-US" sz="2200" b="1" u="sng" kern="1200">
              <a:solidFill>
                <a:schemeClr val="tx1"/>
              </a:solidFill>
            </a:rPr>
            <a:t>intervention</a:t>
          </a:r>
          <a:r>
            <a:rPr lang="en-US" sz="2200" u="sng" kern="1200">
              <a:solidFill>
                <a:schemeClr val="tx1"/>
              </a:solidFill>
            </a:rPr>
            <a:t> </a:t>
          </a:r>
          <a:r>
            <a:rPr lang="en-US" sz="2200" kern="1200">
              <a:solidFill>
                <a:schemeClr val="tx1"/>
              </a:solidFill>
            </a:rPr>
            <a:t>(program, activity)</a:t>
          </a:r>
          <a:endParaRPr lang="en-US" sz="2200" kern="1200" dirty="0">
            <a:solidFill>
              <a:schemeClr val="tx1"/>
            </a:solidFill>
          </a:endParaRPr>
        </a:p>
      </dsp:txBody>
      <dsp:txXfrm>
        <a:off x="3539448" y="1900531"/>
        <a:ext cx="2383878" cy="1395592"/>
      </dsp:txXfrm>
    </dsp:sp>
    <dsp:sp modelId="{D7C3BCDA-EC2B-C54D-A16D-2DE8B9343E68}">
      <dsp:nvSpPr>
        <dsp:cNvPr id="0" name=""/>
        <dsp:cNvSpPr/>
      </dsp:nvSpPr>
      <dsp:spPr>
        <a:xfrm rot="1046296">
          <a:off x="6194378" y="2835224"/>
          <a:ext cx="533048" cy="612737"/>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98053" y="2933810"/>
        <a:ext cx="373134" cy="367643"/>
      </dsp:txXfrm>
    </dsp:sp>
    <dsp:sp modelId="{6DE5BEE1-57DC-8445-92F6-A36398307220}">
      <dsp:nvSpPr>
        <dsp:cNvPr id="0" name=""/>
        <dsp:cNvSpPr/>
      </dsp:nvSpPr>
      <dsp:spPr>
        <a:xfrm>
          <a:off x="6926273" y="2934602"/>
          <a:ext cx="2470716" cy="1482430"/>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The </a:t>
          </a:r>
          <a:r>
            <a:rPr lang="en-US" sz="2200" b="1" u="sng" kern="1200">
              <a:solidFill>
                <a:schemeClr val="tx1"/>
              </a:solidFill>
            </a:rPr>
            <a:t>good stuff </a:t>
          </a:r>
          <a:r>
            <a:rPr lang="en-US" sz="2200" kern="1200">
              <a:solidFill>
                <a:schemeClr val="tx1"/>
              </a:solidFill>
            </a:rPr>
            <a:t>that our intervention produces</a:t>
          </a:r>
          <a:endParaRPr lang="en-US" sz="2200" kern="1200" dirty="0">
            <a:solidFill>
              <a:schemeClr val="tx1"/>
            </a:solidFill>
          </a:endParaRPr>
        </a:p>
      </dsp:txBody>
      <dsp:txXfrm>
        <a:off x="6969692" y="2978021"/>
        <a:ext cx="2383878" cy="1395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A7B65-8CE7-4449-A07A-2D41B406D4BF}">
      <dsp:nvSpPr>
        <dsp:cNvPr id="0" name=""/>
        <dsp:cNvSpPr/>
      </dsp:nvSpPr>
      <dsp:spPr>
        <a:xfrm>
          <a:off x="8266" y="2934602"/>
          <a:ext cx="2470716" cy="14824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u="sng" kern="1200" dirty="0">
              <a:solidFill>
                <a:schemeClr val="tx1"/>
              </a:solidFill>
            </a:rPr>
            <a:t>Resources</a:t>
          </a:r>
          <a:r>
            <a:rPr lang="en-US" sz="2200" kern="1200" dirty="0">
              <a:solidFill>
                <a:schemeClr val="tx1"/>
              </a:solidFill>
            </a:rPr>
            <a:t> that make an intervention happen</a:t>
          </a:r>
        </a:p>
      </dsp:txBody>
      <dsp:txXfrm>
        <a:off x="51685" y="2978021"/>
        <a:ext cx="2383878" cy="1395592"/>
      </dsp:txXfrm>
    </dsp:sp>
    <dsp:sp modelId="{8CEBBFCC-78A3-6D46-BAF2-4CF656BFBA27}">
      <dsp:nvSpPr>
        <dsp:cNvPr id="0" name=""/>
        <dsp:cNvSpPr/>
      </dsp:nvSpPr>
      <dsp:spPr>
        <a:xfrm rot="20569937">
          <a:off x="2720676" y="2825990"/>
          <a:ext cx="564171" cy="61273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24447" y="2973516"/>
        <a:ext cx="394920" cy="367643"/>
      </dsp:txXfrm>
    </dsp:sp>
    <dsp:sp modelId="{A629B021-0808-6F4F-8D77-807FB28D6C50}">
      <dsp:nvSpPr>
        <dsp:cNvPr id="0" name=""/>
        <dsp:cNvSpPr/>
      </dsp:nvSpPr>
      <dsp:spPr>
        <a:xfrm>
          <a:off x="3496029" y="1857112"/>
          <a:ext cx="2470716" cy="1482430"/>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The </a:t>
          </a:r>
          <a:r>
            <a:rPr lang="en-US" sz="2200" b="1" u="sng" kern="1200">
              <a:solidFill>
                <a:schemeClr val="tx1"/>
              </a:solidFill>
            </a:rPr>
            <a:t>intervention</a:t>
          </a:r>
          <a:r>
            <a:rPr lang="en-US" sz="2200" u="sng" kern="1200">
              <a:solidFill>
                <a:schemeClr val="tx1"/>
              </a:solidFill>
            </a:rPr>
            <a:t> </a:t>
          </a:r>
          <a:r>
            <a:rPr lang="en-US" sz="2200" kern="1200">
              <a:solidFill>
                <a:schemeClr val="tx1"/>
              </a:solidFill>
            </a:rPr>
            <a:t>(program, activity)</a:t>
          </a:r>
          <a:endParaRPr lang="en-US" sz="2200" kern="1200" dirty="0">
            <a:solidFill>
              <a:schemeClr val="tx1"/>
            </a:solidFill>
          </a:endParaRPr>
        </a:p>
      </dsp:txBody>
      <dsp:txXfrm>
        <a:off x="3539448" y="1900531"/>
        <a:ext cx="2383878" cy="1395592"/>
      </dsp:txXfrm>
    </dsp:sp>
    <dsp:sp modelId="{D7C3BCDA-EC2B-C54D-A16D-2DE8B9343E68}">
      <dsp:nvSpPr>
        <dsp:cNvPr id="0" name=""/>
        <dsp:cNvSpPr/>
      </dsp:nvSpPr>
      <dsp:spPr>
        <a:xfrm rot="1046296">
          <a:off x="6194378" y="2835224"/>
          <a:ext cx="533048" cy="612737"/>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98053" y="2933810"/>
        <a:ext cx="373134" cy="367643"/>
      </dsp:txXfrm>
    </dsp:sp>
    <dsp:sp modelId="{6DE5BEE1-57DC-8445-92F6-A36398307220}">
      <dsp:nvSpPr>
        <dsp:cNvPr id="0" name=""/>
        <dsp:cNvSpPr/>
      </dsp:nvSpPr>
      <dsp:spPr>
        <a:xfrm>
          <a:off x="6926273" y="2934602"/>
          <a:ext cx="2470716" cy="1482430"/>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The </a:t>
          </a:r>
          <a:r>
            <a:rPr lang="en-US" sz="2200" b="1" u="sng" kern="1200">
              <a:solidFill>
                <a:schemeClr val="tx1"/>
              </a:solidFill>
            </a:rPr>
            <a:t>good stuff </a:t>
          </a:r>
          <a:r>
            <a:rPr lang="en-US" sz="2200" kern="1200">
              <a:solidFill>
                <a:schemeClr val="tx1"/>
              </a:solidFill>
            </a:rPr>
            <a:t>that our intervention produces</a:t>
          </a:r>
          <a:endParaRPr lang="en-US" sz="2200" kern="1200" dirty="0">
            <a:solidFill>
              <a:schemeClr val="tx1"/>
            </a:solidFill>
          </a:endParaRPr>
        </a:p>
      </dsp:txBody>
      <dsp:txXfrm>
        <a:off x="6969692" y="2978021"/>
        <a:ext cx="2383878" cy="13955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0F99-A0FD-F246-932F-2724485D6C48}" type="datetimeFigureOut">
              <a:rPr lang="en-US" smtClean="0"/>
              <a:t>6/2/23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83ECA-77A6-0A4F-AC0D-0F5A16BFB0F7}" type="slidenum">
              <a:rPr lang="en-US" smtClean="0"/>
              <a:t>‹#›</a:t>
            </a:fld>
            <a:endParaRPr lang="en-US"/>
          </a:p>
        </p:txBody>
      </p:sp>
    </p:spTree>
    <p:extLst>
      <p:ext uri="{BB962C8B-B14F-4D97-AF65-F5344CB8AC3E}">
        <p14:creationId xmlns:p14="http://schemas.microsoft.com/office/powerpoint/2010/main" val="46675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2</a:t>
            </a:fld>
            <a:endParaRPr lang="en-US"/>
          </a:p>
        </p:txBody>
      </p:sp>
    </p:spTree>
    <p:extLst>
      <p:ext uri="{BB962C8B-B14F-4D97-AF65-F5344CB8AC3E}">
        <p14:creationId xmlns:p14="http://schemas.microsoft.com/office/powerpoint/2010/main" val="173425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stuff that comes out of that intervention. </a:t>
            </a:r>
          </a:p>
        </p:txBody>
      </p:sp>
      <p:sp>
        <p:nvSpPr>
          <p:cNvPr id="4" name="Slide Number Placeholder 3"/>
          <p:cNvSpPr>
            <a:spLocks noGrp="1"/>
          </p:cNvSpPr>
          <p:nvPr>
            <p:ph type="sldNum" sz="quarter" idx="5"/>
          </p:nvPr>
        </p:nvSpPr>
        <p:spPr/>
        <p:txBody>
          <a:bodyPr/>
          <a:lstStyle/>
          <a:p>
            <a:fld id="{F0D83ECA-77A6-0A4F-AC0D-0F5A16BFB0F7}" type="slidenum">
              <a:rPr lang="en-US" smtClean="0"/>
              <a:t>12</a:t>
            </a:fld>
            <a:endParaRPr lang="en-US"/>
          </a:p>
        </p:txBody>
      </p:sp>
    </p:spTree>
    <p:extLst>
      <p:ext uri="{BB962C8B-B14F-4D97-AF65-F5344CB8AC3E}">
        <p14:creationId xmlns:p14="http://schemas.microsoft.com/office/powerpoint/2010/main" val="236941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Cost-effectiveness analysis, and other types of economic evaluation, tell us about the balance between resources put into and the good stuff that comes out of an intervention.</a:t>
            </a:r>
          </a:p>
        </p:txBody>
      </p:sp>
      <p:sp>
        <p:nvSpPr>
          <p:cNvPr id="4" name="Slide Number Placeholder 3"/>
          <p:cNvSpPr>
            <a:spLocks noGrp="1"/>
          </p:cNvSpPr>
          <p:nvPr>
            <p:ph type="sldNum" sz="quarter" idx="5"/>
          </p:nvPr>
        </p:nvSpPr>
        <p:spPr/>
        <p:txBody>
          <a:bodyPr/>
          <a:lstStyle/>
          <a:p>
            <a:fld id="{F0D83ECA-77A6-0A4F-AC0D-0F5A16BFB0F7}" type="slidenum">
              <a:rPr lang="en-US" smtClean="0"/>
              <a:t>13</a:t>
            </a:fld>
            <a:endParaRPr lang="en-US"/>
          </a:p>
        </p:txBody>
      </p:sp>
    </p:spTree>
    <p:extLst>
      <p:ext uri="{BB962C8B-B14F-4D97-AF65-F5344CB8AC3E}">
        <p14:creationId xmlns:p14="http://schemas.microsoft.com/office/powerpoint/2010/main" val="2533394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heard of other types of economic evaluation – things like cost-benefit analysis, or return on investment.</a:t>
            </a:r>
          </a:p>
        </p:txBody>
      </p:sp>
      <p:sp>
        <p:nvSpPr>
          <p:cNvPr id="4" name="Slide Number Placeholder 3"/>
          <p:cNvSpPr>
            <a:spLocks noGrp="1"/>
          </p:cNvSpPr>
          <p:nvPr>
            <p:ph type="sldNum" sz="quarter" idx="5"/>
          </p:nvPr>
        </p:nvSpPr>
        <p:spPr/>
        <p:txBody>
          <a:bodyPr/>
          <a:lstStyle/>
          <a:p>
            <a:fld id="{F0D83ECA-77A6-0A4F-AC0D-0F5A16BFB0F7}" type="slidenum">
              <a:rPr lang="en-US" smtClean="0"/>
              <a:t>14</a:t>
            </a:fld>
            <a:endParaRPr lang="en-US"/>
          </a:p>
        </p:txBody>
      </p:sp>
    </p:spTree>
    <p:extLst>
      <p:ext uri="{BB962C8B-B14F-4D97-AF65-F5344CB8AC3E}">
        <p14:creationId xmlns:p14="http://schemas.microsoft.com/office/powerpoint/2010/main" val="287953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cost-benefit analysis and return on investment involve some degree of putting a dollar value onto the good stuff that comes out of an intervention. That can be tricky, especially in an area like substance use disorder recovery, because there’s  a ton of evolution happening around what it means to be in recovery, and translating that to a dollar value can be tricky, and can – frankly – feel icky. </a:t>
            </a:r>
          </a:p>
        </p:txBody>
      </p:sp>
      <p:sp>
        <p:nvSpPr>
          <p:cNvPr id="4" name="Slide Number Placeholder 3"/>
          <p:cNvSpPr>
            <a:spLocks noGrp="1"/>
          </p:cNvSpPr>
          <p:nvPr>
            <p:ph type="sldNum" sz="quarter" idx="5"/>
          </p:nvPr>
        </p:nvSpPr>
        <p:spPr/>
        <p:txBody>
          <a:bodyPr/>
          <a:lstStyle/>
          <a:p>
            <a:fld id="{F0D83ECA-77A6-0A4F-AC0D-0F5A16BFB0F7}" type="slidenum">
              <a:rPr lang="en-US" smtClean="0"/>
              <a:t>15</a:t>
            </a:fld>
            <a:endParaRPr lang="en-US"/>
          </a:p>
        </p:txBody>
      </p:sp>
    </p:spTree>
    <p:extLst>
      <p:ext uri="{BB962C8B-B14F-4D97-AF65-F5344CB8AC3E}">
        <p14:creationId xmlns:p14="http://schemas.microsoft.com/office/powerpoint/2010/main" val="1836646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one of the reasons I like cost-effectiveness analysis. We don’t have to assign a dollar value to the good stuff in our intervention. </a:t>
            </a:r>
          </a:p>
        </p:txBody>
      </p:sp>
      <p:sp>
        <p:nvSpPr>
          <p:cNvPr id="4" name="Slide Number Placeholder 3"/>
          <p:cNvSpPr>
            <a:spLocks noGrp="1"/>
          </p:cNvSpPr>
          <p:nvPr>
            <p:ph type="sldNum" sz="quarter" idx="5"/>
          </p:nvPr>
        </p:nvSpPr>
        <p:spPr/>
        <p:txBody>
          <a:bodyPr/>
          <a:lstStyle/>
          <a:p>
            <a:fld id="{F0D83ECA-77A6-0A4F-AC0D-0F5A16BFB0F7}" type="slidenum">
              <a:rPr lang="en-US" smtClean="0"/>
              <a:t>16</a:t>
            </a:fld>
            <a:endParaRPr lang="en-US"/>
          </a:p>
        </p:txBody>
      </p:sp>
    </p:spTree>
    <p:extLst>
      <p:ext uri="{BB962C8B-B14F-4D97-AF65-F5344CB8AC3E}">
        <p14:creationId xmlns:p14="http://schemas.microsoft.com/office/powerpoint/2010/main" val="1922192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cost-effectiveness we get an end result called an incremental cost-effectiveness ratio or ICER. That’s telling us the price of the intervention per unit of good stuff the intervention produces. </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That sounds a little funky but here’s an everyday example that may help you think about it:</a:t>
            </a:r>
          </a:p>
        </p:txBody>
      </p:sp>
      <p:sp>
        <p:nvSpPr>
          <p:cNvPr id="4" name="Slide Number Placeholder 3"/>
          <p:cNvSpPr>
            <a:spLocks noGrp="1"/>
          </p:cNvSpPr>
          <p:nvPr>
            <p:ph type="sldNum" sz="quarter" idx="5"/>
          </p:nvPr>
        </p:nvSpPr>
        <p:spPr/>
        <p:txBody>
          <a:bodyPr/>
          <a:lstStyle/>
          <a:p>
            <a:fld id="{F0D83ECA-77A6-0A4F-AC0D-0F5A16BFB0F7}" type="slidenum">
              <a:rPr lang="en-US" smtClean="0"/>
              <a:t>17</a:t>
            </a:fld>
            <a:endParaRPr lang="en-US"/>
          </a:p>
        </p:txBody>
      </p:sp>
    </p:spTree>
    <p:extLst>
      <p:ext uri="{BB962C8B-B14F-4D97-AF65-F5344CB8AC3E}">
        <p14:creationId xmlns:p14="http://schemas.microsoft.com/office/powerpoint/2010/main" val="408825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ways to explain what cost-effectiveness does, is to think about the supermarket. When you go to the supermarket, and you head to the cereal aisle, there’s a ton of cereals to choose from. There are different kinds of cereals – wheat based, rice based, oats, chocolate, fruity – there are different brands of cereal, and there are different sizes and different packaging. It can be tough to compare different cereals, especially if they come in different packages. </a:t>
            </a:r>
          </a:p>
        </p:txBody>
      </p:sp>
      <p:sp>
        <p:nvSpPr>
          <p:cNvPr id="4" name="Slide Number Placeholder 3"/>
          <p:cNvSpPr>
            <a:spLocks noGrp="1"/>
          </p:cNvSpPr>
          <p:nvPr>
            <p:ph type="sldNum" sz="quarter" idx="5"/>
          </p:nvPr>
        </p:nvSpPr>
        <p:spPr/>
        <p:txBody>
          <a:bodyPr/>
          <a:lstStyle/>
          <a:p>
            <a:fld id="{F0D83ECA-77A6-0A4F-AC0D-0F5A16BFB0F7}" type="slidenum">
              <a:rPr lang="en-US" smtClean="0"/>
              <a:t>18</a:t>
            </a:fld>
            <a:endParaRPr lang="en-US"/>
          </a:p>
        </p:txBody>
      </p:sp>
    </p:spTree>
    <p:extLst>
      <p:ext uri="{BB962C8B-B14F-4D97-AF65-F5344CB8AC3E}">
        <p14:creationId xmlns:p14="http://schemas.microsoft.com/office/powerpoint/2010/main" val="1341350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I’m trying to decide between name brand Cheerios in a 15 oz box, and generic oat bran cereal in a 12 oz box. Well the generic is cheaper, but it’s also smaller. So how do I know which one is a better deal – which one is getting me more breakfast for my money?</a:t>
            </a:r>
          </a:p>
        </p:txBody>
      </p:sp>
      <p:sp>
        <p:nvSpPr>
          <p:cNvPr id="4" name="Slide Number Placeholder 3"/>
          <p:cNvSpPr>
            <a:spLocks noGrp="1"/>
          </p:cNvSpPr>
          <p:nvPr>
            <p:ph type="sldNum" sz="quarter" idx="5"/>
          </p:nvPr>
        </p:nvSpPr>
        <p:spPr/>
        <p:txBody>
          <a:bodyPr/>
          <a:lstStyle/>
          <a:p>
            <a:fld id="{F0D83ECA-77A6-0A4F-AC0D-0F5A16BFB0F7}" type="slidenum">
              <a:rPr lang="en-US" smtClean="0"/>
              <a:t>19</a:t>
            </a:fld>
            <a:endParaRPr lang="en-US"/>
          </a:p>
        </p:txBody>
      </p:sp>
    </p:spTree>
    <p:extLst>
      <p:ext uri="{BB962C8B-B14F-4D97-AF65-F5344CB8AC3E}">
        <p14:creationId xmlns:p14="http://schemas.microsoft.com/office/powerpoint/2010/main" val="513106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might want to look for the price per ounce, instead of just looking at the sticker price. </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price per ounce lets me compare different kinds of cereal that come in different sized packages.</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20</a:t>
            </a:fld>
            <a:endParaRPr lang="en-US"/>
          </a:p>
        </p:txBody>
      </p:sp>
    </p:spTree>
    <p:extLst>
      <p:ext uri="{BB962C8B-B14F-4D97-AF65-F5344CB8AC3E}">
        <p14:creationId xmlns:p14="http://schemas.microsoft.com/office/powerpoint/2010/main" val="2263174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it also lets me compare different sizes of the same product. Do I get a better deal if I buy the bigger size? Actually in this case, I don’t! Similarly, programs for people’s health don’t always work more efficiently when they’re bigger – so cost-effectiveness analysis can help us take a look at that question. </a:t>
            </a:r>
          </a:p>
        </p:txBody>
      </p:sp>
      <p:sp>
        <p:nvSpPr>
          <p:cNvPr id="4" name="Slide Number Placeholder 3"/>
          <p:cNvSpPr>
            <a:spLocks noGrp="1"/>
          </p:cNvSpPr>
          <p:nvPr>
            <p:ph type="sldNum" sz="quarter" idx="5"/>
          </p:nvPr>
        </p:nvSpPr>
        <p:spPr/>
        <p:txBody>
          <a:bodyPr/>
          <a:lstStyle/>
          <a:p>
            <a:fld id="{F0D83ECA-77A6-0A4F-AC0D-0F5A16BFB0F7}" type="slidenum">
              <a:rPr lang="en-US" smtClean="0"/>
              <a:t>21</a:t>
            </a:fld>
            <a:endParaRPr lang="en-US"/>
          </a:p>
        </p:txBody>
      </p:sp>
    </p:spTree>
    <p:extLst>
      <p:ext uri="{BB962C8B-B14F-4D97-AF65-F5344CB8AC3E}">
        <p14:creationId xmlns:p14="http://schemas.microsoft.com/office/powerpoint/2010/main" val="370727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ultimate goal is a free, web-based cost-effectiveness calculator that is multifaceted in that it can look at many interventions at the same time. We want to focus on interventions that are peer-driven and in the substance use realm. We envision a calculator that would empower various stakeholders in that space to use cost-effectiveness information to increase the support of existing programs or to help build support for adopting such programs in areas where they don’t already exist. There’s not much work in this area at all – very few cost-effectiveness evaluations of peer-driven substance use interventions – so as a bonus, we would be helping to fill in this big knowledge gap, as well. </a:t>
            </a:r>
          </a:p>
        </p:txBody>
      </p:sp>
      <p:sp>
        <p:nvSpPr>
          <p:cNvPr id="4" name="Slide Number Placeholder 3"/>
          <p:cNvSpPr>
            <a:spLocks noGrp="1"/>
          </p:cNvSpPr>
          <p:nvPr>
            <p:ph type="sldNum" sz="quarter" idx="5"/>
          </p:nvPr>
        </p:nvSpPr>
        <p:spPr/>
        <p:txBody>
          <a:bodyPr/>
          <a:lstStyle/>
          <a:p>
            <a:fld id="{F0D83ECA-77A6-0A4F-AC0D-0F5A16BFB0F7}" type="slidenum">
              <a:rPr lang="en-US" smtClean="0"/>
              <a:t>4</a:t>
            </a:fld>
            <a:endParaRPr lang="en-US"/>
          </a:p>
        </p:txBody>
      </p:sp>
    </p:spTree>
    <p:extLst>
      <p:ext uri="{BB962C8B-B14F-4D97-AF65-F5344CB8AC3E}">
        <p14:creationId xmlns:p14="http://schemas.microsoft.com/office/powerpoint/2010/main" val="426365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let’s go back to that slide we were on before the cereal example. That ICER is doing pretty much the same thing, except instead of a price per ounce, it’s a price per unit of good stuff. Now that good stuff might be additional years of life I get to live because of that intervention, or it might be days that I spend healthy instead of days I spend ill. </a:t>
            </a:r>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22</a:t>
            </a:fld>
            <a:endParaRPr lang="en-US"/>
          </a:p>
        </p:txBody>
      </p:sp>
    </p:spTree>
    <p:extLst>
      <p:ext uri="{BB962C8B-B14F-4D97-AF65-F5344CB8AC3E}">
        <p14:creationId xmlns:p14="http://schemas.microsoft.com/office/powerpoint/2010/main" val="3254010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we’re looking for the difference between the new intervention I’m looking at, and an old standard way of doing things, which we usually call “treatment as usual.”</a:t>
            </a:r>
          </a:p>
          <a:p>
            <a:endParaRPr lang="en-US" dirty="0"/>
          </a:p>
          <a:p>
            <a:r>
              <a:rPr lang="en-US" dirty="0"/>
              <a:t>Treatment as usual could be doing nothing, if that’s what people usually get. Or it could be doing something that’s working pretty well, but just could be better, like comparing a new vaccine to an old vaccine. </a:t>
            </a:r>
          </a:p>
        </p:txBody>
      </p:sp>
      <p:sp>
        <p:nvSpPr>
          <p:cNvPr id="4" name="Slide Number Placeholder 3"/>
          <p:cNvSpPr>
            <a:spLocks noGrp="1"/>
          </p:cNvSpPr>
          <p:nvPr>
            <p:ph type="sldNum" sz="quarter" idx="5"/>
          </p:nvPr>
        </p:nvSpPr>
        <p:spPr/>
        <p:txBody>
          <a:bodyPr/>
          <a:lstStyle/>
          <a:p>
            <a:fld id="{F0D83ECA-77A6-0A4F-AC0D-0F5A16BFB0F7}" type="slidenum">
              <a:rPr lang="en-US" smtClean="0"/>
              <a:t>23</a:t>
            </a:fld>
            <a:endParaRPr lang="en-US"/>
          </a:p>
        </p:txBody>
      </p:sp>
    </p:spTree>
    <p:extLst>
      <p:ext uri="{BB962C8B-B14F-4D97-AF65-F5344CB8AC3E}">
        <p14:creationId xmlns:p14="http://schemas.microsoft.com/office/powerpoint/2010/main" val="1738359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talk about how we figure out the good stuff. To publish, and to compare to other studies that have4 already been done, we have to always start with something called a quality-adjusted life year or QALY. A QALY captures the idea of quality of life and life expectancy at the same time</a:t>
            </a:r>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24</a:t>
            </a:fld>
            <a:endParaRPr lang="en-US"/>
          </a:p>
        </p:txBody>
      </p:sp>
    </p:spTree>
    <p:extLst>
      <p:ext uri="{BB962C8B-B14F-4D97-AF65-F5344CB8AC3E}">
        <p14:creationId xmlns:p14="http://schemas.microsoft.com/office/powerpoint/2010/main" val="3551267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Let’s say my intervention adds four years of life expectancy per person. Awesome. But it also is really tough and lowers quality of life by about half. So those four years actually become 2 years, because we reduce that number by half – the quality of life adjustment. Let’s say my intervention doesn’t change quality of life at all, or it improves it, to perfect health. Well then in perfect health I’ve got 4 full years, so we’d just use 4. </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25</a:t>
            </a:fld>
            <a:endParaRPr lang="en-US"/>
          </a:p>
        </p:txBody>
      </p:sp>
    </p:spTree>
    <p:extLst>
      <p:ext uri="{BB962C8B-B14F-4D97-AF65-F5344CB8AC3E}">
        <p14:creationId xmlns:p14="http://schemas.microsoft.com/office/powerpoint/2010/main" val="3807382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QALYs let us compare across studies that have already been done, which is super helpful. But QALYs aren’t that intuitive to a lot of people, and our field might be way more interested in a different kind of outcome. Often, we think about lives saved or sustained healthy recovery (however that is defined), and in the past abstinence was a big measure, but that definition has broadened to one that is more recovery-focused. So we also always want to do something that is meaningful to the audience for this analysis. </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26</a:t>
            </a:fld>
            <a:endParaRPr lang="en-US"/>
          </a:p>
        </p:txBody>
      </p:sp>
    </p:spTree>
    <p:extLst>
      <p:ext uri="{BB962C8B-B14F-4D97-AF65-F5344CB8AC3E}">
        <p14:creationId xmlns:p14="http://schemas.microsoft.com/office/powerpoint/2010/main" val="2390791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So that covers the bottom part – the per ounce part in our grocery store metaphor. Then the top part is where we’re finding the difference in the cost of our new intervention and the cost of some standard way of doing things – treatment as usual. </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It’s important to note here that there’s two ways of looking at costs. </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societal perspective is just what it sounds like – how does this impact all of society? We want to think about things like, if people are getting this health intervention, how much of their time does it use up, and what could they have been doing with that time otherwise? We think about not just medical costs, but productivity, criminal justice, maybe even accidents – all the wider ripples of whatever health condition we’re looking at. </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27</a:t>
            </a:fld>
            <a:endParaRPr lang="en-US"/>
          </a:p>
        </p:txBody>
      </p:sp>
    </p:spTree>
    <p:extLst>
      <p:ext uri="{BB962C8B-B14F-4D97-AF65-F5344CB8AC3E}">
        <p14:creationId xmlns:p14="http://schemas.microsoft.com/office/powerpoint/2010/main" val="1117248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then also want to take a narrower view, too, and we call that the health system perspective. That’s actually pretty flexible though. The health system could be something like all of Texas Medicaid, or the whole US healthcare system. But it could also be something like a college campus – like for my CRP calculator. We’re just narrowing down to things like medical costs, costs that would happen within whatever we’re calling the healthcare system, but not looking at stuff outside of that, like what participants could have been doing with their time. </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28</a:t>
            </a:fld>
            <a:endParaRPr lang="en-US"/>
          </a:p>
        </p:txBody>
      </p:sp>
    </p:spTree>
    <p:extLst>
      <p:ext uri="{BB962C8B-B14F-4D97-AF65-F5344CB8AC3E}">
        <p14:creationId xmlns:p14="http://schemas.microsoft.com/office/powerpoint/2010/main" val="4099386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have two different ways that we put a dollar value on this top part, and we’re not putting a dollar value on the bottom part, so we sidestep any trickiness or ickiness. </a:t>
            </a:r>
          </a:p>
        </p:txBody>
      </p:sp>
      <p:sp>
        <p:nvSpPr>
          <p:cNvPr id="4" name="Slide Number Placeholder 3"/>
          <p:cNvSpPr>
            <a:spLocks noGrp="1"/>
          </p:cNvSpPr>
          <p:nvPr>
            <p:ph type="sldNum" sz="quarter" idx="5"/>
          </p:nvPr>
        </p:nvSpPr>
        <p:spPr/>
        <p:txBody>
          <a:bodyPr/>
          <a:lstStyle/>
          <a:p>
            <a:fld id="{F0D83ECA-77A6-0A4F-AC0D-0F5A16BFB0F7}" type="slidenum">
              <a:rPr lang="en-US" smtClean="0"/>
              <a:t>29</a:t>
            </a:fld>
            <a:endParaRPr lang="en-US"/>
          </a:p>
        </p:txBody>
      </p:sp>
    </p:spTree>
    <p:extLst>
      <p:ext uri="{BB962C8B-B14F-4D97-AF65-F5344CB8AC3E}">
        <p14:creationId xmlns:p14="http://schemas.microsoft.com/office/powerpoint/2010/main" val="2805414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since we want to look at two different kinds of costs, we have at least 2 ICERs. Ideally we should also look at some kind of meaningful outcome – something that’s more meaningful to the stakeholders than QALYs, and so if he have one, we’ll be looking at 4 different ICERS. </a:t>
            </a:r>
          </a:p>
        </p:txBody>
      </p:sp>
      <p:sp>
        <p:nvSpPr>
          <p:cNvPr id="4" name="Slide Number Placeholder 3"/>
          <p:cNvSpPr>
            <a:spLocks noGrp="1"/>
          </p:cNvSpPr>
          <p:nvPr>
            <p:ph type="sldNum" sz="quarter" idx="5"/>
          </p:nvPr>
        </p:nvSpPr>
        <p:spPr/>
        <p:txBody>
          <a:bodyPr/>
          <a:lstStyle/>
          <a:p>
            <a:fld id="{F0D83ECA-77A6-0A4F-AC0D-0F5A16BFB0F7}" type="slidenum">
              <a:rPr lang="en-US" smtClean="0"/>
              <a:t>30</a:t>
            </a:fld>
            <a:endParaRPr lang="en-US"/>
          </a:p>
        </p:txBody>
      </p:sp>
    </p:spTree>
    <p:extLst>
      <p:ext uri="{BB962C8B-B14F-4D97-AF65-F5344CB8AC3E}">
        <p14:creationId xmlns:p14="http://schemas.microsoft.com/office/powerpoint/2010/main" val="2936578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interpreting those ICERs. What’s a good ICER to have? </a:t>
            </a:r>
          </a:p>
        </p:txBody>
      </p:sp>
      <p:sp>
        <p:nvSpPr>
          <p:cNvPr id="4" name="Slide Number Placeholder 3"/>
          <p:cNvSpPr>
            <a:spLocks noGrp="1"/>
          </p:cNvSpPr>
          <p:nvPr>
            <p:ph type="sldNum" sz="quarter" idx="5"/>
          </p:nvPr>
        </p:nvSpPr>
        <p:spPr/>
        <p:txBody>
          <a:bodyPr/>
          <a:lstStyle/>
          <a:p>
            <a:fld id="{F0D83ECA-77A6-0A4F-AC0D-0F5A16BFB0F7}" type="slidenum">
              <a:rPr lang="en-US" smtClean="0"/>
              <a:t>31</a:t>
            </a:fld>
            <a:endParaRPr lang="en-US"/>
          </a:p>
        </p:txBody>
      </p:sp>
    </p:spTree>
    <p:extLst>
      <p:ext uri="{BB962C8B-B14F-4D97-AF65-F5344CB8AC3E}">
        <p14:creationId xmlns:p14="http://schemas.microsoft.com/office/powerpoint/2010/main" val="2548988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reaching that goal requires a lot of work, so we’ve taken the approach of tackling just a piece of this calculator at a time. I made a collegiate recovery program cost-effectiveness calculator as part of my master’s thesis work. It’s just based in Excel, but you can take a look at it by following the link. We have had the great fortune of getting some pilot funding to make the calculator we’ll be showing you today through the Recovery Research Institute’s Pilot Grant program through NIDA. </a:t>
            </a:r>
          </a:p>
          <a:p>
            <a:endParaRPr lang="en-US" dirty="0"/>
          </a:p>
          <a:p>
            <a:r>
              <a:rPr lang="en-US" dirty="0"/>
              <a:t>For this pilot, we built out two components of the calculator: we did the full underlying cost-effectiveness analysis of peer recovery support services and made that into a calculator component. We looked specifically at long-term peer recovery support services. So that involves someone with lived experience of addiction recovery – a peer – who is trained and credentialed to support others with substance use disorder, and we looked at the form of services where people are meeting long-term and at a lower intensity, as is often the case as part of a recovery community center’s activities. We also took an existing cost-effectiveness analysis of bystander naloxone distribution from 2013, updated it, and turned it into another calculator component. Bystander naloxone distribution is when recovery community centers or other organizations give naloxone out to people who might be present at an overdose – members of the public, people who work with people who use opioids, and so on. </a:t>
            </a:r>
          </a:p>
          <a:p>
            <a:endParaRPr lang="en-US" dirty="0"/>
          </a:p>
          <a:p>
            <a:r>
              <a:rPr lang="en-US" dirty="0"/>
              <a:t>We’ll also briefly touch on some future planned work to build out more pieces of the calculator, plans to publish and disseminate, and work toward testing potential impacts of the calculator. </a:t>
            </a:r>
          </a:p>
        </p:txBody>
      </p:sp>
      <p:sp>
        <p:nvSpPr>
          <p:cNvPr id="4" name="Slide Number Placeholder 3"/>
          <p:cNvSpPr>
            <a:spLocks noGrp="1"/>
          </p:cNvSpPr>
          <p:nvPr>
            <p:ph type="sldNum" sz="quarter" idx="5"/>
          </p:nvPr>
        </p:nvSpPr>
        <p:spPr/>
        <p:txBody>
          <a:bodyPr/>
          <a:lstStyle/>
          <a:p>
            <a:fld id="{F0D83ECA-77A6-0A4F-AC0D-0F5A16BFB0F7}" type="slidenum">
              <a:rPr lang="en-US" smtClean="0"/>
              <a:t>5</a:t>
            </a:fld>
            <a:endParaRPr lang="en-US"/>
          </a:p>
        </p:txBody>
      </p:sp>
    </p:spTree>
    <p:extLst>
      <p:ext uri="{BB962C8B-B14F-4D97-AF65-F5344CB8AC3E}">
        <p14:creationId xmlns:p14="http://schemas.microsoft.com/office/powerpoint/2010/main" val="3526324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It looks like one number, but remember it’s a ratio, so it’s actually over 1, 1 unit of good stuff. So we read it and interpret it as “$10,000 per quality-adjusted life year” or “$100 per additional person in recovery.”</a:t>
            </a:r>
          </a:p>
          <a:p>
            <a:pPr marL="742950" marR="0" lvl="1" indent="-28575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In isolation what does that mean though?</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32</a:t>
            </a:fld>
            <a:endParaRPr lang="en-US"/>
          </a:p>
        </p:txBody>
      </p:sp>
    </p:spTree>
    <p:extLst>
      <p:ext uri="{BB962C8B-B14F-4D97-AF65-F5344CB8AC3E}">
        <p14:creationId xmlns:p14="http://schemas.microsoft.com/office/powerpoint/2010/main" val="2728330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Look at Willingness to Pay thresholds</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Standard to use $50k – that’s what dialysis used to cost for every year of life it added. But that was in the 70s, so people also like to use $100k and $200k to account for inflation.</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also good to use a number that’s meaningful. So in our case, maybe that’s the average cost of SUD specialty treatment? Or maybe it’s the cost of a visit to the emergency department? Or the ICER of another intervention – but in the peer-driven behavioral health world, well, there’s not a lot of other studies out there to compare ICERs!</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33</a:t>
            </a:fld>
            <a:endParaRPr lang="en-US"/>
          </a:p>
        </p:txBody>
      </p:sp>
    </p:spTree>
    <p:extLst>
      <p:ext uri="{BB962C8B-B14F-4D97-AF65-F5344CB8AC3E}">
        <p14:creationId xmlns:p14="http://schemas.microsoft.com/office/powerpoint/2010/main" val="3993615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any number below your willingness to pay threshold, it’s cost-effective!</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34</a:t>
            </a:fld>
            <a:endParaRPr lang="en-US"/>
          </a:p>
        </p:txBody>
      </p:sp>
    </p:spTree>
    <p:extLst>
      <p:ext uri="{BB962C8B-B14F-4D97-AF65-F5344CB8AC3E}">
        <p14:creationId xmlns:p14="http://schemas.microsoft.com/office/powerpoint/2010/main" val="1095326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any number below your willingness to pay threshold, it’s cost-effective!</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35</a:t>
            </a:fld>
            <a:endParaRPr lang="en-US"/>
          </a:p>
        </p:txBody>
      </p:sp>
    </p:spTree>
    <p:extLst>
      <p:ext uri="{BB962C8B-B14F-4D97-AF65-F5344CB8AC3E}">
        <p14:creationId xmlns:p14="http://schemas.microsoft.com/office/powerpoint/2010/main" val="3336900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also look at multiple, so “not CE to threshold 1, but is CE to threshold 2” </a:t>
            </a:r>
          </a:p>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36</a:t>
            </a:fld>
            <a:endParaRPr lang="en-US"/>
          </a:p>
        </p:txBody>
      </p:sp>
    </p:spTree>
    <p:extLst>
      <p:ext uri="{BB962C8B-B14F-4D97-AF65-F5344CB8AC3E}">
        <p14:creationId xmlns:p14="http://schemas.microsoft.com/office/powerpoint/2010/main" val="2112050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 ICER that is negative may indicate that you have an intervention that is BOTH cost-saving and cost-effective. If you get to a negative ICER because the intervention costs less but delivers more good stuff, then congratulations! But remember, if it’s negative because the bottom number is negative, that’s no good: it means it’s less effective, AND costs more.</a:t>
            </a:r>
          </a:p>
        </p:txBody>
      </p:sp>
      <p:sp>
        <p:nvSpPr>
          <p:cNvPr id="4" name="Slide Number Placeholder 3"/>
          <p:cNvSpPr>
            <a:spLocks noGrp="1"/>
          </p:cNvSpPr>
          <p:nvPr>
            <p:ph type="sldNum" sz="quarter" idx="5"/>
          </p:nvPr>
        </p:nvSpPr>
        <p:spPr/>
        <p:txBody>
          <a:bodyPr/>
          <a:lstStyle/>
          <a:p>
            <a:fld id="{F0D83ECA-77A6-0A4F-AC0D-0F5A16BFB0F7}" type="slidenum">
              <a:rPr lang="en-US" smtClean="0"/>
              <a:t>37</a:t>
            </a:fld>
            <a:endParaRPr lang="en-US"/>
          </a:p>
        </p:txBody>
      </p:sp>
    </p:spTree>
    <p:extLst>
      <p:ext uri="{BB962C8B-B14F-4D97-AF65-F5344CB8AC3E}">
        <p14:creationId xmlns:p14="http://schemas.microsoft.com/office/powerpoint/2010/main" val="950724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remember, you don’t have to be cost-saving to be cost-effective!</a:t>
            </a:r>
          </a:p>
        </p:txBody>
      </p:sp>
      <p:sp>
        <p:nvSpPr>
          <p:cNvPr id="4" name="Slide Number Placeholder 3"/>
          <p:cNvSpPr>
            <a:spLocks noGrp="1"/>
          </p:cNvSpPr>
          <p:nvPr>
            <p:ph type="sldNum" sz="quarter" idx="5"/>
          </p:nvPr>
        </p:nvSpPr>
        <p:spPr/>
        <p:txBody>
          <a:bodyPr/>
          <a:lstStyle/>
          <a:p>
            <a:fld id="{F0D83ECA-77A6-0A4F-AC0D-0F5A16BFB0F7}" type="slidenum">
              <a:rPr lang="en-US" smtClean="0"/>
              <a:t>38</a:t>
            </a:fld>
            <a:endParaRPr lang="en-US"/>
          </a:p>
        </p:txBody>
      </p:sp>
    </p:spTree>
    <p:extLst>
      <p:ext uri="{BB962C8B-B14F-4D97-AF65-F5344CB8AC3E}">
        <p14:creationId xmlns:p14="http://schemas.microsoft.com/office/powerpoint/2010/main" val="3103121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compare the ICER – your result – to the thresholds you set. Whatever thresholds it is below means that it is cost-effective to that threshold. If the ICER was $49,000 per life year added, then that’s cost-effective to the $50,000 threshold. If my ICER is negative, specifically if it’s negative because my top number is negative but my bottom number is still positive, then it’s both cost-effective AND cost-saving. </a:t>
            </a:r>
          </a:p>
        </p:txBody>
      </p:sp>
      <p:sp>
        <p:nvSpPr>
          <p:cNvPr id="4" name="Slide Number Placeholder 3"/>
          <p:cNvSpPr>
            <a:spLocks noGrp="1"/>
          </p:cNvSpPr>
          <p:nvPr>
            <p:ph type="sldNum" sz="quarter" idx="5"/>
          </p:nvPr>
        </p:nvSpPr>
        <p:spPr/>
        <p:txBody>
          <a:bodyPr/>
          <a:lstStyle/>
          <a:p>
            <a:fld id="{F0D83ECA-77A6-0A4F-AC0D-0F5A16BFB0F7}" type="slidenum">
              <a:rPr lang="en-US" smtClean="0"/>
              <a:t>39</a:t>
            </a:fld>
            <a:endParaRPr lang="en-US"/>
          </a:p>
        </p:txBody>
      </p:sp>
    </p:spTree>
    <p:extLst>
      <p:ext uri="{BB962C8B-B14F-4D97-AF65-F5344CB8AC3E}">
        <p14:creationId xmlns:p14="http://schemas.microsoft.com/office/powerpoint/2010/main" val="220138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 costs and the effects of programs vary. Things may vary by location – wages are higher in some states or cities than in other places, for example – or different studies may find more or less good stuff from an intervention. So we usually look through all the available data, and we find an average across different sources of information. But, because there’s variation, we do need to account for that variation when we do a full study. </a:t>
            </a:r>
          </a:p>
        </p:txBody>
      </p:sp>
      <p:sp>
        <p:nvSpPr>
          <p:cNvPr id="4" name="Slide Number Placeholder 3"/>
          <p:cNvSpPr>
            <a:spLocks noGrp="1"/>
          </p:cNvSpPr>
          <p:nvPr>
            <p:ph type="sldNum" sz="quarter" idx="5"/>
          </p:nvPr>
        </p:nvSpPr>
        <p:spPr/>
        <p:txBody>
          <a:bodyPr/>
          <a:lstStyle/>
          <a:p>
            <a:fld id="{F0D83ECA-77A6-0A4F-AC0D-0F5A16BFB0F7}" type="slidenum">
              <a:rPr lang="en-US" smtClean="0"/>
              <a:t>40</a:t>
            </a:fld>
            <a:endParaRPr lang="en-US"/>
          </a:p>
        </p:txBody>
      </p:sp>
    </p:spTree>
    <p:extLst>
      <p:ext uri="{BB962C8B-B14F-4D97-AF65-F5344CB8AC3E}">
        <p14:creationId xmlns:p14="http://schemas.microsoft.com/office/powerpoint/2010/main" val="4255705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calculator, and for our time with you today, we’re just focusing on this first step – the base case. This is where we put all the information we have together – all those averages or medians or single numbers – and we get our best estimate for an average program’s cost-effectiveness. </a:t>
            </a:r>
          </a:p>
        </p:txBody>
      </p:sp>
      <p:sp>
        <p:nvSpPr>
          <p:cNvPr id="4" name="Slide Number Placeholder 3"/>
          <p:cNvSpPr>
            <a:spLocks noGrp="1"/>
          </p:cNvSpPr>
          <p:nvPr>
            <p:ph type="sldNum" sz="quarter" idx="5"/>
          </p:nvPr>
        </p:nvSpPr>
        <p:spPr/>
        <p:txBody>
          <a:bodyPr/>
          <a:lstStyle/>
          <a:p>
            <a:fld id="{F0D83ECA-77A6-0A4F-AC0D-0F5A16BFB0F7}" type="slidenum">
              <a:rPr lang="en-US" smtClean="0"/>
              <a:t>41</a:t>
            </a:fld>
            <a:endParaRPr lang="en-US"/>
          </a:p>
        </p:txBody>
      </p:sp>
    </p:spTree>
    <p:extLst>
      <p:ext uri="{BB962C8B-B14F-4D97-AF65-F5344CB8AC3E}">
        <p14:creationId xmlns:p14="http://schemas.microsoft.com/office/powerpoint/2010/main" val="3305200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brief timeline of what we did to get here today, and where we’re going. So we got that funding, and then we did the background research to figure out how to do the cost-effectiveness analysis for PRSS. For bystander naloxone distribution, there’s actually already a cost-effectiveness study, so my colleague, Marnie, updated all those numbers. Once we figured out how we were planning to build the calculator, we met with staff at two local RCOs, Communities for Recovery and </a:t>
            </a:r>
            <a:r>
              <a:rPr lang="en-US" dirty="0" err="1"/>
              <a:t>RecoveryATX</a:t>
            </a:r>
            <a:r>
              <a:rPr lang="en-US" dirty="0"/>
              <a:t> to make sure we were thinking about things the way they really work. From that feedback, we built out a prototype calculator, and tested that calculator with the same two RCOs. Our IT partner, Hannah, then finalized the pilot calculator with that feedback. We launched the calculator at the National Association of Peer Supporters conference in October 2022, and we’ve put up a survey alongside the calculator to keep gathering feedback. We’d like to eventually work toward expanding the tool and continuing to improve it.</a:t>
            </a:r>
          </a:p>
        </p:txBody>
      </p:sp>
      <p:sp>
        <p:nvSpPr>
          <p:cNvPr id="4" name="Slide Number Placeholder 3"/>
          <p:cNvSpPr>
            <a:spLocks noGrp="1"/>
          </p:cNvSpPr>
          <p:nvPr>
            <p:ph type="sldNum" sz="quarter" idx="5"/>
          </p:nvPr>
        </p:nvSpPr>
        <p:spPr/>
        <p:txBody>
          <a:bodyPr/>
          <a:lstStyle/>
          <a:p>
            <a:fld id="{F0D83ECA-77A6-0A4F-AC0D-0F5A16BFB0F7}" type="slidenum">
              <a:rPr lang="en-US" smtClean="0"/>
              <a:t>6</a:t>
            </a:fld>
            <a:endParaRPr lang="en-US"/>
          </a:p>
        </p:txBody>
      </p:sp>
    </p:spTree>
    <p:extLst>
      <p:ext uri="{BB962C8B-B14F-4D97-AF65-F5344CB8AC3E}">
        <p14:creationId xmlns:p14="http://schemas.microsoft.com/office/powerpoint/2010/main" val="3939726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One-way sensitivity analysis is when I change one variable at a time through the full range of variation to see how ICER is affected. Example: If I add participants, how does that change ICER? If I pay peer workers more, how does that change ICER? You CAN do this with calculator, but it’s not going to do it automatically for you. You’d need to do it by hand, changing that one variable of interest at a time and writing down your results somewhere to make that comparison. I’ll briefly show you what we found for PRSS in just a minute.</a:t>
            </a:r>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42</a:t>
            </a:fld>
            <a:endParaRPr lang="en-US"/>
          </a:p>
        </p:txBody>
      </p:sp>
    </p:spTree>
    <p:extLst>
      <p:ext uri="{BB962C8B-B14F-4D97-AF65-F5344CB8AC3E}">
        <p14:creationId xmlns:p14="http://schemas.microsoft.com/office/powerpoint/2010/main" val="1656658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probabilistic sensitivity analysis is really just for publication and academic audiences. We’re looking at all variation at once. What’s the chance that any given intervention would be cost-effective? The calculator cannot do this, but I’ll show you the results for this for PRSS in just a minute. </a:t>
            </a:r>
          </a:p>
        </p:txBody>
      </p:sp>
      <p:sp>
        <p:nvSpPr>
          <p:cNvPr id="4" name="Slide Number Placeholder 3"/>
          <p:cNvSpPr>
            <a:spLocks noGrp="1"/>
          </p:cNvSpPr>
          <p:nvPr>
            <p:ph type="sldNum" sz="quarter" idx="5"/>
          </p:nvPr>
        </p:nvSpPr>
        <p:spPr/>
        <p:txBody>
          <a:bodyPr/>
          <a:lstStyle/>
          <a:p>
            <a:fld id="{F0D83ECA-77A6-0A4F-AC0D-0F5A16BFB0F7}" type="slidenum">
              <a:rPr lang="en-US" smtClean="0"/>
              <a:t>43</a:t>
            </a:fld>
            <a:endParaRPr lang="en-US"/>
          </a:p>
        </p:txBody>
      </p:sp>
    </p:spTree>
    <p:extLst>
      <p:ext uri="{BB962C8B-B14F-4D97-AF65-F5344CB8AC3E}">
        <p14:creationId xmlns:p14="http://schemas.microsoft.com/office/powerpoint/2010/main" val="1726905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takes care of the background. Next we’ll talk about what cost-effectiveness analysis is. </a:t>
            </a:r>
          </a:p>
        </p:txBody>
      </p:sp>
      <p:sp>
        <p:nvSpPr>
          <p:cNvPr id="4" name="Slide Number Placeholder 3"/>
          <p:cNvSpPr>
            <a:spLocks noGrp="1"/>
          </p:cNvSpPr>
          <p:nvPr>
            <p:ph type="sldNum" sz="quarter" idx="5"/>
          </p:nvPr>
        </p:nvSpPr>
        <p:spPr/>
        <p:txBody>
          <a:bodyPr/>
          <a:lstStyle/>
          <a:p>
            <a:fld id="{F0D83ECA-77A6-0A4F-AC0D-0F5A16BFB0F7}" type="slidenum">
              <a:rPr lang="en-US" smtClean="0"/>
              <a:t>44</a:t>
            </a:fld>
            <a:endParaRPr lang="en-US"/>
          </a:p>
        </p:txBody>
      </p:sp>
    </p:spTree>
    <p:extLst>
      <p:ext uri="{BB962C8B-B14F-4D97-AF65-F5344CB8AC3E}">
        <p14:creationId xmlns:p14="http://schemas.microsoft.com/office/powerpoint/2010/main" val="3122036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our result of interest is the ICER (incremental cost-effectiveness ratio). We find it by dividing a difference in costs by a difference in effects. And remember that treatment as usual should be the current standard of care. Well, in real life, most people with SUD actually get nothing – no treatment, let alone specialty substance use treatment. But it’s not really fair to compare PRSS to doing nothing – doing anything will usually look better than doing nothing. So to set a fairer comparison, we set the starting point at specialty treatment – even though many of your participants aren’t coming to you after treatment, just know that in this analysis, we’re doing a conservative estimate of benefits – real benefits compared to what they would have otherwise gotten in real world situations would be even better most likely. So, in our model everyone has treatment, then either gets a year of PRSS or relies on the effects of treatment alone. In both groups, after that year, some % will remain in recovery, some % will have returned to chaotic substance use, and some % will have passed away for a variety of reasons. These differences lead to differences in costs and differences in quality adjusted life years and people in recovery. That’s what gives us our result – our ICER.</a:t>
            </a:r>
          </a:p>
        </p:txBody>
      </p:sp>
      <p:sp>
        <p:nvSpPr>
          <p:cNvPr id="4" name="Slide Number Placeholder 3"/>
          <p:cNvSpPr>
            <a:spLocks noGrp="1"/>
          </p:cNvSpPr>
          <p:nvPr>
            <p:ph type="sldNum" sz="quarter" idx="5"/>
          </p:nvPr>
        </p:nvSpPr>
        <p:spPr/>
        <p:txBody>
          <a:bodyPr/>
          <a:lstStyle/>
          <a:p>
            <a:fld id="{F0D83ECA-77A6-0A4F-AC0D-0F5A16BFB0F7}" type="slidenum">
              <a:rPr lang="en-US" smtClean="0"/>
              <a:t>45</a:t>
            </a:fld>
            <a:endParaRPr lang="en-US"/>
          </a:p>
        </p:txBody>
      </p:sp>
    </p:spTree>
    <p:extLst>
      <p:ext uri="{BB962C8B-B14F-4D97-AF65-F5344CB8AC3E}">
        <p14:creationId xmlns:p14="http://schemas.microsoft.com/office/powerpoint/2010/main" val="2107940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unsurprisingly PRSS is cost-effective no matter which way we look at it – heath system, societal, quality adjusted life years or in terms of numbers of people in recovery. </a:t>
            </a:r>
          </a:p>
        </p:txBody>
      </p:sp>
      <p:sp>
        <p:nvSpPr>
          <p:cNvPr id="4" name="Slide Number Placeholder 3"/>
          <p:cNvSpPr>
            <a:spLocks noGrp="1"/>
          </p:cNvSpPr>
          <p:nvPr>
            <p:ph type="sldNum" sz="quarter" idx="5"/>
          </p:nvPr>
        </p:nvSpPr>
        <p:spPr/>
        <p:txBody>
          <a:bodyPr/>
          <a:lstStyle/>
          <a:p>
            <a:fld id="{F0D83ECA-77A6-0A4F-AC0D-0F5A16BFB0F7}" type="slidenum">
              <a:rPr lang="en-US" smtClean="0"/>
              <a:t>46</a:t>
            </a:fld>
            <a:endParaRPr lang="en-US"/>
          </a:p>
        </p:txBody>
      </p:sp>
    </p:spTree>
    <p:extLst>
      <p:ext uri="{BB962C8B-B14F-4D97-AF65-F5344CB8AC3E}">
        <p14:creationId xmlns:p14="http://schemas.microsoft.com/office/powerpoint/2010/main" val="3751677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probabilistic sensitivity analysis I simulated all the variation over 10,000 iterations and found that about 60-70% it was cost-effective compared to the cost of additional treatment episodes, and was almost always cost-effective by the $50,000 threshold. </a:t>
            </a:r>
          </a:p>
        </p:txBody>
      </p:sp>
      <p:sp>
        <p:nvSpPr>
          <p:cNvPr id="4" name="Slide Number Placeholder 3"/>
          <p:cNvSpPr>
            <a:spLocks noGrp="1"/>
          </p:cNvSpPr>
          <p:nvPr>
            <p:ph type="sldNum" sz="quarter" idx="5"/>
          </p:nvPr>
        </p:nvSpPr>
        <p:spPr/>
        <p:txBody>
          <a:bodyPr/>
          <a:lstStyle/>
          <a:p>
            <a:fld id="{F0D83ECA-77A6-0A4F-AC0D-0F5A16BFB0F7}" type="slidenum">
              <a:rPr lang="en-US" smtClean="0"/>
              <a:t>47</a:t>
            </a:fld>
            <a:endParaRPr lang="en-US"/>
          </a:p>
        </p:txBody>
      </p:sp>
    </p:spTree>
    <p:extLst>
      <p:ext uri="{BB962C8B-B14F-4D97-AF65-F5344CB8AC3E}">
        <p14:creationId xmlns:p14="http://schemas.microsoft.com/office/powerpoint/2010/main" val="3333047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One-way sensitivity analysis revealed that peer worker pay and service use didn’t have much impact on cost-effectiveness, but how well the program performed absolutely did – so we have to focus on influencing efficiency by making our programs work well, rather than by holding pay low or limiting service. You can see the full detailed results of the analysis here if you want.</a:t>
            </a:r>
          </a:p>
        </p:txBody>
      </p:sp>
      <p:sp>
        <p:nvSpPr>
          <p:cNvPr id="4" name="Slide Number Placeholder 3"/>
          <p:cNvSpPr>
            <a:spLocks noGrp="1"/>
          </p:cNvSpPr>
          <p:nvPr>
            <p:ph type="sldNum" sz="quarter" idx="5"/>
          </p:nvPr>
        </p:nvSpPr>
        <p:spPr/>
        <p:txBody>
          <a:bodyPr/>
          <a:lstStyle/>
          <a:p>
            <a:fld id="{F0D83ECA-77A6-0A4F-AC0D-0F5A16BFB0F7}" type="slidenum">
              <a:rPr lang="en-US" smtClean="0"/>
              <a:t>48</a:t>
            </a:fld>
            <a:endParaRPr lang="en-US"/>
          </a:p>
        </p:txBody>
      </p:sp>
    </p:spTree>
    <p:extLst>
      <p:ext uri="{BB962C8B-B14F-4D97-AF65-F5344CB8AC3E}">
        <p14:creationId xmlns:p14="http://schemas.microsoft.com/office/powerpoint/2010/main" val="3852902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takes care of the background. Next we’ll talk about what cost-effectiveness analysis is. </a:t>
            </a:r>
          </a:p>
        </p:txBody>
      </p:sp>
      <p:sp>
        <p:nvSpPr>
          <p:cNvPr id="4" name="Slide Number Placeholder 3"/>
          <p:cNvSpPr>
            <a:spLocks noGrp="1"/>
          </p:cNvSpPr>
          <p:nvPr>
            <p:ph type="sldNum" sz="quarter" idx="5"/>
          </p:nvPr>
        </p:nvSpPr>
        <p:spPr/>
        <p:txBody>
          <a:bodyPr/>
          <a:lstStyle/>
          <a:p>
            <a:fld id="{F0D83ECA-77A6-0A4F-AC0D-0F5A16BFB0F7}" type="slidenum">
              <a:rPr lang="en-US" smtClean="0"/>
              <a:t>49</a:t>
            </a:fld>
            <a:endParaRPr lang="en-US"/>
          </a:p>
        </p:txBody>
      </p:sp>
    </p:spTree>
    <p:extLst>
      <p:ext uri="{BB962C8B-B14F-4D97-AF65-F5344CB8AC3E}">
        <p14:creationId xmlns:p14="http://schemas.microsoft.com/office/powerpoint/2010/main" val="4273683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bystander naloxone distribution work was a little more straightforward because the underlying analysis was already done. Marnie essentially updated all of the numbers used in that analysis and reconfigured it to work as a calculator component.  </a:t>
            </a:r>
          </a:p>
        </p:txBody>
      </p:sp>
      <p:sp>
        <p:nvSpPr>
          <p:cNvPr id="4" name="Slide Number Placeholder 3"/>
          <p:cNvSpPr>
            <a:spLocks noGrp="1"/>
          </p:cNvSpPr>
          <p:nvPr>
            <p:ph type="sldNum" sz="quarter" idx="5"/>
          </p:nvPr>
        </p:nvSpPr>
        <p:spPr/>
        <p:txBody>
          <a:bodyPr/>
          <a:lstStyle/>
          <a:p>
            <a:fld id="{F0D83ECA-77A6-0A4F-AC0D-0F5A16BFB0F7}" type="slidenum">
              <a:rPr lang="en-US" smtClean="0"/>
              <a:t>50</a:t>
            </a:fld>
            <a:endParaRPr lang="en-US"/>
          </a:p>
        </p:txBody>
      </p:sp>
    </p:spTree>
    <p:extLst>
      <p:ext uri="{BB962C8B-B14F-4D97-AF65-F5344CB8AC3E}">
        <p14:creationId xmlns:p14="http://schemas.microsoft.com/office/powerpoint/2010/main" val="3016270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bystander naloxone distribution model works really similarly, except we’re not really simulating people getting into and staying in recovery, because the focus here is on surviving an overdose. In the future, if information about post-overdose recovery becomes available, we’d love to refine the calculator to include that, but it’s just not the focus of this model. We look at both QALYs and number of people who survive the overdose in our effects in this model.</a:t>
            </a:r>
          </a:p>
        </p:txBody>
      </p:sp>
      <p:sp>
        <p:nvSpPr>
          <p:cNvPr id="4" name="Slide Number Placeholder 3"/>
          <p:cNvSpPr>
            <a:spLocks noGrp="1"/>
          </p:cNvSpPr>
          <p:nvPr>
            <p:ph type="sldNum" sz="quarter" idx="5"/>
          </p:nvPr>
        </p:nvSpPr>
        <p:spPr/>
        <p:txBody>
          <a:bodyPr/>
          <a:lstStyle/>
          <a:p>
            <a:fld id="{F0D83ECA-77A6-0A4F-AC0D-0F5A16BFB0F7}" type="slidenum">
              <a:rPr lang="en-US" smtClean="0"/>
              <a:t>51</a:t>
            </a:fld>
            <a:endParaRPr lang="en-US"/>
          </a:p>
        </p:txBody>
      </p:sp>
    </p:spTree>
    <p:extLst>
      <p:ext uri="{BB962C8B-B14F-4D97-AF65-F5344CB8AC3E}">
        <p14:creationId xmlns:p14="http://schemas.microsoft.com/office/powerpoint/2010/main" val="78891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takes care of the background. Next we’ll talk about what cost-effectiveness analysis is. </a:t>
            </a:r>
          </a:p>
        </p:txBody>
      </p:sp>
      <p:sp>
        <p:nvSpPr>
          <p:cNvPr id="4" name="Slide Number Placeholder 3"/>
          <p:cNvSpPr>
            <a:spLocks noGrp="1"/>
          </p:cNvSpPr>
          <p:nvPr>
            <p:ph type="sldNum" sz="quarter" idx="5"/>
          </p:nvPr>
        </p:nvSpPr>
        <p:spPr/>
        <p:txBody>
          <a:bodyPr/>
          <a:lstStyle/>
          <a:p>
            <a:fld id="{F0D83ECA-77A6-0A4F-AC0D-0F5A16BFB0F7}" type="slidenum">
              <a:rPr lang="en-US" smtClean="0"/>
              <a:t>7</a:t>
            </a:fld>
            <a:endParaRPr lang="en-US"/>
          </a:p>
        </p:txBody>
      </p:sp>
    </p:spTree>
    <p:extLst>
      <p:ext uri="{BB962C8B-B14F-4D97-AF65-F5344CB8AC3E}">
        <p14:creationId xmlns:p14="http://schemas.microsoft.com/office/powerpoint/2010/main" val="2388812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takes care of the background. Next we’ll talk about what cost-effectiveness analysis is. </a:t>
            </a:r>
          </a:p>
        </p:txBody>
      </p:sp>
      <p:sp>
        <p:nvSpPr>
          <p:cNvPr id="4" name="Slide Number Placeholder 3"/>
          <p:cNvSpPr>
            <a:spLocks noGrp="1"/>
          </p:cNvSpPr>
          <p:nvPr>
            <p:ph type="sldNum" sz="quarter" idx="5"/>
          </p:nvPr>
        </p:nvSpPr>
        <p:spPr/>
        <p:txBody>
          <a:bodyPr/>
          <a:lstStyle/>
          <a:p>
            <a:fld id="{F0D83ECA-77A6-0A4F-AC0D-0F5A16BFB0F7}" type="slidenum">
              <a:rPr lang="en-US" smtClean="0"/>
              <a:t>52</a:t>
            </a:fld>
            <a:endParaRPr lang="en-US"/>
          </a:p>
        </p:txBody>
      </p:sp>
    </p:spTree>
    <p:extLst>
      <p:ext uri="{BB962C8B-B14F-4D97-AF65-F5344CB8AC3E}">
        <p14:creationId xmlns:p14="http://schemas.microsoft.com/office/powerpoint/2010/main" val="3281556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the inputs you’ll need for the calculator. These are in line with the management systems CAPRSS standard. If you’re not already familiar with CAPRSS, standards, that’s OK! Our feedback from RCCs was that these are accessible but we would love additional feedback!</a:t>
            </a:r>
          </a:p>
        </p:txBody>
      </p:sp>
      <p:sp>
        <p:nvSpPr>
          <p:cNvPr id="4" name="Slide Number Placeholder 3"/>
          <p:cNvSpPr>
            <a:spLocks noGrp="1"/>
          </p:cNvSpPr>
          <p:nvPr>
            <p:ph type="sldNum" sz="quarter" idx="5"/>
          </p:nvPr>
        </p:nvSpPr>
        <p:spPr/>
        <p:txBody>
          <a:bodyPr/>
          <a:lstStyle/>
          <a:p>
            <a:fld id="{F0D83ECA-77A6-0A4F-AC0D-0F5A16BFB0F7}" type="slidenum">
              <a:rPr lang="en-US" smtClean="0"/>
              <a:t>53</a:t>
            </a:fld>
            <a:endParaRPr lang="en-US"/>
          </a:p>
        </p:txBody>
      </p:sp>
    </p:spTree>
    <p:extLst>
      <p:ext uri="{BB962C8B-B14F-4D97-AF65-F5344CB8AC3E}">
        <p14:creationId xmlns:p14="http://schemas.microsoft.com/office/powerpoint/2010/main" val="583033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we need to change the first input for the bystander naloxone distribution tab. The analytic model is actually in the end all proportional, so that was the reasoning behind asking for a percent of participants. It’s not really very intuitive to use, though, so we are planning to tweak it in the near future to let it take a hard number of kits as an input. We think that’ll make it a little easier to use. For now, hopefully this additional explanation will help. Think about what percent of people who walk through your doors you want to give naloxone to. The best information we have right now says that actually about 20% will already have it. So if you want every single person who walks through your door to have naloxone if they don’t already, you’d write in 80%, because 80 + 20 = 100 percent. If you want to shoot for just half of your participants, because maybe the other half aren’t in a scenario where they’d likely witness an overdose, you can put in 30% because 30+20 = 50%. If you want an additional 50% to have it, then that’d give you a total of 70%. Make sense? </a:t>
            </a:r>
          </a:p>
          <a:p>
            <a:endParaRPr lang="en-US" dirty="0"/>
          </a:p>
          <a:p>
            <a:r>
              <a:rPr lang="en-US" dirty="0"/>
              <a:t>Then the cost of the spray. The default value is the cost in 2019. We’ve heard of some folks being able to work out special pricing deals, or getting it donated, and then of course the cost could always change and go up, so we want you to be able to input the price to account for those scenarios. If you don’t know, just use the default value. </a:t>
            </a:r>
          </a:p>
        </p:txBody>
      </p:sp>
      <p:sp>
        <p:nvSpPr>
          <p:cNvPr id="4" name="Slide Number Placeholder 3"/>
          <p:cNvSpPr>
            <a:spLocks noGrp="1"/>
          </p:cNvSpPr>
          <p:nvPr>
            <p:ph type="sldNum" sz="quarter" idx="5"/>
          </p:nvPr>
        </p:nvSpPr>
        <p:spPr/>
        <p:txBody>
          <a:bodyPr/>
          <a:lstStyle/>
          <a:p>
            <a:fld id="{F0D83ECA-77A6-0A4F-AC0D-0F5A16BFB0F7}" type="slidenum">
              <a:rPr lang="en-US" smtClean="0"/>
              <a:t>54</a:t>
            </a:fld>
            <a:endParaRPr lang="en-US"/>
          </a:p>
        </p:txBody>
      </p:sp>
    </p:spTree>
    <p:extLst>
      <p:ext uri="{BB962C8B-B14F-4D97-AF65-F5344CB8AC3E}">
        <p14:creationId xmlns:p14="http://schemas.microsoft.com/office/powerpoint/2010/main" val="1492000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83ECA-77A6-0A4F-AC0D-0F5A16BFB0F7}" type="slidenum">
              <a:rPr lang="en-US" smtClean="0"/>
              <a:t>56</a:t>
            </a:fld>
            <a:endParaRPr lang="en-US"/>
          </a:p>
        </p:txBody>
      </p:sp>
    </p:spTree>
    <p:extLst>
      <p:ext uri="{BB962C8B-B14F-4D97-AF65-F5344CB8AC3E}">
        <p14:creationId xmlns:p14="http://schemas.microsoft.com/office/powerpoint/2010/main" val="384167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move quickly through this section, but I wanted to let you know that you’ll have access to these slides, and a longer, slower version of this presentation is up on the calculator website, so you can always refer back to that. </a:t>
            </a:r>
          </a:p>
        </p:txBody>
      </p:sp>
      <p:sp>
        <p:nvSpPr>
          <p:cNvPr id="4" name="Slide Number Placeholder 3"/>
          <p:cNvSpPr>
            <a:spLocks noGrp="1"/>
          </p:cNvSpPr>
          <p:nvPr>
            <p:ph type="sldNum" sz="quarter" idx="5"/>
          </p:nvPr>
        </p:nvSpPr>
        <p:spPr/>
        <p:txBody>
          <a:bodyPr/>
          <a:lstStyle/>
          <a:p>
            <a:fld id="{F0D83ECA-77A6-0A4F-AC0D-0F5A16BFB0F7}" type="slidenum">
              <a:rPr lang="en-US" smtClean="0"/>
              <a:t>8</a:t>
            </a:fld>
            <a:endParaRPr lang="en-US"/>
          </a:p>
        </p:txBody>
      </p:sp>
    </p:spTree>
    <p:extLst>
      <p:ext uri="{BB962C8B-B14F-4D97-AF65-F5344CB8AC3E}">
        <p14:creationId xmlns:p14="http://schemas.microsoft.com/office/powerpoint/2010/main" val="94177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Cost-effectiveness analysis is a type of economic evaluation, which might also be called efficiency evaluation.</a:t>
            </a:r>
          </a:p>
        </p:txBody>
      </p:sp>
      <p:sp>
        <p:nvSpPr>
          <p:cNvPr id="4" name="Slide Number Placeholder 3"/>
          <p:cNvSpPr>
            <a:spLocks noGrp="1"/>
          </p:cNvSpPr>
          <p:nvPr>
            <p:ph type="sldNum" sz="quarter" idx="5"/>
          </p:nvPr>
        </p:nvSpPr>
        <p:spPr/>
        <p:txBody>
          <a:bodyPr/>
          <a:lstStyle/>
          <a:p>
            <a:fld id="{F0D83ECA-77A6-0A4F-AC0D-0F5A16BFB0F7}" type="slidenum">
              <a:rPr lang="en-US" smtClean="0"/>
              <a:t>9</a:t>
            </a:fld>
            <a:endParaRPr lang="en-US"/>
          </a:p>
        </p:txBody>
      </p:sp>
    </p:spTree>
    <p:extLst>
      <p:ext uri="{BB962C8B-B14F-4D97-AF65-F5344CB8AC3E}">
        <p14:creationId xmlns:p14="http://schemas.microsoft.com/office/powerpoint/2010/main" val="20983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intervention, or program, or activity we want to do for the benefit of society, we need to think about….</a:t>
            </a:r>
          </a:p>
        </p:txBody>
      </p:sp>
      <p:sp>
        <p:nvSpPr>
          <p:cNvPr id="4" name="Slide Number Placeholder 3"/>
          <p:cNvSpPr>
            <a:spLocks noGrp="1"/>
          </p:cNvSpPr>
          <p:nvPr>
            <p:ph type="sldNum" sz="quarter" idx="5"/>
          </p:nvPr>
        </p:nvSpPr>
        <p:spPr/>
        <p:txBody>
          <a:bodyPr/>
          <a:lstStyle/>
          <a:p>
            <a:fld id="{F0D83ECA-77A6-0A4F-AC0D-0F5A16BFB0F7}" type="slidenum">
              <a:rPr lang="en-US" smtClean="0"/>
              <a:t>10</a:t>
            </a:fld>
            <a:endParaRPr lang="en-US"/>
          </a:p>
        </p:txBody>
      </p:sp>
    </p:spTree>
    <p:extLst>
      <p:ext uri="{BB962C8B-B14F-4D97-AF65-F5344CB8AC3E}">
        <p14:creationId xmlns:p14="http://schemas.microsoft.com/office/powerpoint/2010/main" val="310796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resources that go in to making that intervention happen, and…</a:t>
            </a:r>
          </a:p>
        </p:txBody>
      </p:sp>
      <p:sp>
        <p:nvSpPr>
          <p:cNvPr id="4" name="Slide Number Placeholder 3"/>
          <p:cNvSpPr>
            <a:spLocks noGrp="1"/>
          </p:cNvSpPr>
          <p:nvPr>
            <p:ph type="sldNum" sz="quarter" idx="5"/>
          </p:nvPr>
        </p:nvSpPr>
        <p:spPr/>
        <p:txBody>
          <a:bodyPr/>
          <a:lstStyle/>
          <a:p>
            <a:fld id="{F0D83ECA-77A6-0A4F-AC0D-0F5A16BFB0F7}" type="slidenum">
              <a:rPr lang="en-US" smtClean="0"/>
              <a:t>11</a:t>
            </a:fld>
            <a:endParaRPr lang="en-US"/>
          </a:p>
        </p:txBody>
      </p:sp>
    </p:spTree>
    <p:extLst>
      <p:ext uri="{BB962C8B-B14F-4D97-AF65-F5344CB8AC3E}">
        <p14:creationId xmlns:p14="http://schemas.microsoft.com/office/powerpoint/2010/main" val="159582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3180" y="1122363"/>
            <a:ext cx="9080618"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273180" y="3785786"/>
            <a:ext cx="9080618" cy="147201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082217A-92D4-425F-80E4-017BC8EF98F7}"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68594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2217A-92D4-425F-80E4-017BC8EF98F7}"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3317059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73180" y="365125"/>
            <a:ext cx="615297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2217A-92D4-425F-80E4-017BC8EF98F7}"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2207553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017223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58953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2217A-92D4-425F-80E4-017BC8EF98F7}"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204808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73180" y="812430"/>
            <a:ext cx="907427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2273180" y="3913974"/>
            <a:ext cx="9074270" cy="127836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082217A-92D4-425F-80E4-017BC8EF98F7}"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3569321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73180" y="587313"/>
            <a:ext cx="9080619" cy="1325563"/>
          </a:xfrm>
        </p:spPr>
        <p:txBody>
          <a:bodyPr/>
          <a:lstStyle/>
          <a:p>
            <a:r>
              <a:rPr lang="en-US"/>
              <a:t>Click to edit Master title style</a:t>
            </a:r>
          </a:p>
        </p:txBody>
      </p:sp>
      <p:sp>
        <p:nvSpPr>
          <p:cNvPr id="3" name="Content Placeholder 2"/>
          <p:cNvSpPr>
            <a:spLocks noGrp="1"/>
          </p:cNvSpPr>
          <p:nvPr>
            <p:ph sz="half" idx="1"/>
          </p:nvPr>
        </p:nvSpPr>
        <p:spPr>
          <a:xfrm>
            <a:off x="2273180" y="2047813"/>
            <a:ext cx="4371886" cy="38573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81915" y="2047813"/>
            <a:ext cx="4371886" cy="38573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82217A-92D4-425F-80E4-017BC8EF98F7}"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403999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73180" y="365125"/>
            <a:ext cx="9082208" cy="1325563"/>
          </a:xfrm>
        </p:spPr>
        <p:txBody>
          <a:bodyPr/>
          <a:lstStyle/>
          <a:p>
            <a:r>
              <a:rPr lang="en-US"/>
              <a:t>Click to edit Master title style</a:t>
            </a:r>
          </a:p>
        </p:txBody>
      </p:sp>
      <p:sp>
        <p:nvSpPr>
          <p:cNvPr id="3" name="Text Placeholder 2"/>
          <p:cNvSpPr>
            <a:spLocks noGrp="1"/>
          </p:cNvSpPr>
          <p:nvPr>
            <p:ph type="body" idx="1"/>
          </p:nvPr>
        </p:nvSpPr>
        <p:spPr>
          <a:xfrm>
            <a:off x="2273180" y="1903359"/>
            <a:ext cx="42798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273180" y="2727271"/>
            <a:ext cx="4279870" cy="34513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054440" y="1903359"/>
            <a:ext cx="43009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054440" y="2727271"/>
            <a:ext cx="4300947" cy="34513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082217A-92D4-425F-80E4-017BC8EF98F7}" type="datetimeFigureOut">
              <a:rPr lang="en-US" smtClean="0"/>
              <a:t>6/2/23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277041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73181" y="536043"/>
            <a:ext cx="9080618"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082217A-92D4-425F-80E4-017BC8EF98F7}" type="datetimeFigureOut">
              <a:rPr lang="en-US" smtClean="0"/>
              <a:t>6/2/23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239959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2217A-92D4-425F-80E4-017BC8EF98F7}" type="datetimeFigureOut">
              <a:rPr lang="en-US" smtClean="0"/>
              <a:t>6/2/23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91501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3180" y="987425"/>
            <a:ext cx="3546506" cy="1396852"/>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6118789" y="987425"/>
            <a:ext cx="52365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73180" y="2666288"/>
            <a:ext cx="3546506" cy="3202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82217A-92D4-425F-80E4-017BC8EF98F7}"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286975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3180" y="987425"/>
            <a:ext cx="3932237" cy="120923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6546078" y="987425"/>
            <a:ext cx="480930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273180" y="2615012"/>
            <a:ext cx="3932237" cy="3253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82217A-92D4-425F-80E4-017BC8EF98F7}"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37CB0-7F91-44EC-A1B3-46A3BF57F80F}" type="slidenum">
              <a:rPr lang="en-US" smtClean="0"/>
              <a:t>‹#›</a:t>
            </a:fld>
            <a:endParaRPr lang="en-US"/>
          </a:p>
        </p:txBody>
      </p:sp>
    </p:spTree>
    <p:extLst>
      <p:ext uri="{BB962C8B-B14F-4D97-AF65-F5344CB8AC3E}">
        <p14:creationId xmlns:p14="http://schemas.microsoft.com/office/powerpoint/2010/main" val="261598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3181" y="365125"/>
            <a:ext cx="908061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73181" y="1965533"/>
            <a:ext cx="9080618" cy="421143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73180" y="6356350"/>
            <a:ext cx="1308219"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1082217A-92D4-425F-80E4-017BC8EF98F7}" type="datetimeFigureOut">
              <a:rPr lang="en-US" smtClean="0"/>
              <a:pPr/>
              <a:t>6/2/23</a:t>
            </a:fld>
            <a:endParaRPr lang="en-US" dirty="0"/>
          </a:p>
        </p:txBody>
      </p:sp>
      <p:sp>
        <p:nvSpPr>
          <p:cNvPr id="5" name="Footer Placeholder 4"/>
          <p:cNvSpPr>
            <a:spLocks noGrp="1"/>
          </p:cNvSpPr>
          <p:nvPr>
            <p:ph type="ftr" sz="quarter" idx="3"/>
          </p:nvPr>
        </p:nvSpPr>
        <p:spPr>
          <a:xfrm>
            <a:off x="5729595" y="6356350"/>
            <a:ext cx="1962329"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0045580" y="6356350"/>
            <a:ext cx="1308219"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FC37CB0-7F91-44EC-A1B3-46A3BF57F80F}" type="slidenum">
              <a:rPr lang="en-US" smtClean="0"/>
              <a:pPr/>
              <a:t>‹#›</a:t>
            </a:fld>
            <a:endParaRPr lang="en-US" dirty="0"/>
          </a:p>
        </p:txBody>
      </p:sp>
    </p:spTree>
    <p:extLst>
      <p:ext uri="{BB962C8B-B14F-4D97-AF65-F5344CB8AC3E}">
        <p14:creationId xmlns:p14="http://schemas.microsoft.com/office/powerpoint/2010/main" val="3155916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5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12"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11.png"/><Relationship Id="rId5" Type="http://schemas.openxmlformats.org/officeDocument/2006/relationships/diagramLayout" Target="../diagrams/layout3.xml"/><Relationship Id="rId10" Type="http://schemas.openxmlformats.org/officeDocument/2006/relationships/image" Target="../media/image10.svg"/><Relationship Id="rId4" Type="http://schemas.openxmlformats.org/officeDocument/2006/relationships/diagramData" Target="../diagrams/data3.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25.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8.png"/><Relationship Id="rId21" Type="http://schemas.openxmlformats.org/officeDocument/2006/relationships/image" Target="../media/image36.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26.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ollegiaterecovery.org/media/"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go.uth.edu/cea"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rls_slide_loop.pptx"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https://recoveryatx.org/" TargetMode="External"/><Relationship Id="rId4" Type="http://schemas.openxmlformats.org/officeDocument/2006/relationships/diagramData" Target="../diagrams/data1.xml"/><Relationship Id="rId9" Type="http://schemas.openxmlformats.org/officeDocument/2006/relationships/hyperlink" Target="https://communitiesforrecovery.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139C-8FCA-2258-CCE7-9B7241717082}"/>
              </a:ext>
            </a:extLst>
          </p:cNvPr>
          <p:cNvSpPr>
            <a:spLocks noGrp="1"/>
          </p:cNvSpPr>
          <p:nvPr>
            <p:ph type="ctrTitle"/>
          </p:nvPr>
        </p:nvSpPr>
        <p:spPr>
          <a:xfrm>
            <a:off x="1524000" y="4147416"/>
            <a:ext cx="9144000" cy="1318161"/>
          </a:xfrm>
        </p:spPr>
        <p:txBody>
          <a:bodyPr>
            <a:normAutofit fontScale="90000"/>
          </a:bodyPr>
          <a:lstStyle/>
          <a:p>
            <a:r>
              <a:rPr lang="en-US" dirty="0">
                <a:solidFill>
                  <a:schemeClr val="bg1"/>
                </a:solidFill>
              </a:rPr>
              <a:t>WELCOME</a:t>
            </a:r>
          </a:p>
        </p:txBody>
      </p:sp>
      <p:sp>
        <p:nvSpPr>
          <p:cNvPr id="5" name="Date Placeholder 3">
            <a:extLst>
              <a:ext uri="{FF2B5EF4-FFF2-40B4-BE49-F238E27FC236}">
                <a16:creationId xmlns:a16="http://schemas.microsoft.com/office/drawing/2014/main" id="{3304C831-906F-591B-6A39-C71FDA9DA56B}"/>
              </a:ext>
            </a:extLst>
          </p:cNvPr>
          <p:cNvSpPr>
            <a:spLocks noGrp="1"/>
          </p:cNvSpPr>
          <p:nvPr>
            <p:ph type="dt" sz="half" idx="10"/>
          </p:nvPr>
        </p:nvSpPr>
        <p:spPr/>
        <p:txBody>
          <a:bodyPr/>
          <a:lstStyle/>
          <a:p>
            <a:pPr algn="ctr"/>
            <a:r>
              <a:rPr lang="en-US" dirty="0">
                <a:solidFill>
                  <a:schemeClr val="bg1"/>
                </a:solidFill>
              </a:rPr>
              <a:t>#</a:t>
            </a:r>
            <a:r>
              <a:rPr lang="en-US" dirty="0" err="1">
                <a:solidFill>
                  <a:schemeClr val="bg1"/>
                </a:solidFill>
              </a:rPr>
              <a:t>facesandvoices</a:t>
            </a:r>
            <a:r>
              <a:rPr lang="en-US" dirty="0">
                <a:solidFill>
                  <a:schemeClr val="bg1"/>
                </a:solidFill>
              </a:rPr>
              <a:t>  #</a:t>
            </a:r>
            <a:r>
              <a:rPr lang="en-US" dirty="0" err="1">
                <a:solidFill>
                  <a:schemeClr val="bg1"/>
                </a:solidFill>
              </a:rPr>
              <a:t>recoveryleadershipsummit</a:t>
            </a:r>
            <a:r>
              <a:rPr lang="en-US" dirty="0">
                <a:solidFill>
                  <a:schemeClr val="bg1"/>
                </a:solidFill>
              </a:rPr>
              <a:t>   #advocate4recovery</a:t>
            </a:r>
          </a:p>
        </p:txBody>
      </p:sp>
      <p:sp>
        <p:nvSpPr>
          <p:cNvPr id="3" name="Title 1">
            <a:extLst>
              <a:ext uri="{FF2B5EF4-FFF2-40B4-BE49-F238E27FC236}">
                <a16:creationId xmlns:a16="http://schemas.microsoft.com/office/drawing/2014/main" id="{94559950-585E-F447-1C6F-9DADC9FA9B2E}"/>
              </a:ext>
            </a:extLst>
          </p:cNvPr>
          <p:cNvSpPr txBox="1">
            <a:spLocks/>
          </p:cNvSpPr>
          <p:nvPr/>
        </p:nvSpPr>
        <p:spPr>
          <a:xfrm>
            <a:off x="811576" y="5384595"/>
            <a:ext cx="10568848" cy="58654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9600" b="1" i="0" kern="1200" spc="600">
                <a:solidFill>
                  <a:schemeClr val="bg1"/>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sz="3200" b="0" dirty="0">
                <a:latin typeface="Open Sans Light" panose="020B0306030504020204" pitchFamily="34" charset="0"/>
                <a:ea typeface="Open Sans Light" panose="020B0306030504020204" pitchFamily="34" charset="0"/>
                <a:cs typeface="Open Sans Light" panose="020B0306030504020204" pitchFamily="34" charset="0"/>
              </a:rPr>
              <a:t>Organizational Wellness &amp; Sustainability</a:t>
            </a:r>
          </a:p>
        </p:txBody>
      </p:sp>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sp>
        <p:nvSpPr>
          <p:cNvPr id="6" name="Freeform 5">
            <a:extLst>
              <a:ext uri="{FF2B5EF4-FFF2-40B4-BE49-F238E27FC236}">
                <a16:creationId xmlns:a16="http://schemas.microsoft.com/office/drawing/2014/main" id="{7F151929-BE4F-E504-535C-3FFE48686D8B}"/>
              </a:ext>
            </a:extLst>
          </p:cNvPr>
          <p:cNvSpPr/>
          <p:nvPr/>
        </p:nvSpPr>
        <p:spPr>
          <a:xfrm>
            <a:off x="5275843" y="1575748"/>
            <a:ext cx="2470716" cy="1482430"/>
          </a:xfrm>
          <a:custGeom>
            <a:avLst/>
            <a:gdLst>
              <a:gd name="connsiteX0" fmla="*/ 0 w 2470716"/>
              <a:gd name="connsiteY0" fmla="*/ 148243 h 1482430"/>
              <a:gd name="connsiteX1" fmla="*/ 148243 w 2470716"/>
              <a:gd name="connsiteY1" fmla="*/ 0 h 1482430"/>
              <a:gd name="connsiteX2" fmla="*/ 2322473 w 2470716"/>
              <a:gd name="connsiteY2" fmla="*/ 0 h 1482430"/>
              <a:gd name="connsiteX3" fmla="*/ 2470716 w 2470716"/>
              <a:gd name="connsiteY3" fmla="*/ 148243 h 1482430"/>
              <a:gd name="connsiteX4" fmla="*/ 2470716 w 2470716"/>
              <a:gd name="connsiteY4" fmla="*/ 1334187 h 1482430"/>
              <a:gd name="connsiteX5" fmla="*/ 2322473 w 2470716"/>
              <a:gd name="connsiteY5" fmla="*/ 1482430 h 1482430"/>
              <a:gd name="connsiteX6" fmla="*/ 148243 w 2470716"/>
              <a:gd name="connsiteY6" fmla="*/ 1482430 h 1482430"/>
              <a:gd name="connsiteX7" fmla="*/ 0 w 2470716"/>
              <a:gd name="connsiteY7" fmla="*/ 1334187 h 1482430"/>
              <a:gd name="connsiteX8" fmla="*/ 0 w 2470716"/>
              <a:gd name="connsiteY8" fmla="*/ 148243 h 148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716" h="1482430">
                <a:moveTo>
                  <a:pt x="0" y="148243"/>
                </a:moveTo>
                <a:cubicBezTo>
                  <a:pt x="0" y="66371"/>
                  <a:pt x="66371" y="0"/>
                  <a:pt x="148243" y="0"/>
                </a:cubicBezTo>
                <a:lnTo>
                  <a:pt x="2322473" y="0"/>
                </a:lnTo>
                <a:cubicBezTo>
                  <a:pt x="2404345" y="0"/>
                  <a:pt x="2470716" y="66371"/>
                  <a:pt x="2470716" y="148243"/>
                </a:cubicBezTo>
                <a:lnTo>
                  <a:pt x="2470716" y="1334187"/>
                </a:lnTo>
                <a:cubicBezTo>
                  <a:pt x="2470716" y="1416059"/>
                  <a:pt x="2404345" y="1482430"/>
                  <a:pt x="2322473" y="1482430"/>
                </a:cubicBezTo>
                <a:lnTo>
                  <a:pt x="148243" y="1482430"/>
                </a:lnTo>
                <a:cubicBezTo>
                  <a:pt x="66371" y="1482430"/>
                  <a:pt x="0" y="1416059"/>
                  <a:pt x="0" y="1334187"/>
                </a:cubicBezTo>
                <a:lnTo>
                  <a:pt x="0" y="148243"/>
                </a:lnTo>
                <a:close/>
              </a:path>
            </a:pathLst>
          </a:cu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127239" tIns="127239" rIns="127239" bIns="127239"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The </a:t>
            </a:r>
            <a:r>
              <a:rPr lang="en-US" sz="2200" b="1" u="sng" kern="1200">
                <a:solidFill>
                  <a:schemeClr val="tx1"/>
                </a:solidFill>
              </a:rPr>
              <a:t>intervention</a:t>
            </a:r>
            <a:r>
              <a:rPr lang="en-US" sz="2200" u="sng" kern="1200">
                <a:solidFill>
                  <a:schemeClr val="tx1"/>
                </a:solidFill>
              </a:rPr>
              <a:t> </a:t>
            </a:r>
            <a:r>
              <a:rPr lang="en-US" sz="2200" kern="1200">
                <a:solidFill>
                  <a:schemeClr val="tx1"/>
                </a:solidFill>
              </a:rPr>
              <a:t>(program, activity)</a:t>
            </a:r>
            <a:endParaRPr lang="en-US" sz="2200" kern="1200" dirty="0">
              <a:solidFill>
                <a:schemeClr val="tx1"/>
              </a:solidFill>
            </a:endParaRPr>
          </a:p>
        </p:txBody>
      </p:sp>
    </p:spTree>
    <p:extLst>
      <p:ext uri="{BB962C8B-B14F-4D97-AF65-F5344CB8AC3E}">
        <p14:creationId xmlns:p14="http://schemas.microsoft.com/office/powerpoint/2010/main" val="2594952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grpSp>
        <p:nvGrpSpPr>
          <p:cNvPr id="3" name="Group 2">
            <a:extLst>
              <a:ext uri="{FF2B5EF4-FFF2-40B4-BE49-F238E27FC236}">
                <a16:creationId xmlns:a16="http://schemas.microsoft.com/office/drawing/2014/main" id="{B661CB8D-F2C5-2FA4-13BF-A37BD44297B3}"/>
              </a:ext>
            </a:extLst>
          </p:cNvPr>
          <p:cNvGrpSpPr/>
          <p:nvPr/>
        </p:nvGrpSpPr>
        <p:grpSpPr>
          <a:xfrm>
            <a:off x="1788080" y="1575748"/>
            <a:ext cx="5958479" cy="2559920"/>
            <a:chOff x="1788080" y="1575748"/>
            <a:chExt cx="5958479" cy="2559920"/>
          </a:xfrm>
        </p:grpSpPr>
        <p:sp>
          <p:nvSpPr>
            <p:cNvPr id="4" name="Freeform 3">
              <a:extLst>
                <a:ext uri="{FF2B5EF4-FFF2-40B4-BE49-F238E27FC236}">
                  <a16:creationId xmlns:a16="http://schemas.microsoft.com/office/drawing/2014/main" id="{21168172-6476-16F4-6D40-53A061CA071B}"/>
                </a:ext>
              </a:extLst>
            </p:cNvPr>
            <p:cNvSpPr/>
            <p:nvPr/>
          </p:nvSpPr>
          <p:spPr>
            <a:xfrm>
              <a:off x="1788080" y="2653238"/>
              <a:ext cx="2470716" cy="1482430"/>
            </a:xfrm>
            <a:custGeom>
              <a:avLst/>
              <a:gdLst>
                <a:gd name="connsiteX0" fmla="*/ 0 w 2470716"/>
                <a:gd name="connsiteY0" fmla="*/ 148243 h 1482430"/>
                <a:gd name="connsiteX1" fmla="*/ 148243 w 2470716"/>
                <a:gd name="connsiteY1" fmla="*/ 0 h 1482430"/>
                <a:gd name="connsiteX2" fmla="*/ 2322473 w 2470716"/>
                <a:gd name="connsiteY2" fmla="*/ 0 h 1482430"/>
                <a:gd name="connsiteX3" fmla="*/ 2470716 w 2470716"/>
                <a:gd name="connsiteY3" fmla="*/ 148243 h 1482430"/>
                <a:gd name="connsiteX4" fmla="*/ 2470716 w 2470716"/>
                <a:gd name="connsiteY4" fmla="*/ 1334187 h 1482430"/>
                <a:gd name="connsiteX5" fmla="*/ 2322473 w 2470716"/>
                <a:gd name="connsiteY5" fmla="*/ 1482430 h 1482430"/>
                <a:gd name="connsiteX6" fmla="*/ 148243 w 2470716"/>
                <a:gd name="connsiteY6" fmla="*/ 1482430 h 1482430"/>
                <a:gd name="connsiteX7" fmla="*/ 0 w 2470716"/>
                <a:gd name="connsiteY7" fmla="*/ 1334187 h 1482430"/>
                <a:gd name="connsiteX8" fmla="*/ 0 w 2470716"/>
                <a:gd name="connsiteY8" fmla="*/ 148243 h 148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716" h="1482430">
                  <a:moveTo>
                    <a:pt x="0" y="148243"/>
                  </a:moveTo>
                  <a:cubicBezTo>
                    <a:pt x="0" y="66371"/>
                    <a:pt x="66371" y="0"/>
                    <a:pt x="148243" y="0"/>
                  </a:cubicBezTo>
                  <a:lnTo>
                    <a:pt x="2322473" y="0"/>
                  </a:lnTo>
                  <a:cubicBezTo>
                    <a:pt x="2404345" y="0"/>
                    <a:pt x="2470716" y="66371"/>
                    <a:pt x="2470716" y="148243"/>
                  </a:cubicBezTo>
                  <a:lnTo>
                    <a:pt x="2470716" y="1334187"/>
                  </a:lnTo>
                  <a:cubicBezTo>
                    <a:pt x="2470716" y="1416059"/>
                    <a:pt x="2404345" y="1482430"/>
                    <a:pt x="2322473" y="1482430"/>
                  </a:cubicBezTo>
                  <a:lnTo>
                    <a:pt x="148243" y="1482430"/>
                  </a:lnTo>
                  <a:cubicBezTo>
                    <a:pt x="66371" y="1482430"/>
                    <a:pt x="0" y="1416059"/>
                    <a:pt x="0" y="1334187"/>
                  </a:cubicBezTo>
                  <a:lnTo>
                    <a:pt x="0" y="1482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239" tIns="127239" rIns="127239" bIns="127239" numCol="1" spcCol="1270" anchor="ctr" anchorCtr="0">
              <a:noAutofit/>
            </a:bodyPr>
            <a:lstStyle/>
            <a:p>
              <a:pPr marL="0" lvl="0" indent="0" algn="ctr" defTabSz="977900">
                <a:lnSpc>
                  <a:spcPct val="90000"/>
                </a:lnSpc>
                <a:spcBef>
                  <a:spcPct val="0"/>
                </a:spcBef>
                <a:spcAft>
                  <a:spcPct val="35000"/>
                </a:spcAft>
                <a:buNone/>
              </a:pPr>
              <a:r>
                <a:rPr lang="en-US" sz="2200" b="1" u="sng" kern="1200" dirty="0">
                  <a:solidFill>
                    <a:schemeClr val="tx1"/>
                  </a:solidFill>
                </a:rPr>
                <a:t>Resources</a:t>
              </a:r>
              <a:r>
                <a:rPr lang="en-US" sz="2200" kern="1200" dirty="0">
                  <a:solidFill>
                    <a:schemeClr val="tx1"/>
                  </a:solidFill>
                </a:rPr>
                <a:t> that make an intervention happen</a:t>
              </a:r>
            </a:p>
          </p:txBody>
        </p:sp>
        <p:sp>
          <p:nvSpPr>
            <p:cNvPr id="5" name="Freeform 4">
              <a:extLst>
                <a:ext uri="{FF2B5EF4-FFF2-40B4-BE49-F238E27FC236}">
                  <a16:creationId xmlns:a16="http://schemas.microsoft.com/office/drawing/2014/main" id="{ADE6BFBA-5DF9-EE9B-3BF0-07FE0F681510}"/>
                </a:ext>
              </a:extLst>
            </p:cNvPr>
            <p:cNvSpPr/>
            <p:nvPr/>
          </p:nvSpPr>
          <p:spPr>
            <a:xfrm rot="20569937">
              <a:off x="4500490" y="2544626"/>
              <a:ext cx="564171" cy="612737"/>
            </a:xfrm>
            <a:custGeom>
              <a:avLst/>
              <a:gdLst>
                <a:gd name="connsiteX0" fmla="*/ 0 w 564171"/>
                <a:gd name="connsiteY0" fmla="*/ 122547 h 612737"/>
                <a:gd name="connsiteX1" fmla="*/ 282086 w 564171"/>
                <a:gd name="connsiteY1" fmla="*/ 122547 h 612737"/>
                <a:gd name="connsiteX2" fmla="*/ 282086 w 564171"/>
                <a:gd name="connsiteY2" fmla="*/ 0 h 612737"/>
                <a:gd name="connsiteX3" fmla="*/ 564171 w 564171"/>
                <a:gd name="connsiteY3" fmla="*/ 306369 h 612737"/>
                <a:gd name="connsiteX4" fmla="*/ 282086 w 564171"/>
                <a:gd name="connsiteY4" fmla="*/ 612737 h 612737"/>
                <a:gd name="connsiteX5" fmla="*/ 282086 w 564171"/>
                <a:gd name="connsiteY5" fmla="*/ 490190 h 612737"/>
                <a:gd name="connsiteX6" fmla="*/ 0 w 564171"/>
                <a:gd name="connsiteY6" fmla="*/ 490190 h 612737"/>
                <a:gd name="connsiteX7" fmla="*/ 0 w 564171"/>
                <a:gd name="connsiteY7" fmla="*/ 122547 h 61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171" h="612737">
                  <a:moveTo>
                    <a:pt x="0" y="122547"/>
                  </a:moveTo>
                  <a:lnTo>
                    <a:pt x="282086" y="122547"/>
                  </a:lnTo>
                  <a:lnTo>
                    <a:pt x="282086" y="0"/>
                  </a:lnTo>
                  <a:lnTo>
                    <a:pt x="564171" y="306369"/>
                  </a:lnTo>
                  <a:lnTo>
                    <a:pt x="282086" y="612737"/>
                  </a:lnTo>
                  <a:lnTo>
                    <a:pt x="282086" y="490190"/>
                  </a:lnTo>
                  <a:lnTo>
                    <a:pt x="0" y="490190"/>
                  </a:lnTo>
                  <a:lnTo>
                    <a:pt x="0" y="122547"/>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122547" rIns="169250" bIns="122546" numCol="1" spcCol="1270" anchor="ctr" anchorCtr="0">
              <a:noAutofit/>
            </a:bodyPr>
            <a:lstStyle/>
            <a:p>
              <a:pPr marL="0" lvl="0" indent="0" algn="ctr" defTabSz="800100">
                <a:lnSpc>
                  <a:spcPct val="90000"/>
                </a:lnSpc>
                <a:spcBef>
                  <a:spcPct val="0"/>
                </a:spcBef>
                <a:spcAft>
                  <a:spcPct val="35000"/>
                </a:spcAft>
                <a:buNone/>
              </a:pPr>
              <a:endParaRPr lang="en-US" sz="1800" kern="1200"/>
            </a:p>
          </p:txBody>
        </p:sp>
        <p:sp>
          <p:nvSpPr>
            <p:cNvPr id="6" name="Freeform 5">
              <a:extLst>
                <a:ext uri="{FF2B5EF4-FFF2-40B4-BE49-F238E27FC236}">
                  <a16:creationId xmlns:a16="http://schemas.microsoft.com/office/drawing/2014/main" id="{24875A44-0516-9D96-937D-CD68C48D74DC}"/>
                </a:ext>
              </a:extLst>
            </p:cNvPr>
            <p:cNvSpPr/>
            <p:nvPr/>
          </p:nvSpPr>
          <p:spPr>
            <a:xfrm>
              <a:off x="5275843" y="1575748"/>
              <a:ext cx="2470716" cy="1482430"/>
            </a:xfrm>
            <a:custGeom>
              <a:avLst/>
              <a:gdLst>
                <a:gd name="connsiteX0" fmla="*/ 0 w 2470716"/>
                <a:gd name="connsiteY0" fmla="*/ 148243 h 1482430"/>
                <a:gd name="connsiteX1" fmla="*/ 148243 w 2470716"/>
                <a:gd name="connsiteY1" fmla="*/ 0 h 1482430"/>
                <a:gd name="connsiteX2" fmla="*/ 2322473 w 2470716"/>
                <a:gd name="connsiteY2" fmla="*/ 0 h 1482430"/>
                <a:gd name="connsiteX3" fmla="*/ 2470716 w 2470716"/>
                <a:gd name="connsiteY3" fmla="*/ 148243 h 1482430"/>
                <a:gd name="connsiteX4" fmla="*/ 2470716 w 2470716"/>
                <a:gd name="connsiteY4" fmla="*/ 1334187 h 1482430"/>
                <a:gd name="connsiteX5" fmla="*/ 2322473 w 2470716"/>
                <a:gd name="connsiteY5" fmla="*/ 1482430 h 1482430"/>
                <a:gd name="connsiteX6" fmla="*/ 148243 w 2470716"/>
                <a:gd name="connsiteY6" fmla="*/ 1482430 h 1482430"/>
                <a:gd name="connsiteX7" fmla="*/ 0 w 2470716"/>
                <a:gd name="connsiteY7" fmla="*/ 1334187 h 1482430"/>
                <a:gd name="connsiteX8" fmla="*/ 0 w 2470716"/>
                <a:gd name="connsiteY8" fmla="*/ 148243 h 148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716" h="1482430">
                  <a:moveTo>
                    <a:pt x="0" y="148243"/>
                  </a:moveTo>
                  <a:cubicBezTo>
                    <a:pt x="0" y="66371"/>
                    <a:pt x="66371" y="0"/>
                    <a:pt x="148243" y="0"/>
                  </a:cubicBezTo>
                  <a:lnTo>
                    <a:pt x="2322473" y="0"/>
                  </a:lnTo>
                  <a:cubicBezTo>
                    <a:pt x="2404345" y="0"/>
                    <a:pt x="2470716" y="66371"/>
                    <a:pt x="2470716" y="148243"/>
                  </a:cubicBezTo>
                  <a:lnTo>
                    <a:pt x="2470716" y="1334187"/>
                  </a:lnTo>
                  <a:cubicBezTo>
                    <a:pt x="2470716" y="1416059"/>
                    <a:pt x="2404345" y="1482430"/>
                    <a:pt x="2322473" y="1482430"/>
                  </a:cubicBezTo>
                  <a:lnTo>
                    <a:pt x="148243" y="1482430"/>
                  </a:lnTo>
                  <a:cubicBezTo>
                    <a:pt x="66371" y="1482430"/>
                    <a:pt x="0" y="1416059"/>
                    <a:pt x="0" y="1334187"/>
                  </a:cubicBezTo>
                  <a:lnTo>
                    <a:pt x="0" y="148243"/>
                  </a:lnTo>
                  <a:close/>
                </a:path>
              </a:pathLst>
            </a:cu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127239" tIns="127239" rIns="127239" bIns="127239"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The </a:t>
              </a:r>
              <a:r>
                <a:rPr lang="en-US" sz="2200" b="1" u="sng" kern="1200">
                  <a:solidFill>
                    <a:schemeClr val="tx1"/>
                  </a:solidFill>
                </a:rPr>
                <a:t>intervention</a:t>
              </a:r>
              <a:r>
                <a:rPr lang="en-US" sz="2200" u="sng" kern="1200">
                  <a:solidFill>
                    <a:schemeClr val="tx1"/>
                  </a:solidFill>
                </a:rPr>
                <a:t> </a:t>
              </a:r>
              <a:r>
                <a:rPr lang="en-US" sz="2200" kern="1200">
                  <a:solidFill>
                    <a:schemeClr val="tx1"/>
                  </a:solidFill>
                </a:rPr>
                <a:t>(program, activity)</a:t>
              </a:r>
              <a:endParaRPr lang="en-US" sz="2200" kern="1200" dirty="0">
                <a:solidFill>
                  <a:schemeClr val="tx1"/>
                </a:solidFill>
              </a:endParaRPr>
            </a:p>
          </p:txBody>
        </p:sp>
      </p:grpSp>
    </p:spTree>
    <p:extLst>
      <p:ext uri="{BB962C8B-B14F-4D97-AF65-F5344CB8AC3E}">
        <p14:creationId xmlns:p14="http://schemas.microsoft.com/office/powerpoint/2010/main" val="171762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graphicFrame>
        <p:nvGraphicFramePr>
          <p:cNvPr id="15" name="Diagram 14">
            <a:extLst>
              <a:ext uri="{FF2B5EF4-FFF2-40B4-BE49-F238E27FC236}">
                <a16:creationId xmlns:a16="http://schemas.microsoft.com/office/drawing/2014/main" id="{D94AD70F-1024-992D-7D2B-8D2BA73D4A8F}"/>
              </a:ext>
            </a:extLst>
          </p:cNvPr>
          <p:cNvGraphicFramePr/>
          <p:nvPr/>
        </p:nvGraphicFramePr>
        <p:xfrm>
          <a:off x="1779814" y="-281364"/>
          <a:ext cx="9405257" cy="7351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4151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graphicFrame>
        <p:nvGraphicFramePr>
          <p:cNvPr id="15" name="Diagram 14">
            <a:extLst>
              <a:ext uri="{FF2B5EF4-FFF2-40B4-BE49-F238E27FC236}">
                <a16:creationId xmlns:a16="http://schemas.microsoft.com/office/drawing/2014/main" id="{D94AD70F-1024-992D-7D2B-8D2BA73D4A8F}"/>
              </a:ext>
            </a:extLst>
          </p:cNvPr>
          <p:cNvGraphicFramePr/>
          <p:nvPr/>
        </p:nvGraphicFramePr>
        <p:xfrm>
          <a:off x="1779814" y="-281364"/>
          <a:ext cx="9405257" cy="7351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a:extLst>
              <a:ext uri="{FF2B5EF4-FFF2-40B4-BE49-F238E27FC236}">
                <a16:creationId xmlns:a16="http://schemas.microsoft.com/office/drawing/2014/main" id="{FB73591E-C6BE-5113-CE8F-FEEAA4108B6B}"/>
              </a:ext>
            </a:extLst>
          </p:cNvPr>
          <p:cNvSpPr txBox="1"/>
          <p:nvPr/>
        </p:nvSpPr>
        <p:spPr>
          <a:xfrm>
            <a:off x="3665034" y="5248112"/>
            <a:ext cx="5893602" cy="1077218"/>
          </a:xfrm>
          <a:prstGeom prst="rect">
            <a:avLst/>
          </a:prstGeom>
          <a:noFill/>
        </p:spPr>
        <p:txBody>
          <a:bodyPr wrap="square" rtlCol="0">
            <a:spAutoFit/>
          </a:bodyPr>
          <a:lstStyle/>
          <a:p>
            <a:pPr algn="ctr"/>
            <a:r>
              <a:rPr lang="en-US" sz="3200" dirty="0"/>
              <a:t>How balanced are resources to good stuff?</a:t>
            </a:r>
            <a:endParaRPr lang="en-US" dirty="0"/>
          </a:p>
        </p:txBody>
      </p:sp>
      <p:pic>
        <p:nvPicPr>
          <p:cNvPr id="20" name="Graphic 19" descr="Scales of justice">
            <a:extLst>
              <a:ext uri="{FF2B5EF4-FFF2-40B4-BE49-F238E27FC236}">
                <a16:creationId xmlns:a16="http://schemas.microsoft.com/office/drawing/2014/main" id="{9E88471C-A841-7BC3-229D-4A0CE3FDAD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55612" y="3394453"/>
            <a:ext cx="1853659" cy="1853659"/>
          </a:xfrm>
          <a:prstGeom prst="rect">
            <a:avLst/>
          </a:prstGeom>
        </p:spPr>
      </p:pic>
      <p:pic>
        <p:nvPicPr>
          <p:cNvPr id="22" name="Graphic 21" descr="Arrow Slight curve">
            <a:extLst>
              <a:ext uri="{FF2B5EF4-FFF2-40B4-BE49-F238E27FC236}">
                <a16:creationId xmlns:a16="http://schemas.microsoft.com/office/drawing/2014/main" id="{87D8234A-E820-00CE-AFCA-A539C2A6AB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9774668">
            <a:off x="7319280" y="4137576"/>
            <a:ext cx="1349518" cy="914400"/>
          </a:xfrm>
          <a:prstGeom prst="rect">
            <a:avLst/>
          </a:prstGeom>
        </p:spPr>
      </p:pic>
      <p:pic>
        <p:nvPicPr>
          <p:cNvPr id="23" name="Graphic 22" descr="Arrow Slight curve">
            <a:extLst>
              <a:ext uri="{FF2B5EF4-FFF2-40B4-BE49-F238E27FC236}">
                <a16:creationId xmlns:a16="http://schemas.microsoft.com/office/drawing/2014/main" id="{236AAFBC-E12B-2C74-2158-1BE2F24765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2641457" flipV="1">
            <a:off x="4287860" y="4139212"/>
            <a:ext cx="1349518" cy="914400"/>
          </a:xfrm>
          <a:prstGeom prst="rect">
            <a:avLst/>
          </a:prstGeom>
        </p:spPr>
      </p:pic>
    </p:spTree>
    <p:extLst>
      <p:ext uri="{BB962C8B-B14F-4D97-AF65-F5344CB8AC3E}">
        <p14:creationId xmlns:p14="http://schemas.microsoft.com/office/powerpoint/2010/main" val="216339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sp>
        <p:nvSpPr>
          <p:cNvPr id="19" name="TextBox 18">
            <a:extLst>
              <a:ext uri="{FF2B5EF4-FFF2-40B4-BE49-F238E27FC236}">
                <a16:creationId xmlns:a16="http://schemas.microsoft.com/office/drawing/2014/main" id="{FB73591E-C6BE-5113-CE8F-FEEAA4108B6B}"/>
              </a:ext>
            </a:extLst>
          </p:cNvPr>
          <p:cNvSpPr txBox="1"/>
          <p:nvPr/>
        </p:nvSpPr>
        <p:spPr>
          <a:xfrm>
            <a:off x="3665034" y="5248112"/>
            <a:ext cx="5893602" cy="1077218"/>
          </a:xfrm>
          <a:prstGeom prst="rect">
            <a:avLst/>
          </a:prstGeom>
          <a:noFill/>
        </p:spPr>
        <p:txBody>
          <a:bodyPr wrap="square" rtlCol="0">
            <a:spAutoFit/>
          </a:bodyPr>
          <a:lstStyle/>
          <a:p>
            <a:pPr algn="ctr"/>
            <a:r>
              <a:rPr lang="en-US" sz="3200" dirty="0"/>
              <a:t>How balanced are resources to good stuff?</a:t>
            </a:r>
            <a:endParaRPr lang="en-US" dirty="0"/>
          </a:p>
        </p:txBody>
      </p:sp>
      <p:pic>
        <p:nvPicPr>
          <p:cNvPr id="20" name="Graphic 19" descr="Scales of justice">
            <a:extLst>
              <a:ext uri="{FF2B5EF4-FFF2-40B4-BE49-F238E27FC236}">
                <a16:creationId xmlns:a16="http://schemas.microsoft.com/office/drawing/2014/main" id="{9E88471C-A841-7BC3-229D-4A0CE3FDAD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612" y="3394453"/>
            <a:ext cx="1853659" cy="1853659"/>
          </a:xfrm>
          <a:prstGeom prst="rect">
            <a:avLst/>
          </a:prstGeom>
        </p:spPr>
      </p:pic>
      <p:sp>
        <p:nvSpPr>
          <p:cNvPr id="4" name="Freeform 3">
            <a:extLst>
              <a:ext uri="{FF2B5EF4-FFF2-40B4-BE49-F238E27FC236}">
                <a16:creationId xmlns:a16="http://schemas.microsoft.com/office/drawing/2014/main" id="{51EFDB98-4FC8-A41B-308F-9D112FB3C328}"/>
              </a:ext>
            </a:extLst>
          </p:cNvPr>
          <p:cNvSpPr/>
          <p:nvPr/>
        </p:nvSpPr>
        <p:spPr>
          <a:xfrm>
            <a:off x="1367758"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5F9DAC"/>
          </a:solidFill>
        </p:spPr>
        <p:style>
          <a:lnRef idx="2">
            <a:schemeClr val="lt1">
              <a:hueOff val="0"/>
              <a:satOff val="0"/>
              <a:lumOff val="0"/>
              <a:alphaOff val="0"/>
            </a:schemeClr>
          </a:lnRef>
          <a:fillRef idx="1">
            <a:schemeClr val="accent3">
              <a:hueOff val="6750158"/>
              <a:satOff val="-10128"/>
              <a:lumOff val="-1647"/>
              <a:alphaOff val="0"/>
            </a:schemeClr>
          </a:fillRef>
          <a:effectRef idx="0">
            <a:schemeClr val="accent3">
              <a:hueOff val="6750158"/>
              <a:satOff val="-10128"/>
              <a:lumOff val="-1647"/>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Cost-Effectiveness</a:t>
            </a:r>
          </a:p>
        </p:txBody>
      </p:sp>
      <p:sp>
        <p:nvSpPr>
          <p:cNvPr id="5" name="Freeform 4">
            <a:extLst>
              <a:ext uri="{FF2B5EF4-FFF2-40B4-BE49-F238E27FC236}">
                <a16:creationId xmlns:a16="http://schemas.microsoft.com/office/drawing/2014/main" id="{1AD540EC-9E87-97E8-7593-9F5147A0081C}"/>
              </a:ext>
            </a:extLst>
          </p:cNvPr>
          <p:cNvSpPr/>
          <p:nvPr/>
        </p:nvSpPr>
        <p:spPr>
          <a:xfrm>
            <a:off x="4917781"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626EA8"/>
          </a:solidFill>
        </p:spPr>
        <p:style>
          <a:lnRef idx="2">
            <a:schemeClr val="lt1">
              <a:hueOff val="0"/>
              <a:satOff val="0"/>
              <a:lumOff val="0"/>
              <a:alphaOff val="0"/>
            </a:schemeClr>
          </a:lnRef>
          <a:fillRef idx="1">
            <a:schemeClr val="accent3">
              <a:hueOff val="9000211"/>
              <a:satOff val="-13504"/>
              <a:lumOff val="-2196"/>
              <a:alphaOff val="0"/>
            </a:schemeClr>
          </a:fillRef>
          <a:effectRef idx="0">
            <a:schemeClr val="accent3">
              <a:hueOff val="9000211"/>
              <a:satOff val="-13504"/>
              <a:lumOff val="-2196"/>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Cost-Benefit Analysis</a:t>
            </a:r>
          </a:p>
        </p:txBody>
      </p:sp>
      <p:sp>
        <p:nvSpPr>
          <p:cNvPr id="6" name="Freeform 5">
            <a:extLst>
              <a:ext uri="{FF2B5EF4-FFF2-40B4-BE49-F238E27FC236}">
                <a16:creationId xmlns:a16="http://schemas.microsoft.com/office/drawing/2014/main" id="{BEDB15E8-67AE-CFFC-0E41-55624D37A761}"/>
              </a:ext>
            </a:extLst>
          </p:cNvPr>
          <p:cNvSpPr/>
          <p:nvPr/>
        </p:nvSpPr>
        <p:spPr>
          <a:xfrm>
            <a:off x="8467805"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8064A2"/>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Return on Investment</a:t>
            </a:r>
          </a:p>
        </p:txBody>
      </p:sp>
    </p:spTree>
    <p:extLst>
      <p:ext uri="{BB962C8B-B14F-4D97-AF65-F5344CB8AC3E}">
        <p14:creationId xmlns:p14="http://schemas.microsoft.com/office/powerpoint/2010/main" val="2823887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sp>
        <p:nvSpPr>
          <p:cNvPr id="19" name="TextBox 18">
            <a:extLst>
              <a:ext uri="{FF2B5EF4-FFF2-40B4-BE49-F238E27FC236}">
                <a16:creationId xmlns:a16="http://schemas.microsoft.com/office/drawing/2014/main" id="{FB73591E-C6BE-5113-CE8F-FEEAA4108B6B}"/>
              </a:ext>
            </a:extLst>
          </p:cNvPr>
          <p:cNvSpPr txBox="1"/>
          <p:nvPr/>
        </p:nvSpPr>
        <p:spPr>
          <a:xfrm>
            <a:off x="3665034" y="5248112"/>
            <a:ext cx="5893602" cy="1077218"/>
          </a:xfrm>
          <a:prstGeom prst="rect">
            <a:avLst/>
          </a:prstGeom>
          <a:noFill/>
        </p:spPr>
        <p:txBody>
          <a:bodyPr wrap="square" rtlCol="0">
            <a:spAutoFit/>
          </a:bodyPr>
          <a:lstStyle/>
          <a:p>
            <a:pPr algn="ctr"/>
            <a:r>
              <a:rPr lang="en-US" sz="3200" dirty="0"/>
              <a:t>How balanced are resources to good stuff?</a:t>
            </a:r>
            <a:endParaRPr lang="en-US" dirty="0"/>
          </a:p>
        </p:txBody>
      </p:sp>
      <p:pic>
        <p:nvPicPr>
          <p:cNvPr id="20" name="Graphic 19" descr="Scales of justice">
            <a:extLst>
              <a:ext uri="{FF2B5EF4-FFF2-40B4-BE49-F238E27FC236}">
                <a16:creationId xmlns:a16="http://schemas.microsoft.com/office/drawing/2014/main" id="{9E88471C-A841-7BC3-229D-4A0CE3FDAD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612" y="3394453"/>
            <a:ext cx="1853659" cy="1853659"/>
          </a:xfrm>
          <a:prstGeom prst="rect">
            <a:avLst/>
          </a:prstGeom>
        </p:spPr>
      </p:pic>
      <p:sp>
        <p:nvSpPr>
          <p:cNvPr id="4" name="Freeform 3">
            <a:extLst>
              <a:ext uri="{FF2B5EF4-FFF2-40B4-BE49-F238E27FC236}">
                <a16:creationId xmlns:a16="http://schemas.microsoft.com/office/drawing/2014/main" id="{51EFDB98-4FC8-A41B-308F-9D112FB3C328}"/>
              </a:ext>
            </a:extLst>
          </p:cNvPr>
          <p:cNvSpPr/>
          <p:nvPr/>
        </p:nvSpPr>
        <p:spPr>
          <a:xfrm>
            <a:off x="1367758"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5F9DAC"/>
          </a:solidFill>
        </p:spPr>
        <p:style>
          <a:lnRef idx="2">
            <a:schemeClr val="lt1">
              <a:hueOff val="0"/>
              <a:satOff val="0"/>
              <a:lumOff val="0"/>
              <a:alphaOff val="0"/>
            </a:schemeClr>
          </a:lnRef>
          <a:fillRef idx="1">
            <a:schemeClr val="accent3">
              <a:hueOff val="6750158"/>
              <a:satOff val="-10128"/>
              <a:lumOff val="-1647"/>
              <a:alphaOff val="0"/>
            </a:schemeClr>
          </a:fillRef>
          <a:effectRef idx="0">
            <a:schemeClr val="accent3">
              <a:hueOff val="6750158"/>
              <a:satOff val="-10128"/>
              <a:lumOff val="-1647"/>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Cost-Effectiveness</a:t>
            </a:r>
          </a:p>
        </p:txBody>
      </p:sp>
      <p:sp>
        <p:nvSpPr>
          <p:cNvPr id="5" name="Freeform 4">
            <a:extLst>
              <a:ext uri="{FF2B5EF4-FFF2-40B4-BE49-F238E27FC236}">
                <a16:creationId xmlns:a16="http://schemas.microsoft.com/office/drawing/2014/main" id="{1AD540EC-9E87-97E8-7593-9F5147A0081C}"/>
              </a:ext>
            </a:extLst>
          </p:cNvPr>
          <p:cNvSpPr/>
          <p:nvPr/>
        </p:nvSpPr>
        <p:spPr>
          <a:xfrm>
            <a:off x="4917781"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626EA8"/>
          </a:solidFill>
        </p:spPr>
        <p:style>
          <a:lnRef idx="2">
            <a:schemeClr val="lt1">
              <a:hueOff val="0"/>
              <a:satOff val="0"/>
              <a:lumOff val="0"/>
              <a:alphaOff val="0"/>
            </a:schemeClr>
          </a:lnRef>
          <a:fillRef idx="1">
            <a:schemeClr val="accent3">
              <a:hueOff val="9000211"/>
              <a:satOff val="-13504"/>
              <a:lumOff val="-2196"/>
              <a:alphaOff val="0"/>
            </a:schemeClr>
          </a:fillRef>
          <a:effectRef idx="0">
            <a:schemeClr val="accent3">
              <a:hueOff val="9000211"/>
              <a:satOff val="-13504"/>
              <a:lumOff val="-2196"/>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Cost-Benefit Analysis</a:t>
            </a:r>
          </a:p>
        </p:txBody>
      </p:sp>
      <p:sp>
        <p:nvSpPr>
          <p:cNvPr id="6" name="Freeform 5">
            <a:extLst>
              <a:ext uri="{FF2B5EF4-FFF2-40B4-BE49-F238E27FC236}">
                <a16:creationId xmlns:a16="http://schemas.microsoft.com/office/drawing/2014/main" id="{BEDB15E8-67AE-CFFC-0E41-55624D37A761}"/>
              </a:ext>
            </a:extLst>
          </p:cNvPr>
          <p:cNvSpPr/>
          <p:nvPr/>
        </p:nvSpPr>
        <p:spPr>
          <a:xfrm>
            <a:off x="8467805"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8064A2"/>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Return on Investment</a:t>
            </a:r>
          </a:p>
        </p:txBody>
      </p:sp>
      <p:sp>
        <p:nvSpPr>
          <p:cNvPr id="9" name="Oval 8">
            <a:extLst>
              <a:ext uri="{FF2B5EF4-FFF2-40B4-BE49-F238E27FC236}">
                <a16:creationId xmlns:a16="http://schemas.microsoft.com/office/drawing/2014/main" id="{6B5CCD90-7F5D-F020-FC17-E29BDA400A1A}"/>
              </a:ext>
            </a:extLst>
          </p:cNvPr>
          <p:cNvSpPr/>
          <p:nvPr/>
        </p:nvSpPr>
        <p:spPr>
          <a:xfrm>
            <a:off x="7119254" y="2459352"/>
            <a:ext cx="2501154" cy="1378241"/>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Both resources and good stuff have $$$</a:t>
            </a:r>
          </a:p>
        </p:txBody>
      </p:sp>
      <p:sp>
        <p:nvSpPr>
          <p:cNvPr id="10" name="Oval 9">
            <a:extLst>
              <a:ext uri="{FF2B5EF4-FFF2-40B4-BE49-F238E27FC236}">
                <a16:creationId xmlns:a16="http://schemas.microsoft.com/office/drawing/2014/main" id="{72235CD0-BAA5-9B8F-064D-F7EEA8C8D07E}"/>
              </a:ext>
            </a:extLst>
          </p:cNvPr>
          <p:cNvSpPr/>
          <p:nvPr/>
        </p:nvSpPr>
        <p:spPr>
          <a:xfrm>
            <a:off x="1680823" y="2820679"/>
            <a:ext cx="2501154" cy="1378241"/>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Resources have $$$, but good stuff doesn’t</a:t>
            </a:r>
          </a:p>
        </p:txBody>
      </p:sp>
    </p:spTree>
    <p:extLst>
      <p:ext uri="{BB962C8B-B14F-4D97-AF65-F5344CB8AC3E}">
        <p14:creationId xmlns:p14="http://schemas.microsoft.com/office/powerpoint/2010/main" val="819989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sp>
        <p:nvSpPr>
          <p:cNvPr id="19" name="TextBox 18">
            <a:extLst>
              <a:ext uri="{FF2B5EF4-FFF2-40B4-BE49-F238E27FC236}">
                <a16:creationId xmlns:a16="http://schemas.microsoft.com/office/drawing/2014/main" id="{FB73591E-C6BE-5113-CE8F-FEEAA4108B6B}"/>
              </a:ext>
            </a:extLst>
          </p:cNvPr>
          <p:cNvSpPr txBox="1"/>
          <p:nvPr/>
        </p:nvSpPr>
        <p:spPr>
          <a:xfrm>
            <a:off x="3665034" y="5248112"/>
            <a:ext cx="5893602" cy="1077218"/>
          </a:xfrm>
          <a:prstGeom prst="rect">
            <a:avLst/>
          </a:prstGeom>
          <a:noFill/>
        </p:spPr>
        <p:txBody>
          <a:bodyPr wrap="square" rtlCol="0">
            <a:spAutoFit/>
          </a:bodyPr>
          <a:lstStyle/>
          <a:p>
            <a:pPr algn="ctr"/>
            <a:r>
              <a:rPr lang="en-US" sz="3200" dirty="0"/>
              <a:t>How balanced are resources to good stuff?</a:t>
            </a:r>
            <a:endParaRPr lang="en-US" dirty="0"/>
          </a:p>
        </p:txBody>
      </p:sp>
      <p:pic>
        <p:nvPicPr>
          <p:cNvPr id="20" name="Graphic 19" descr="Scales of justice">
            <a:extLst>
              <a:ext uri="{FF2B5EF4-FFF2-40B4-BE49-F238E27FC236}">
                <a16:creationId xmlns:a16="http://schemas.microsoft.com/office/drawing/2014/main" id="{9E88471C-A841-7BC3-229D-4A0CE3FDAD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612" y="3394453"/>
            <a:ext cx="1853659" cy="1853659"/>
          </a:xfrm>
          <a:prstGeom prst="rect">
            <a:avLst/>
          </a:prstGeom>
        </p:spPr>
      </p:pic>
      <p:sp>
        <p:nvSpPr>
          <p:cNvPr id="4" name="Freeform 3">
            <a:extLst>
              <a:ext uri="{FF2B5EF4-FFF2-40B4-BE49-F238E27FC236}">
                <a16:creationId xmlns:a16="http://schemas.microsoft.com/office/drawing/2014/main" id="{51EFDB98-4FC8-A41B-308F-9D112FB3C328}"/>
              </a:ext>
            </a:extLst>
          </p:cNvPr>
          <p:cNvSpPr/>
          <p:nvPr/>
        </p:nvSpPr>
        <p:spPr>
          <a:xfrm>
            <a:off x="1367758"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5F9DAC"/>
          </a:solidFill>
        </p:spPr>
        <p:style>
          <a:lnRef idx="2">
            <a:schemeClr val="lt1">
              <a:hueOff val="0"/>
              <a:satOff val="0"/>
              <a:lumOff val="0"/>
              <a:alphaOff val="0"/>
            </a:schemeClr>
          </a:lnRef>
          <a:fillRef idx="1">
            <a:schemeClr val="accent3">
              <a:hueOff val="6750158"/>
              <a:satOff val="-10128"/>
              <a:lumOff val="-1647"/>
              <a:alphaOff val="0"/>
            </a:schemeClr>
          </a:fillRef>
          <a:effectRef idx="0">
            <a:schemeClr val="accent3">
              <a:hueOff val="6750158"/>
              <a:satOff val="-10128"/>
              <a:lumOff val="-1647"/>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Cost-Effectiveness</a:t>
            </a:r>
          </a:p>
        </p:txBody>
      </p:sp>
      <p:sp>
        <p:nvSpPr>
          <p:cNvPr id="5" name="Freeform 4">
            <a:extLst>
              <a:ext uri="{FF2B5EF4-FFF2-40B4-BE49-F238E27FC236}">
                <a16:creationId xmlns:a16="http://schemas.microsoft.com/office/drawing/2014/main" id="{1AD540EC-9E87-97E8-7593-9F5147A0081C}"/>
              </a:ext>
            </a:extLst>
          </p:cNvPr>
          <p:cNvSpPr/>
          <p:nvPr/>
        </p:nvSpPr>
        <p:spPr>
          <a:xfrm>
            <a:off x="4917781"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626EA8"/>
          </a:solidFill>
        </p:spPr>
        <p:style>
          <a:lnRef idx="2">
            <a:schemeClr val="lt1">
              <a:hueOff val="0"/>
              <a:satOff val="0"/>
              <a:lumOff val="0"/>
              <a:alphaOff val="0"/>
            </a:schemeClr>
          </a:lnRef>
          <a:fillRef idx="1">
            <a:schemeClr val="accent3">
              <a:hueOff val="9000211"/>
              <a:satOff val="-13504"/>
              <a:lumOff val="-2196"/>
              <a:alphaOff val="0"/>
            </a:schemeClr>
          </a:fillRef>
          <a:effectRef idx="0">
            <a:schemeClr val="accent3">
              <a:hueOff val="9000211"/>
              <a:satOff val="-13504"/>
              <a:lumOff val="-2196"/>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Cost-Benefit Analysis</a:t>
            </a:r>
          </a:p>
        </p:txBody>
      </p:sp>
      <p:sp>
        <p:nvSpPr>
          <p:cNvPr id="6" name="Freeform 5">
            <a:extLst>
              <a:ext uri="{FF2B5EF4-FFF2-40B4-BE49-F238E27FC236}">
                <a16:creationId xmlns:a16="http://schemas.microsoft.com/office/drawing/2014/main" id="{BEDB15E8-67AE-CFFC-0E41-55624D37A761}"/>
              </a:ext>
            </a:extLst>
          </p:cNvPr>
          <p:cNvSpPr/>
          <p:nvPr/>
        </p:nvSpPr>
        <p:spPr>
          <a:xfrm>
            <a:off x="8467805" y="1553007"/>
            <a:ext cx="3227294" cy="1875993"/>
          </a:xfrm>
          <a:custGeom>
            <a:avLst/>
            <a:gdLst>
              <a:gd name="connsiteX0" fmla="*/ 0 w 4561104"/>
              <a:gd name="connsiteY0" fmla="*/ 0 h 2736662"/>
              <a:gd name="connsiteX1" fmla="*/ 4561104 w 4561104"/>
              <a:gd name="connsiteY1" fmla="*/ 0 h 2736662"/>
              <a:gd name="connsiteX2" fmla="*/ 4561104 w 4561104"/>
              <a:gd name="connsiteY2" fmla="*/ 2736662 h 2736662"/>
              <a:gd name="connsiteX3" fmla="*/ 0 w 4561104"/>
              <a:gd name="connsiteY3" fmla="*/ 2736662 h 2736662"/>
              <a:gd name="connsiteX4" fmla="*/ 0 w 4561104"/>
              <a:gd name="connsiteY4" fmla="*/ 0 h 273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04" h="2736662">
                <a:moveTo>
                  <a:pt x="0" y="0"/>
                </a:moveTo>
                <a:lnTo>
                  <a:pt x="4561104" y="0"/>
                </a:lnTo>
                <a:lnTo>
                  <a:pt x="4561104" y="2736662"/>
                </a:lnTo>
                <a:lnTo>
                  <a:pt x="0" y="2736662"/>
                </a:lnTo>
                <a:lnTo>
                  <a:pt x="0" y="0"/>
                </a:lnTo>
                <a:close/>
              </a:path>
            </a:pathLst>
          </a:custGeom>
          <a:solidFill>
            <a:srgbClr val="8064A2"/>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sz="3600" dirty="0">
                <a:latin typeface="Overpass Light" pitchFamily="2" charset="77"/>
              </a:rPr>
              <a:t>Return on Investment</a:t>
            </a:r>
          </a:p>
        </p:txBody>
      </p:sp>
      <p:sp>
        <p:nvSpPr>
          <p:cNvPr id="3" name="Oval 2">
            <a:extLst>
              <a:ext uri="{FF2B5EF4-FFF2-40B4-BE49-F238E27FC236}">
                <a16:creationId xmlns:a16="http://schemas.microsoft.com/office/drawing/2014/main" id="{A38BD677-BF71-B17C-CB45-ADECD2A0CB52}"/>
              </a:ext>
            </a:extLst>
          </p:cNvPr>
          <p:cNvSpPr/>
          <p:nvPr/>
        </p:nvSpPr>
        <p:spPr>
          <a:xfrm>
            <a:off x="7119254" y="2459352"/>
            <a:ext cx="2501154" cy="1378241"/>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Both resources and good stuff have $$$</a:t>
            </a:r>
          </a:p>
        </p:txBody>
      </p:sp>
      <p:pic>
        <p:nvPicPr>
          <p:cNvPr id="7" name="Graphic 6" descr="Close">
            <a:extLst>
              <a:ext uri="{FF2B5EF4-FFF2-40B4-BE49-F238E27FC236}">
                <a16:creationId xmlns:a16="http://schemas.microsoft.com/office/drawing/2014/main" id="{42097070-1B83-C943-E06B-79866C7C25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6426" y="703830"/>
            <a:ext cx="3712029" cy="3712029"/>
          </a:xfrm>
          <a:prstGeom prst="rect">
            <a:avLst/>
          </a:prstGeom>
        </p:spPr>
      </p:pic>
      <p:pic>
        <p:nvPicPr>
          <p:cNvPr id="8" name="Graphic 7" descr="Close">
            <a:extLst>
              <a:ext uri="{FF2B5EF4-FFF2-40B4-BE49-F238E27FC236}">
                <a16:creationId xmlns:a16="http://schemas.microsoft.com/office/drawing/2014/main" id="{B719B6D2-E216-3D32-B23A-86131563BD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2631" y="666926"/>
            <a:ext cx="3712029" cy="3712029"/>
          </a:xfrm>
          <a:prstGeom prst="rect">
            <a:avLst/>
          </a:prstGeom>
        </p:spPr>
      </p:pic>
      <p:sp>
        <p:nvSpPr>
          <p:cNvPr id="9" name="Oval 8">
            <a:extLst>
              <a:ext uri="{FF2B5EF4-FFF2-40B4-BE49-F238E27FC236}">
                <a16:creationId xmlns:a16="http://schemas.microsoft.com/office/drawing/2014/main" id="{E3BB358A-0B31-2326-748A-DAEB8E3A2D3A}"/>
              </a:ext>
            </a:extLst>
          </p:cNvPr>
          <p:cNvSpPr/>
          <p:nvPr/>
        </p:nvSpPr>
        <p:spPr>
          <a:xfrm>
            <a:off x="1680823" y="2820679"/>
            <a:ext cx="2501154" cy="1378241"/>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Resources have $$$, but good stuff doesn’t</a:t>
            </a:r>
          </a:p>
        </p:txBody>
      </p:sp>
    </p:spTree>
    <p:extLst>
      <p:ext uri="{BB962C8B-B14F-4D97-AF65-F5344CB8AC3E}">
        <p14:creationId xmlns:p14="http://schemas.microsoft.com/office/powerpoint/2010/main" val="325228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459523" y="239071"/>
                <a:ext cx="10732477" cy="4539384"/>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𝐶𝑜𝑠𝑡</m:t>
                        </m:r>
                        <m:r>
                          <a:rPr lang="en-US" sz="4400" i="1">
                            <a:latin typeface="Cambria Math" panose="02040503050406030204" pitchFamily="18" charset="0"/>
                          </a:rPr>
                          <m:t> </m:t>
                        </m:r>
                        <m:r>
                          <a:rPr lang="en-US" sz="4400" i="1">
                            <a:latin typeface="Cambria Math" panose="02040503050406030204" pitchFamily="18" charset="0"/>
                          </a:rPr>
                          <m:t>𝑜𝑓</m:t>
                        </m:r>
                        <m:r>
                          <a:rPr lang="en-US" sz="4400" i="1">
                            <a:latin typeface="Cambria Math" panose="02040503050406030204" pitchFamily="18" charset="0"/>
                          </a:rPr>
                          <m:t> </m:t>
                        </m:r>
                        <m:r>
                          <a:rPr lang="en-US" sz="4400" i="1">
                            <a:latin typeface="Cambria Math" panose="02040503050406030204" pitchFamily="18" charset="0"/>
                          </a:rPr>
                          <m:t>𝐼𝑛𝑡𝑒𝑟𝑣𝑒𝑛𝑡𝑖𝑜𝑛</m:t>
                        </m:r>
                        <m:r>
                          <a:rPr lang="en-US" sz="4400" i="1">
                            <a:latin typeface="Cambria Math" panose="02040503050406030204" pitchFamily="18" charset="0"/>
                          </a:rPr>
                          <m:t>−</m:t>
                        </m:r>
                        <m:r>
                          <a:rPr lang="en-US" sz="4400" i="1">
                            <a:latin typeface="Cambria Math" panose="02040503050406030204" pitchFamily="18" charset="0"/>
                          </a:rPr>
                          <m:t>𝐶𝑜𝑠𝑡</m:t>
                        </m:r>
                        <m:r>
                          <a:rPr lang="en-US" sz="4400" i="1">
                            <a:latin typeface="Cambria Math" panose="02040503050406030204" pitchFamily="18" charset="0"/>
                          </a:rPr>
                          <m:t> </m:t>
                        </m:r>
                        <m:r>
                          <a:rPr lang="en-US" sz="4400" i="1">
                            <a:latin typeface="Cambria Math" panose="02040503050406030204" pitchFamily="18" charset="0"/>
                          </a:rPr>
                          <m:t>𝑜𝑓</m:t>
                        </m:r>
                        <m:r>
                          <a:rPr lang="en-US" sz="4400" i="1">
                            <a:latin typeface="Cambria Math" panose="02040503050406030204" pitchFamily="18" charset="0"/>
                          </a:rPr>
                          <m:t> </m:t>
                        </m:r>
                        <m:r>
                          <a:rPr lang="en-US" sz="4400" i="1">
                            <a:latin typeface="Cambria Math" panose="02040503050406030204" pitchFamily="18" charset="0"/>
                          </a:rPr>
                          <m:t>𝑇𝑟𝑒𝑎𝑡𝑚𝑒𝑛𝑡</m:t>
                        </m:r>
                        <m:r>
                          <a:rPr lang="en-US" sz="4400" i="1">
                            <a:latin typeface="Cambria Math" panose="02040503050406030204" pitchFamily="18" charset="0"/>
                          </a:rPr>
                          <m:t> </m:t>
                        </m:r>
                        <m:r>
                          <a:rPr lang="en-US" sz="4400" i="1">
                            <a:latin typeface="Cambria Math" panose="02040503050406030204" pitchFamily="18" charset="0"/>
                          </a:rPr>
                          <m:t>𝑎𝑠</m:t>
                        </m:r>
                        <m:r>
                          <a:rPr lang="en-US" sz="4400" i="1">
                            <a:latin typeface="Cambria Math" panose="02040503050406030204" pitchFamily="18" charset="0"/>
                          </a:rPr>
                          <m:t> </m:t>
                        </m:r>
                        <m:r>
                          <a:rPr lang="en-US" sz="4400" i="1">
                            <a:latin typeface="Cambria Math" panose="02040503050406030204" pitchFamily="18" charset="0"/>
                          </a:rPr>
                          <m:t>𝑈𝑠𝑢𝑎𝑙</m:t>
                        </m:r>
                      </m:num>
                      <m:den>
                        <m:r>
                          <a:rPr lang="en-US" sz="4400" i="1">
                            <a:latin typeface="Cambria Math" panose="02040503050406030204" pitchFamily="18" charset="0"/>
                          </a:rPr>
                          <m:t>𝐼𝑛𝑡𝑒𝑟𝑣𝑒𝑛𝑡𝑖𝑜𝑛</m:t>
                        </m:r>
                        <m:r>
                          <a:rPr lang="en-US" sz="4400" i="1">
                            <a:latin typeface="Cambria Math" panose="02040503050406030204" pitchFamily="18" charset="0"/>
                          </a:rPr>
                          <m:t> </m:t>
                        </m:r>
                        <m:r>
                          <a:rPr lang="en-US" sz="4400" i="1">
                            <a:latin typeface="Cambria Math" panose="02040503050406030204" pitchFamily="18" charset="0"/>
                          </a:rPr>
                          <m:t>𝐸𝑓𝑓𝑒𝑐𝑡</m:t>
                        </m:r>
                        <m:r>
                          <a:rPr lang="en-US" sz="4400" i="1">
                            <a:latin typeface="Cambria Math" panose="02040503050406030204" pitchFamily="18" charset="0"/>
                          </a:rPr>
                          <m:t>−</m:t>
                        </m:r>
                        <m:r>
                          <a:rPr lang="en-US" sz="4400" i="1">
                            <a:latin typeface="Cambria Math" panose="02040503050406030204" pitchFamily="18" charset="0"/>
                          </a:rPr>
                          <m:t>𝑇𝑟𝑒𝑎𝑡𝑚𝑒𝑛𝑡</m:t>
                        </m:r>
                        <m:r>
                          <a:rPr lang="en-US" sz="4400" i="1">
                            <a:latin typeface="Cambria Math" panose="02040503050406030204" pitchFamily="18" charset="0"/>
                          </a:rPr>
                          <m:t> </m:t>
                        </m:r>
                        <m:r>
                          <a:rPr lang="en-US" sz="4400" i="1">
                            <a:latin typeface="Cambria Math" panose="02040503050406030204" pitchFamily="18" charset="0"/>
                          </a:rPr>
                          <m:t>𝑎𝑠</m:t>
                        </m:r>
                        <m:r>
                          <a:rPr lang="en-US" sz="4400" i="1">
                            <a:latin typeface="Cambria Math" panose="02040503050406030204" pitchFamily="18" charset="0"/>
                          </a:rPr>
                          <m:t> </m:t>
                        </m:r>
                        <m:r>
                          <a:rPr lang="en-US" sz="4400" i="1">
                            <a:latin typeface="Cambria Math" panose="02040503050406030204" pitchFamily="18" charset="0"/>
                          </a:rPr>
                          <m:t>𝑈𝑠𝑢𝑎𝑙</m:t>
                        </m:r>
                        <m:r>
                          <a:rPr lang="en-US" sz="4400" i="1">
                            <a:latin typeface="Cambria Math" panose="02040503050406030204" pitchFamily="18" charset="0"/>
                          </a:rPr>
                          <m:t> </m:t>
                        </m:r>
                        <m:r>
                          <a:rPr lang="en-US" sz="4400" i="1">
                            <a:latin typeface="Cambria Math" panose="02040503050406030204" pitchFamily="18" charset="0"/>
                          </a:rPr>
                          <m:t>𝐸𝑓𝑓𝑒𝑐𝑡</m:t>
                        </m:r>
                      </m:den>
                    </m:f>
                  </m:oMath>
                </a14:m>
                <a:r>
                  <a:rPr lang="en-US" sz="4400" dirty="0">
                    <a:latin typeface="Arial" panose="020B0604020202020204" pitchFamily="34" charset="0"/>
                    <a:cs typeface="Arial" panose="020B0604020202020204" pitchFamily="34" charset="0"/>
                  </a:rPr>
                  <a:t> =</a:t>
                </a:r>
              </a:p>
              <a:p>
                <a:pPr marL="495300" indent="-4572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The result is called an </a:t>
                </a:r>
                <a:r>
                  <a:rPr lang="en-US" sz="3200" b="1" dirty="0">
                    <a:latin typeface="Arial" panose="020B0604020202020204" pitchFamily="34" charset="0"/>
                    <a:cs typeface="Arial" panose="020B0604020202020204" pitchFamily="34" charset="0"/>
                  </a:rPr>
                  <a:t>Incremental Cost-Effectiveness Ratio (ICER)</a:t>
                </a:r>
                <a:r>
                  <a:rPr lang="en-US" sz="3200" dirty="0">
                    <a:latin typeface="Arial" panose="020B0604020202020204" pitchFamily="34" charset="0"/>
                    <a:cs typeface="Arial" panose="020B0604020202020204" pitchFamily="34" charset="0"/>
                  </a:rPr>
                  <a:t> and represents the cost of the intervention per unit of good stuff produced.</a:t>
                </a:r>
              </a:p>
              <a:p>
                <a:pPr marL="381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Let’s look at an everyday example!</a:t>
                </a:r>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459523" y="239071"/>
                <a:ext cx="10732477" cy="4539384"/>
              </a:xfrm>
              <a:prstGeom prst="rect">
                <a:avLst/>
              </a:prstGeom>
              <a:blipFill>
                <a:blip r:embed="rId4"/>
                <a:stretch>
                  <a:fillRect l="-826" r="-2007" b="-3064"/>
                </a:stretch>
              </a:blipFill>
            </p:spPr>
            <p:txBody>
              <a:bodyPr/>
              <a:lstStyle/>
              <a:p>
                <a:r>
                  <a:rPr lang="en-US">
                    <a:noFill/>
                  </a:rPr>
                  <a:t> </a:t>
                </a:r>
              </a:p>
            </p:txBody>
          </p:sp>
        </mc:Fallback>
      </mc:AlternateContent>
    </p:spTree>
    <p:extLst>
      <p:ext uri="{BB962C8B-B14F-4D97-AF65-F5344CB8AC3E}">
        <p14:creationId xmlns:p14="http://schemas.microsoft.com/office/powerpoint/2010/main" val="18327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D1033A8-5B57-5AA5-29E0-E45F2C5A2C76}"/>
              </a:ext>
            </a:extLst>
          </p:cNvPr>
          <p:cNvSpPr txBox="1"/>
          <p:nvPr/>
        </p:nvSpPr>
        <p:spPr>
          <a:xfrm>
            <a:off x="1712258" y="435463"/>
            <a:ext cx="10035983" cy="2954655"/>
          </a:xfrm>
          <a:prstGeom prst="rect">
            <a:avLst/>
          </a:prstGeom>
          <a:noFill/>
        </p:spPr>
        <p:txBody>
          <a:bodyPr wrap="square">
            <a:spAutoFit/>
          </a:bodyPr>
          <a:lstStyle/>
          <a:p>
            <a:pPr marL="495300" indent="-457200">
              <a:spcBef>
                <a:spcPts val="600"/>
              </a:spcBef>
              <a:buSzPts val="3000"/>
              <a:buFont typeface="Arial" panose="020B0604020202020204" pitchFamily="34" charset="0"/>
              <a:buChar char="•"/>
            </a:pPr>
            <a:r>
              <a:rPr lang="en-US" sz="4000" dirty="0">
                <a:latin typeface="Arial" panose="020B0604020202020204" pitchFamily="34" charset="0"/>
                <a:cs typeface="Arial" panose="020B0604020202020204" pitchFamily="34" charset="0"/>
              </a:rPr>
              <a:t>Grocery store metaphor:</a:t>
            </a:r>
          </a:p>
          <a:p>
            <a:pPr marL="38100">
              <a:spcBef>
                <a:spcPts val="600"/>
              </a:spcBef>
              <a:buSzPts val="3000"/>
            </a:pPr>
            <a:endParaRPr lang="en-US" sz="4000" dirty="0">
              <a:latin typeface="Arial" panose="020B0604020202020204" pitchFamily="34" charset="0"/>
              <a:cs typeface="Arial" panose="020B0604020202020204" pitchFamily="34" charset="0"/>
            </a:endParaRPr>
          </a:p>
          <a:p>
            <a:pPr marL="952500" lvl="1" indent="-457200">
              <a:spcBef>
                <a:spcPts val="600"/>
              </a:spcBef>
              <a:buSzPts val="3000"/>
              <a:buFont typeface="Arial" panose="020B0604020202020204" pitchFamily="34" charset="0"/>
              <a:buChar char="•"/>
            </a:pPr>
            <a:r>
              <a:rPr lang="en-US" sz="3200" dirty="0">
                <a:latin typeface="Arial" panose="020B0604020202020204" pitchFamily="34" charset="0"/>
                <a:cs typeface="Arial" panose="020B0604020202020204" pitchFamily="34" charset="0"/>
              </a:rPr>
              <a:t>Compare sticker prices, but packaging or product is not identical, so we can compare price per ounce (or other unit), instead.</a:t>
            </a:r>
          </a:p>
        </p:txBody>
      </p:sp>
    </p:spTree>
    <p:extLst>
      <p:ext uri="{BB962C8B-B14F-4D97-AF65-F5344CB8AC3E}">
        <p14:creationId xmlns:p14="http://schemas.microsoft.com/office/powerpoint/2010/main" val="339785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D1033A8-5B57-5AA5-29E0-E45F2C5A2C76}"/>
              </a:ext>
            </a:extLst>
          </p:cNvPr>
          <p:cNvSpPr txBox="1"/>
          <p:nvPr/>
        </p:nvSpPr>
        <p:spPr>
          <a:xfrm>
            <a:off x="1712258" y="435463"/>
            <a:ext cx="10035983" cy="3524042"/>
          </a:xfrm>
          <a:prstGeom prst="rect">
            <a:avLst/>
          </a:prstGeom>
          <a:noFill/>
        </p:spPr>
        <p:txBody>
          <a:bodyPr wrap="square">
            <a:spAutoFit/>
          </a:bodyPr>
          <a:lstStyle/>
          <a:p>
            <a:pPr marL="495300" indent="-457200">
              <a:spcBef>
                <a:spcPts val="600"/>
              </a:spcBef>
              <a:buSzPts val="3000"/>
              <a:buFont typeface="Arial" panose="020B0604020202020204" pitchFamily="34" charset="0"/>
              <a:buChar char="•"/>
            </a:pPr>
            <a:r>
              <a:rPr lang="en-US" sz="4000" dirty="0">
                <a:latin typeface="Arial" panose="020B0604020202020204" pitchFamily="34" charset="0"/>
                <a:cs typeface="Arial" panose="020B0604020202020204" pitchFamily="34" charset="0"/>
              </a:rPr>
              <a:t>Grocery store metaphor:</a:t>
            </a:r>
          </a:p>
          <a:p>
            <a:pPr marL="38100">
              <a:spcBef>
                <a:spcPts val="600"/>
              </a:spcBef>
              <a:buSzPts val="3000"/>
            </a:pPr>
            <a:endParaRPr lang="en-US" sz="4000" dirty="0">
              <a:latin typeface="Arial" panose="020B0604020202020204" pitchFamily="34" charset="0"/>
              <a:cs typeface="Arial" panose="020B0604020202020204" pitchFamily="34" charset="0"/>
            </a:endParaRPr>
          </a:p>
          <a:p>
            <a:pPr marL="952500" lvl="1" indent="-457200">
              <a:spcBef>
                <a:spcPts val="600"/>
              </a:spcBef>
              <a:buSzPts val="3000"/>
              <a:buFont typeface="Arial" panose="020B0604020202020204" pitchFamily="34" charset="0"/>
              <a:buChar char="•"/>
            </a:pPr>
            <a:r>
              <a:rPr lang="en-US" sz="3200" dirty="0">
                <a:latin typeface="Arial" panose="020B0604020202020204" pitchFamily="34" charset="0"/>
                <a:cs typeface="Arial" panose="020B0604020202020204" pitchFamily="34" charset="0"/>
              </a:rPr>
              <a:t>Compare sticker prices, but packaging or product is not identical, so we can compare price per ounce (or other unit), instead.</a:t>
            </a:r>
          </a:p>
          <a:p>
            <a:pPr marL="952500" lvl="1" indent="-457200">
              <a:spcBef>
                <a:spcPts val="600"/>
              </a:spcBef>
              <a:buSzPts val="3000"/>
              <a:buFont typeface="Arial" panose="020B0604020202020204" pitchFamily="34" charset="0"/>
              <a:buChar char="•"/>
            </a:pPr>
            <a:r>
              <a:rPr lang="en-US" sz="3200" b="1" dirty="0">
                <a:latin typeface="Arial" panose="020B0604020202020204" pitchFamily="34" charset="0"/>
                <a:cs typeface="Arial" panose="020B0604020202020204" pitchFamily="34" charset="0"/>
              </a:rPr>
              <a:t>For different types of cereal.</a:t>
            </a:r>
          </a:p>
        </p:txBody>
      </p:sp>
      <p:pic>
        <p:nvPicPr>
          <p:cNvPr id="20" name="Picture 19">
            <a:extLst>
              <a:ext uri="{FF2B5EF4-FFF2-40B4-BE49-F238E27FC236}">
                <a16:creationId xmlns:a16="http://schemas.microsoft.com/office/drawing/2014/main" id="{746F5A71-4ECF-86E1-1D28-3EEAF1C9A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589" y="3974515"/>
            <a:ext cx="4504253" cy="2738586"/>
          </a:xfrm>
          <a:prstGeom prst="rect">
            <a:avLst/>
          </a:prstGeom>
        </p:spPr>
      </p:pic>
      <p:pic>
        <p:nvPicPr>
          <p:cNvPr id="21" name="Picture 20">
            <a:extLst>
              <a:ext uri="{FF2B5EF4-FFF2-40B4-BE49-F238E27FC236}">
                <a16:creationId xmlns:a16="http://schemas.microsoft.com/office/drawing/2014/main" id="{8822D4EA-DEBA-FE87-CD4D-2677F4610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160" y="3812525"/>
            <a:ext cx="5354082" cy="3021391"/>
          </a:xfrm>
          <a:prstGeom prst="rect">
            <a:avLst/>
          </a:prstGeom>
        </p:spPr>
      </p:pic>
    </p:spTree>
    <p:extLst>
      <p:ext uri="{BB962C8B-B14F-4D97-AF65-F5344CB8AC3E}">
        <p14:creationId xmlns:p14="http://schemas.microsoft.com/office/powerpoint/2010/main" val="341628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25292"/>
            <a:ext cx="8788400" cy="2387600"/>
          </a:xfrm>
        </p:spPr>
        <p:txBody>
          <a:bodyPr>
            <a:noAutofit/>
          </a:bodyPr>
          <a:lstStyle/>
          <a:p>
            <a:pPr algn="r"/>
            <a:r>
              <a:rPr lang="en-US" sz="4000" dirty="0"/>
              <a:t>Cost-Effectiveness of PRSS and Bystander Naloxone: </a:t>
            </a:r>
            <a:br>
              <a:rPr lang="en-US" sz="4000" dirty="0"/>
            </a:br>
            <a:r>
              <a:rPr lang="en-US" sz="4000" dirty="0"/>
              <a:t>Analysis and a Pilot Calculator</a:t>
            </a:r>
            <a:br>
              <a:rPr lang="en-US" sz="2800" dirty="0"/>
            </a:br>
            <a:br>
              <a:rPr lang="en-US" sz="2800" dirty="0"/>
            </a:br>
            <a:r>
              <a:rPr lang="en-US" sz="2400" dirty="0"/>
              <a:t>Recovery Leadership Summit - June 2023</a:t>
            </a:r>
            <a:endParaRPr lang="en-US" sz="2800" dirty="0"/>
          </a:p>
        </p:txBody>
      </p:sp>
      <p:sp>
        <p:nvSpPr>
          <p:cNvPr id="3" name="Subtitle 2"/>
          <p:cNvSpPr>
            <a:spLocks noGrp="1"/>
          </p:cNvSpPr>
          <p:nvPr>
            <p:ph type="subTitle" idx="1"/>
          </p:nvPr>
        </p:nvSpPr>
        <p:spPr>
          <a:xfrm>
            <a:off x="431800" y="3333653"/>
            <a:ext cx="7940676" cy="523164"/>
          </a:xfrm>
        </p:spPr>
        <p:txBody>
          <a:bodyPr>
            <a:noAutofit/>
          </a:bodyPr>
          <a:lstStyle/>
          <a:p>
            <a:pPr algn="r"/>
            <a:r>
              <a:rPr lang="en-US" sz="2000" dirty="0"/>
              <a:t>Sierra Castedo de Martell, PhD, MPH, Postdoctoral Fellow, JEAP Initiative &amp; Lighthouse Institute, </a:t>
            </a:r>
            <a:r>
              <a:rPr lang="en-US" sz="2000" dirty="0" err="1"/>
              <a:t>SJCastedo@gmail.com</a:t>
            </a:r>
            <a:endParaRPr lang="en-US" sz="2000" dirty="0"/>
          </a:p>
          <a:p>
            <a:pPr algn="r"/>
            <a:r>
              <a:rPr lang="en-US" sz="2000" dirty="0"/>
              <a:t>Margaret Brannon Moore, JD, LLM, MPH, Doctoral Candidate, </a:t>
            </a:r>
            <a:r>
              <a:rPr lang="en-US" sz="2000" dirty="0" err="1"/>
              <a:t>Margaret.B.Moore@uth.tmc.edu</a:t>
            </a:r>
            <a:endParaRPr lang="en-US" sz="2000" dirty="0"/>
          </a:p>
          <a:p>
            <a:pPr algn="r"/>
            <a:r>
              <a:rPr lang="en-US" sz="2000" dirty="0"/>
              <a:t>Hannah Wang, PhD, Programmer Analyst IV, Information Technology</a:t>
            </a:r>
          </a:p>
          <a:p>
            <a:pPr algn="r"/>
            <a:r>
              <a:rPr lang="en-US" sz="2000" dirty="0"/>
              <a:t>H. Shelton Brown, III, PhD, Associate Professor and PI, </a:t>
            </a:r>
          </a:p>
          <a:p>
            <a:pPr algn="r"/>
            <a:r>
              <a:rPr lang="en-US" sz="1600" i="1" dirty="0"/>
              <a:t>The University of Texas Health Science Center at Houston, School of Public Health </a:t>
            </a:r>
          </a:p>
          <a:p>
            <a:pPr algn="r"/>
            <a:r>
              <a:rPr lang="en-US" sz="1600" dirty="0"/>
              <a:t>Funding from NIDA R24DA051988 Recovery Research Institute Pilot Grant</a:t>
            </a:r>
          </a:p>
          <a:p>
            <a:pPr algn="r"/>
            <a:r>
              <a:rPr lang="en-US" sz="2000" dirty="0"/>
              <a:t>	</a:t>
            </a:r>
          </a:p>
        </p:txBody>
      </p:sp>
      <p:cxnSp>
        <p:nvCxnSpPr>
          <p:cNvPr id="5" name="Straight Connector 4"/>
          <p:cNvCxnSpPr/>
          <p:nvPr/>
        </p:nvCxnSpPr>
        <p:spPr>
          <a:xfrm flipH="1">
            <a:off x="1276350" y="3162996"/>
            <a:ext cx="71151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C2E7CD1-3134-27A5-BF95-60D15849FA8E}"/>
              </a:ext>
            </a:extLst>
          </p:cNvPr>
          <p:cNvSpPr/>
          <p:nvPr/>
        </p:nvSpPr>
        <p:spPr>
          <a:xfrm>
            <a:off x="9476509" y="5242314"/>
            <a:ext cx="2078181" cy="1615686"/>
          </a:xfrm>
          <a:prstGeom prst="rect">
            <a:avLst/>
          </a:prstGeom>
          <a:solidFill>
            <a:srgbClr val="B96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ABFECA-940F-61EB-875A-3324AC912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3337" y="4029087"/>
            <a:ext cx="2890778" cy="2745786"/>
          </a:xfrm>
          <a:prstGeom prst="rect">
            <a:avLst/>
          </a:prstGeom>
        </p:spPr>
      </p:pic>
    </p:spTree>
    <p:extLst>
      <p:ext uri="{BB962C8B-B14F-4D97-AF65-F5344CB8AC3E}">
        <p14:creationId xmlns:p14="http://schemas.microsoft.com/office/powerpoint/2010/main" val="3040500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D1033A8-5B57-5AA5-29E0-E45F2C5A2C76}"/>
              </a:ext>
            </a:extLst>
          </p:cNvPr>
          <p:cNvSpPr txBox="1"/>
          <p:nvPr/>
        </p:nvSpPr>
        <p:spPr>
          <a:xfrm>
            <a:off x="1712258" y="435463"/>
            <a:ext cx="10035983" cy="4093428"/>
          </a:xfrm>
          <a:prstGeom prst="rect">
            <a:avLst/>
          </a:prstGeom>
          <a:noFill/>
        </p:spPr>
        <p:txBody>
          <a:bodyPr wrap="square">
            <a:spAutoFit/>
          </a:bodyPr>
          <a:lstStyle/>
          <a:p>
            <a:pPr marL="495300" indent="-457200">
              <a:spcBef>
                <a:spcPts val="600"/>
              </a:spcBef>
              <a:buSzPts val="3000"/>
              <a:buFont typeface="Arial" panose="020B0604020202020204" pitchFamily="34" charset="0"/>
              <a:buChar char="•"/>
            </a:pPr>
            <a:r>
              <a:rPr lang="en-US" sz="4000" dirty="0">
                <a:latin typeface="Arial" panose="020B0604020202020204" pitchFamily="34" charset="0"/>
                <a:cs typeface="Arial" panose="020B0604020202020204" pitchFamily="34" charset="0"/>
              </a:rPr>
              <a:t>Grocery store metaphor:</a:t>
            </a:r>
          </a:p>
          <a:p>
            <a:pPr marL="38100">
              <a:spcBef>
                <a:spcPts val="600"/>
              </a:spcBef>
              <a:buSzPts val="3000"/>
            </a:pPr>
            <a:endParaRPr lang="en-US" sz="4000" dirty="0">
              <a:latin typeface="Arial" panose="020B0604020202020204" pitchFamily="34" charset="0"/>
              <a:cs typeface="Arial" panose="020B0604020202020204" pitchFamily="34" charset="0"/>
            </a:endParaRPr>
          </a:p>
          <a:p>
            <a:pPr marL="952500" lvl="1" indent="-457200">
              <a:spcBef>
                <a:spcPts val="600"/>
              </a:spcBef>
              <a:buSzPts val="3000"/>
              <a:buFont typeface="Arial" panose="020B0604020202020204" pitchFamily="34" charset="0"/>
              <a:buChar char="•"/>
            </a:pPr>
            <a:r>
              <a:rPr lang="en-US" sz="3200" dirty="0">
                <a:latin typeface="Arial" panose="020B0604020202020204" pitchFamily="34" charset="0"/>
                <a:cs typeface="Arial" panose="020B0604020202020204" pitchFamily="34" charset="0"/>
              </a:rPr>
              <a:t>Compare sticker prices, but packaging or product is not identical, so we can compare price per ounce (or other unit), instead.</a:t>
            </a:r>
          </a:p>
          <a:p>
            <a:pPr marL="952500" lvl="1" indent="-457200">
              <a:spcBef>
                <a:spcPts val="600"/>
              </a:spcBef>
              <a:buSzPts val="3000"/>
              <a:buFont typeface="Arial" panose="020B0604020202020204" pitchFamily="34" charset="0"/>
              <a:buChar char="•"/>
            </a:pPr>
            <a:r>
              <a:rPr lang="en-US" sz="3200" b="1" dirty="0">
                <a:latin typeface="Arial" panose="020B0604020202020204" pitchFamily="34" charset="0"/>
                <a:cs typeface="Arial" panose="020B0604020202020204" pitchFamily="34" charset="0"/>
              </a:rPr>
              <a:t>For different types of cereal.</a:t>
            </a:r>
          </a:p>
          <a:p>
            <a:pPr marL="952500" lvl="1" indent="-457200">
              <a:spcBef>
                <a:spcPts val="600"/>
              </a:spcBef>
              <a:buSzPts val="30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746F5A71-4ECF-86E1-1D28-3EEAF1C9A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589" y="3974515"/>
            <a:ext cx="4504253" cy="2738586"/>
          </a:xfrm>
          <a:prstGeom prst="rect">
            <a:avLst/>
          </a:prstGeom>
        </p:spPr>
      </p:pic>
      <p:pic>
        <p:nvPicPr>
          <p:cNvPr id="21" name="Picture 20">
            <a:extLst>
              <a:ext uri="{FF2B5EF4-FFF2-40B4-BE49-F238E27FC236}">
                <a16:creationId xmlns:a16="http://schemas.microsoft.com/office/drawing/2014/main" id="{8822D4EA-DEBA-FE87-CD4D-2677F4610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160" y="3812525"/>
            <a:ext cx="5354082" cy="3021391"/>
          </a:xfrm>
          <a:prstGeom prst="rect">
            <a:avLst/>
          </a:prstGeom>
        </p:spPr>
      </p:pic>
      <p:sp>
        <p:nvSpPr>
          <p:cNvPr id="2" name="Oval 1">
            <a:extLst>
              <a:ext uri="{FF2B5EF4-FFF2-40B4-BE49-F238E27FC236}">
                <a16:creationId xmlns:a16="http://schemas.microsoft.com/office/drawing/2014/main" id="{CC40ABD8-AF3F-5480-8574-B8762732DE39}"/>
              </a:ext>
            </a:extLst>
          </p:cNvPr>
          <p:cNvSpPr/>
          <p:nvPr/>
        </p:nvSpPr>
        <p:spPr>
          <a:xfrm>
            <a:off x="2298044" y="4754880"/>
            <a:ext cx="1725316" cy="1300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3DADAE7-AF09-1697-E233-CB2984C0B24C}"/>
              </a:ext>
            </a:extLst>
          </p:cNvPr>
          <p:cNvSpPr/>
          <p:nvPr/>
        </p:nvSpPr>
        <p:spPr>
          <a:xfrm>
            <a:off x="6664960" y="3923779"/>
            <a:ext cx="1808480" cy="14407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162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8A4DE-E932-11EA-4DA0-CCDA1DB0F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3984" y="3382619"/>
            <a:ext cx="6714909" cy="3460638"/>
          </a:xfrm>
          <a:prstGeom prst="rect">
            <a:avLst/>
          </a:prstGeom>
        </p:spPr>
      </p:pic>
      <p:sp>
        <p:nvSpPr>
          <p:cNvPr id="18" name="TextBox 17">
            <a:extLst>
              <a:ext uri="{FF2B5EF4-FFF2-40B4-BE49-F238E27FC236}">
                <a16:creationId xmlns:a16="http://schemas.microsoft.com/office/drawing/2014/main" id="{5D1033A8-5B57-5AA5-29E0-E45F2C5A2C76}"/>
              </a:ext>
            </a:extLst>
          </p:cNvPr>
          <p:cNvSpPr txBox="1"/>
          <p:nvPr/>
        </p:nvSpPr>
        <p:spPr>
          <a:xfrm>
            <a:off x="1712258" y="435463"/>
            <a:ext cx="10035983" cy="3323987"/>
          </a:xfrm>
          <a:prstGeom prst="rect">
            <a:avLst/>
          </a:prstGeom>
          <a:noFill/>
        </p:spPr>
        <p:txBody>
          <a:bodyPr wrap="square">
            <a:spAutoFit/>
          </a:bodyPr>
          <a:lstStyle/>
          <a:p>
            <a:pPr marL="495300" indent="-457200">
              <a:spcBef>
                <a:spcPts val="600"/>
              </a:spcBef>
              <a:buSzPts val="3000"/>
              <a:buFont typeface="Arial" panose="020B0604020202020204" pitchFamily="34" charset="0"/>
              <a:buChar char="•"/>
            </a:pPr>
            <a:r>
              <a:rPr lang="en-US" sz="4000" dirty="0">
                <a:latin typeface="Arial" panose="020B0604020202020204" pitchFamily="34" charset="0"/>
                <a:cs typeface="Arial" panose="020B0604020202020204" pitchFamily="34" charset="0"/>
              </a:rPr>
              <a:t>Grocery store metaphor:</a:t>
            </a:r>
          </a:p>
          <a:p>
            <a:pPr marL="952500" lvl="1" indent="-457200">
              <a:spcBef>
                <a:spcPts val="600"/>
              </a:spcBef>
              <a:buSzPts val="3000"/>
              <a:buFont typeface="Arial" panose="020B0604020202020204" pitchFamily="34" charset="0"/>
              <a:buChar char="•"/>
            </a:pPr>
            <a:r>
              <a:rPr lang="en-US" sz="3200" dirty="0">
                <a:latin typeface="Arial" panose="020B0604020202020204" pitchFamily="34" charset="0"/>
                <a:cs typeface="Arial" panose="020B0604020202020204" pitchFamily="34" charset="0"/>
              </a:rPr>
              <a:t>Compare sticker prices, but packaging or product is not identical, so we can compare price per ounce (or other unit), instead.</a:t>
            </a:r>
          </a:p>
          <a:p>
            <a:pPr marL="952500" lvl="1" indent="-457200">
              <a:spcBef>
                <a:spcPts val="600"/>
              </a:spcBef>
              <a:buSzPts val="3000"/>
              <a:buFont typeface="Arial" panose="020B0604020202020204" pitchFamily="34" charset="0"/>
              <a:buChar char="•"/>
            </a:pPr>
            <a:r>
              <a:rPr lang="en-US" sz="3200" dirty="0">
                <a:latin typeface="Arial" panose="020B0604020202020204" pitchFamily="34" charset="0"/>
                <a:cs typeface="Arial" panose="020B0604020202020204" pitchFamily="34" charset="0"/>
              </a:rPr>
              <a:t>Or for the exact same product and brand, but different sizes (economies of scale)</a:t>
            </a:r>
          </a:p>
        </p:txBody>
      </p:sp>
    </p:spTree>
    <p:extLst>
      <p:ext uri="{BB962C8B-B14F-4D97-AF65-F5344CB8AC3E}">
        <p14:creationId xmlns:p14="http://schemas.microsoft.com/office/powerpoint/2010/main" val="23427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6254597"/>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a:t>
                </a:r>
              </a:p>
              <a:p>
                <a:pPr marL="4953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The result is called an </a:t>
                </a:r>
                <a:r>
                  <a:rPr lang="en-US" sz="3200" b="1" dirty="0">
                    <a:latin typeface="Arial" panose="020B0604020202020204" pitchFamily="34" charset="0"/>
                    <a:cs typeface="Arial" panose="020B0604020202020204" pitchFamily="34" charset="0"/>
                  </a:rPr>
                  <a:t>Incremental Cost-Effectiveness Ratio (ICER)</a:t>
                </a:r>
                <a:r>
                  <a:rPr lang="en-US" sz="3200" dirty="0">
                    <a:latin typeface="Arial" panose="020B0604020202020204" pitchFamily="34" charset="0"/>
                    <a:cs typeface="Arial" panose="020B0604020202020204" pitchFamily="34" charset="0"/>
                  </a:rPr>
                  <a:t> and represents the cost of the intervention per unit of good stuff produced.</a:t>
                </a:r>
              </a:p>
              <a:p>
                <a:pPr marL="381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Examples: $100 per person quitting tobacco, $20 per averted sick day, or $500 per quality-adjusted year of life added. </a:t>
                </a:r>
              </a:p>
              <a:p>
                <a:pPr marL="4953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38100"/>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6254597"/>
              </a:xfrm>
              <a:prstGeom prst="rect">
                <a:avLst/>
              </a:prstGeom>
              <a:blipFill>
                <a:blip r:embed="rId4"/>
                <a:stretch>
                  <a:fillRect l="-949" r="-1423"/>
                </a:stretch>
              </a:blipFill>
            </p:spPr>
            <p:txBody>
              <a:bodyPr/>
              <a:lstStyle/>
              <a:p>
                <a:r>
                  <a:rPr lang="en-US">
                    <a:noFill/>
                  </a:rPr>
                  <a:t> </a:t>
                </a:r>
              </a:p>
            </p:txBody>
          </p:sp>
        </mc:Fallback>
      </mc:AlternateContent>
    </p:spTree>
    <p:extLst>
      <p:ext uri="{BB962C8B-B14F-4D97-AF65-F5344CB8AC3E}">
        <p14:creationId xmlns:p14="http://schemas.microsoft.com/office/powerpoint/2010/main" val="158190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4777270"/>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highlight>
                              <a:srgbClr val="FFFF00"/>
                            </a:highlight>
                            <a:latin typeface="Cambria Math" panose="02040503050406030204" pitchFamily="18" charset="0"/>
                          </a:rPr>
                          <m:t>𝑇𝑟𝑒𝑎𝑡𝑚𝑒𝑛𝑡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𝑎𝑠</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highlight>
                              <a:srgbClr val="FFFF00"/>
                            </a:highlight>
                            <a:latin typeface="Cambria Math" panose="02040503050406030204" pitchFamily="18" charset="0"/>
                          </a:rPr>
                          <m:t>𝑇𝑟𝑒𝑎𝑡𝑚𝑒𝑛𝑡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𝑎𝑠</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𝑈𝑠𝑢𝑎𝑙</m:t>
                        </m:r>
                        <m:r>
                          <a:rPr lang="en-US" sz="3600" i="1">
                            <a:highlight>
                              <a:srgbClr val="FFFF00"/>
                            </a:highlight>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indent="-4572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Compare to current standard of care, often called “treatment as usual.” </a:t>
                </a:r>
              </a:p>
              <a:p>
                <a:pPr marL="381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Example: Intervention is a new vaccine, treatment as usual is the old vaccine. </a:t>
                </a:r>
              </a:p>
              <a:p>
                <a:pPr marL="38100"/>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4777270"/>
              </a:xfrm>
              <a:prstGeom prst="rect">
                <a:avLst/>
              </a:prstGeom>
              <a:blipFill>
                <a:blip r:embed="rId4"/>
                <a:stretch>
                  <a:fillRect l="-949"/>
                </a:stretch>
              </a:blipFill>
            </p:spPr>
            <p:txBody>
              <a:bodyPr/>
              <a:lstStyle/>
              <a:p>
                <a:r>
                  <a:rPr lang="en-US">
                    <a:noFill/>
                  </a:rPr>
                  <a:t> </a:t>
                </a:r>
              </a:p>
            </p:txBody>
          </p:sp>
        </mc:Fallback>
      </mc:AlternateContent>
    </p:spTree>
    <p:extLst>
      <p:ext uri="{BB962C8B-B14F-4D97-AF65-F5344CB8AC3E}">
        <p14:creationId xmlns:p14="http://schemas.microsoft.com/office/powerpoint/2010/main" val="3786825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4284827"/>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highlight>
                              <a:srgbClr val="FFFF00"/>
                            </a:highlight>
                            <a:latin typeface="Cambria Math" panose="02040503050406030204" pitchFamily="18" charset="0"/>
                          </a:rPr>
                          <m:t>𝐼𝑛𝑡𝑒𝑟𝑣𝑒𝑛𝑡𝑖𝑜𝑛</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𝐸𝑓𝑓𝑒𝑐𝑡</m:t>
                        </m:r>
                        <m:r>
                          <a:rPr lang="en-US" sz="3600" i="1">
                            <a:highlight>
                              <a:srgbClr val="FFFF00"/>
                            </a:highlight>
                            <a:latin typeface="Cambria Math" panose="02040503050406030204" pitchFamily="18" charset="0"/>
                          </a:rPr>
                          <m:t>−</m:t>
                        </m:r>
                        <m:r>
                          <a:rPr lang="en-US" sz="3600" i="1">
                            <a:highlight>
                              <a:srgbClr val="FFFF00"/>
                            </a:highlight>
                            <a:latin typeface="Cambria Math" panose="02040503050406030204" pitchFamily="18" charset="0"/>
                          </a:rPr>
                          <m:t>𝑇𝑟𝑒𝑎𝑡𝑚𝑒𝑛𝑡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𝑎𝑠</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𝑈𝑠𝑢𝑎𝑙</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indent="-4572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b="1" dirty="0">
                    <a:latin typeface="Arial" panose="020B0604020202020204" pitchFamily="34" charset="0"/>
                    <a:cs typeface="Arial" panose="020B0604020202020204" pitchFamily="34" charset="0"/>
                  </a:rPr>
                  <a:t>Effects (the good stuff)</a:t>
                </a:r>
                <a:r>
                  <a:rPr lang="en-US" sz="3200" dirty="0">
                    <a:latin typeface="Arial" panose="020B0604020202020204" pitchFamily="34" charset="0"/>
                    <a:cs typeface="Arial" panose="020B0604020202020204" pitchFamily="34" charset="0"/>
                  </a:rPr>
                  <a:t>:</a:t>
                </a:r>
              </a:p>
              <a:p>
                <a:pPr marL="9525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Don’t assign $$$</a:t>
                </a:r>
              </a:p>
              <a:p>
                <a:pPr marL="9525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Always have to do QALYs (quality-adjusted life year)</a:t>
                </a:r>
              </a:p>
              <a:p>
                <a:pPr marL="495300" lvl="1"/>
                <a:endParaRPr lang="en-US" sz="3200" dirty="0">
                  <a:latin typeface="Arial" panose="020B0604020202020204" pitchFamily="34" charset="0"/>
                  <a:cs typeface="Arial" panose="020B0604020202020204" pitchFamily="34" charset="0"/>
                </a:endParaRPr>
              </a:p>
              <a:p>
                <a:pPr marL="38100"/>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4284827"/>
              </a:xfrm>
              <a:prstGeom prst="rect">
                <a:avLst/>
              </a:prstGeom>
              <a:blipFill>
                <a:blip r:embed="rId4"/>
                <a:stretch>
                  <a:fillRect l="-949" r="-119"/>
                </a:stretch>
              </a:blipFill>
            </p:spPr>
            <p:txBody>
              <a:bodyPr/>
              <a:lstStyle/>
              <a:p>
                <a:r>
                  <a:rPr lang="en-US">
                    <a:noFill/>
                  </a:rPr>
                  <a:t> </a:t>
                </a:r>
              </a:p>
            </p:txBody>
          </p:sp>
        </mc:Fallback>
      </mc:AlternateContent>
    </p:spTree>
    <p:extLst>
      <p:ext uri="{BB962C8B-B14F-4D97-AF65-F5344CB8AC3E}">
        <p14:creationId xmlns:p14="http://schemas.microsoft.com/office/powerpoint/2010/main" val="3787410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4284827"/>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highlight>
                              <a:srgbClr val="FFFF00"/>
                            </a:highlight>
                            <a:latin typeface="Cambria Math" panose="02040503050406030204" pitchFamily="18" charset="0"/>
                          </a:rPr>
                          <m:t>𝐼𝑛𝑡𝑒𝑟𝑣𝑒𝑛𝑡𝑖𝑜𝑛</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𝐸𝑓𝑓𝑒𝑐𝑡</m:t>
                        </m:r>
                        <m:r>
                          <a:rPr lang="en-US" sz="3600" i="1">
                            <a:highlight>
                              <a:srgbClr val="FFFF00"/>
                            </a:highlight>
                            <a:latin typeface="Cambria Math" panose="02040503050406030204" pitchFamily="18" charset="0"/>
                          </a:rPr>
                          <m:t>−</m:t>
                        </m:r>
                        <m:r>
                          <a:rPr lang="en-US" sz="3600" i="1">
                            <a:highlight>
                              <a:srgbClr val="FFFF00"/>
                            </a:highlight>
                            <a:latin typeface="Cambria Math" panose="02040503050406030204" pitchFamily="18" charset="0"/>
                          </a:rPr>
                          <m:t>𝑇𝑟𝑒𝑎𝑡𝑚𝑒𝑛𝑡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𝑎𝑠</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𝑈𝑠𝑢𝑎𝑙</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indent="-4572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b="1" dirty="0">
                    <a:latin typeface="Arial" panose="020B0604020202020204" pitchFamily="34" charset="0"/>
                    <a:cs typeface="Arial" panose="020B0604020202020204" pitchFamily="34" charset="0"/>
                  </a:rPr>
                  <a:t>Effects (the good stuff)</a:t>
                </a:r>
                <a:r>
                  <a:rPr lang="en-US" sz="3200" dirty="0">
                    <a:latin typeface="Arial" panose="020B0604020202020204" pitchFamily="34" charset="0"/>
                    <a:cs typeface="Arial" panose="020B0604020202020204" pitchFamily="34" charset="0"/>
                  </a:rPr>
                  <a:t>:</a:t>
                </a:r>
              </a:p>
              <a:p>
                <a:pPr marL="9525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Don’t assign $$$</a:t>
                </a:r>
              </a:p>
              <a:p>
                <a:pPr marL="9525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Always have to do QALYs (quality-adjusted life year)</a:t>
                </a:r>
              </a:p>
              <a:p>
                <a:pPr marL="495300" lvl="1"/>
                <a:endParaRPr lang="en-US" sz="3200" dirty="0">
                  <a:latin typeface="Arial" panose="020B0604020202020204" pitchFamily="34" charset="0"/>
                  <a:cs typeface="Arial" panose="020B0604020202020204" pitchFamily="34" charset="0"/>
                </a:endParaRPr>
              </a:p>
              <a:p>
                <a:pPr marL="38100"/>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4284827"/>
              </a:xfrm>
              <a:prstGeom prst="rect">
                <a:avLst/>
              </a:prstGeom>
              <a:blipFill>
                <a:blip r:embed="rId4"/>
                <a:stretch>
                  <a:fillRect l="-949" r="-119"/>
                </a:stretch>
              </a:blipFill>
            </p:spPr>
            <p:txBody>
              <a:bodyPr/>
              <a:lstStyle/>
              <a:p>
                <a:r>
                  <a:rPr lang="en-US">
                    <a:noFill/>
                  </a:rPr>
                  <a:t> </a:t>
                </a:r>
              </a:p>
            </p:txBody>
          </p:sp>
        </mc:Fallback>
      </mc:AlternateContent>
      <p:sp>
        <p:nvSpPr>
          <p:cNvPr id="2" name="Rounded Rectangle 1">
            <a:extLst>
              <a:ext uri="{FF2B5EF4-FFF2-40B4-BE49-F238E27FC236}">
                <a16:creationId xmlns:a16="http://schemas.microsoft.com/office/drawing/2014/main" id="{70E6067C-3356-7143-2535-679E7B77E53C}"/>
              </a:ext>
            </a:extLst>
          </p:cNvPr>
          <p:cNvSpPr/>
          <p:nvPr/>
        </p:nvSpPr>
        <p:spPr>
          <a:xfrm>
            <a:off x="1928105" y="3785373"/>
            <a:ext cx="3370728" cy="110785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 years perfect health</a:t>
            </a:r>
          </a:p>
          <a:p>
            <a:pPr algn="ctr"/>
            <a:r>
              <a:rPr lang="en-US" dirty="0">
                <a:solidFill>
                  <a:schemeClr val="tx1"/>
                </a:solidFill>
              </a:rPr>
              <a:t>QOL weight = 1</a:t>
            </a:r>
          </a:p>
          <a:p>
            <a:pPr algn="ctr"/>
            <a:r>
              <a:rPr lang="en-US" dirty="0">
                <a:solidFill>
                  <a:schemeClr val="tx1"/>
                </a:solidFill>
              </a:rPr>
              <a:t>4 x 1 = 4</a:t>
            </a:r>
          </a:p>
        </p:txBody>
      </p:sp>
      <p:sp>
        <p:nvSpPr>
          <p:cNvPr id="3" name="TextBox 2">
            <a:extLst>
              <a:ext uri="{FF2B5EF4-FFF2-40B4-BE49-F238E27FC236}">
                <a16:creationId xmlns:a16="http://schemas.microsoft.com/office/drawing/2014/main" id="{EDFAE2D5-80E4-31E4-08FA-741E2170359A}"/>
              </a:ext>
            </a:extLst>
          </p:cNvPr>
          <p:cNvSpPr txBox="1"/>
          <p:nvPr/>
        </p:nvSpPr>
        <p:spPr>
          <a:xfrm>
            <a:off x="5351587" y="4176802"/>
            <a:ext cx="2620108" cy="523220"/>
          </a:xfrm>
          <a:prstGeom prst="rect">
            <a:avLst/>
          </a:prstGeom>
          <a:noFill/>
        </p:spPr>
        <p:txBody>
          <a:bodyPr wrap="square" rtlCol="0">
            <a:spAutoFit/>
          </a:bodyPr>
          <a:lstStyle/>
          <a:p>
            <a:r>
              <a:rPr lang="en-US" sz="2800" dirty="0"/>
              <a:t>= 4 QALYs added</a:t>
            </a:r>
          </a:p>
        </p:txBody>
      </p:sp>
      <p:sp>
        <p:nvSpPr>
          <p:cNvPr id="4" name="Rounded Rectangle 3">
            <a:extLst>
              <a:ext uri="{FF2B5EF4-FFF2-40B4-BE49-F238E27FC236}">
                <a16:creationId xmlns:a16="http://schemas.microsoft.com/office/drawing/2014/main" id="{2C7C43E1-0D0A-D759-F634-8F446D552248}"/>
              </a:ext>
            </a:extLst>
          </p:cNvPr>
          <p:cNvSpPr/>
          <p:nvPr/>
        </p:nvSpPr>
        <p:spPr>
          <a:xfrm>
            <a:off x="1928104" y="5274204"/>
            <a:ext cx="3370729" cy="11078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 years at half of perfect health</a:t>
            </a:r>
          </a:p>
          <a:p>
            <a:pPr algn="ctr"/>
            <a:r>
              <a:rPr lang="en-US" dirty="0">
                <a:solidFill>
                  <a:schemeClr val="tx1"/>
                </a:solidFill>
              </a:rPr>
              <a:t>QOL weight = 0.5</a:t>
            </a:r>
          </a:p>
          <a:p>
            <a:pPr algn="ctr"/>
            <a:r>
              <a:rPr lang="en-US" dirty="0">
                <a:solidFill>
                  <a:schemeClr val="tx1"/>
                </a:solidFill>
              </a:rPr>
              <a:t>4 x 0.5 = 2</a:t>
            </a:r>
          </a:p>
        </p:txBody>
      </p:sp>
      <p:sp>
        <p:nvSpPr>
          <p:cNvPr id="5" name="TextBox 4">
            <a:extLst>
              <a:ext uri="{FF2B5EF4-FFF2-40B4-BE49-F238E27FC236}">
                <a16:creationId xmlns:a16="http://schemas.microsoft.com/office/drawing/2014/main" id="{148D2623-B58C-E3EE-F0C0-66A1B40AEF24}"/>
              </a:ext>
            </a:extLst>
          </p:cNvPr>
          <p:cNvSpPr txBox="1"/>
          <p:nvPr/>
        </p:nvSpPr>
        <p:spPr>
          <a:xfrm>
            <a:off x="5351587" y="5665633"/>
            <a:ext cx="2620108" cy="523220"/>
          </a:xfrm>
          <a:prstGeom prst="rect">
            <a:avLst/>
          </a:prstGeom>
          <a:noFill/>
        </p:spPr>
        <p:txBody>
          <a:bodyPr wrap="square" rtlCol="0">
            <a:spAutoFit/>
          </a:bodyPr>
          <a:lstStyle/>
          <a:p>
            <a:r>
              <a:rPr lang="en-US" sz="2800" dirty="0"/>
              <a:t>= 2 QALYs added</a:t>
            </a:r>
          </a:p>
        </p:txBody>
      </p:sp>
    </p:spTree>
    <p:extLst>
      <p:ext uri="{BB962C8B-B14F-4D97-AF65-F5344CB8AC3E}">
        <p14:creationId xmlns:p14="http://schemas.microsoft.com/office/powerpoint/2010/main" val="818408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7054816"/>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highlight>
                              <a:srgbClr val="FFFF00"/>
                            </a:highlight>
                            <a:latin typeface="Cambria Math" panose="02040503050406030204" pitchFamily="18" charset="0"/>
                          </a:rPr>
                          <m:t>𝐼𝑛𝑡𝑒𝑟𝑣𝑒𝑛𝑡𝑖𝑜𝑛</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𝐸𝑓𝑓𝑒𝑐𝑡</m:t>
                        </m:r>
                        <m:r>
                          <a:rPr lang="en-US" sz="3600" i="1">
                            <a:highlight>
                              <a:srgbClr val="FFFF00"/>
                            </a:highlight>
                            <a:latin typeface="Cambria Math" panose="02040503050406030204" pitchFamily="18" charset="0"/>
                          </a:rPr>
                          <m:t>−</m:t>
                        </m:r>
                        <m:r>
                          <a:rPr lang="en-US" sz="3600" i="1">
                            <a:highlight>
                              <a:srgbClr val="FFFF00"/>
                            </a:highlight>
                            <a:latin typeface="Cambria Math" panose="02040503050406030204" pitchFamily="18" charset="0"/>
                          </a:rPr>
                          <m:t>𝑇𝑟𝑒𝑎𝑡𝑚𝑒𝑛𝑡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𝑎𝑠</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𝑈𝑠𝑢𝑎𝑙</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indent="-4572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b="1" dirty="0">
                    <a:latin typeface="Arial" panose="020B0604020202020204" pitchFamily="34" charset="0"/>
                    <a:cs typeface="Arial" panose="020B0604020202020204" pitchFamily="34" charset="0"/>
                  </a:rPr>
                  <a:t>Effects (the good stuff)</a:t>
                </a:r>
                <a:r>
                  <a:rPr lang="en-US" sz="3200" dirty="0">
                    <a:latin typeface="Arial" panose="020B0604020202020204" pitchFamily="34" charset="0"/>
                    <a:cs typeface="Arial" panose="020B0604020202020204" pitchFamily="34" charset="0"/>
                  </a:rPr>
                  <a:t>:</a:t>
                </a:r>
              </a:p>
              <a:p>
                <a:pPr marL="9525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Don’t assign $$$</a:t>
                </a:r>
              </a:p>
              <a:p>
                <a:pPr marL="9525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Always have to do QALYs (quality-adjusted life year)</a:t>
                </a:r>
              </a:p>
              <a:p>
                <a:pPr marL="1409700" lvl="2"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Can compare to past studies – very useful to researchers</a:t>
                </a:r>
              </a:p>
              <a:p>
                <a:pPr marL="952500" lvl="2"/>
                <a:endParaRPr lang="en-US" sz="3200" dirty="0">
                  <a:latin typeface="Arial" panose="020B0604020202020204" pitchFamily="34" charset="0"/>
                  <a:cs typeface="Arial" panose="020B0604020202020204" pitchFamily="34" charset="0"/>
                </a:endParaRPr>
              </a:p>
              <a:p>
                <a:pPr marL="952500" lvl="1" indent="-457200">
                  <a:buFont typeface="Arial" panose="020B0604020202020204" pitchFamily="34" charset="0"/>
                  <a:buChar char="•"/>
                </a:pPr>
                <a:r>
                  <a:rPr lang="en-US" sz="3200" b="1" dirty="0">
                    <a:latin typeface="Arial" panose="020B0604020202020204" pitchFamily="34" charset="0"/>
                    <a:cs typeface="Arial" panose="020B0604020202020204" pitchFamily="34" charset="0"/>
                  </a:rPr>
                  <a:t>Should </a:t>
                </a:r>
                <a:r>
                  <a:rPr lang="en-US" sz="3200" dirty="0">
                    <a:latin typeface="Arial" panose="020B0604020202020204" pitchFamily="34" charset="0"/>
                    <a:cs typeface="Arial" panose="020B0604020202020204" pitchFamily="34" charset="0"/>
                  </a:rPr>
                  <a:t>also do something useful to stakeholders and people who can use this information most</a:t>
                </a:r>
              </a:p>
              <a:p>
                <a:pPr marL="1409700" lvl="2"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Examples: per additional person in recovery, per life saved, etc.</a:t>
                </a:r>
                <a:endParaRPr lang="en-US" sz="3200" dirty="0">
                  <a:latin typeface="Arial" panose="020B0604020202020204" pitchFamily="34" charset="0"/>
                  <a:cs typeface="Arial" panose="020B0604020202020204" pitchFamily="34" charset="0"/>
                </a:endParaRPr>
              </a:p>
              <a:p>
                <a:pPr marL="495300" lvl="1"/>
                <a:endParaRPr lang="en-US" sz="3200" dirty="0">
                  <a:latin typeface="Arial" panose="020B0604020202020204" pitchFamily="34" charset="0"/>
                  <a:cs typeface="Arial" panose="020B0604020202020204" pitchFamily="34" charset="0"/>
                </a:endParaRPr>
              </a:p>
              <a:p>
                <a:pPr marL="38100"/>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7054816"/>
              </a:xfrm>
              <a:prstGeom prst="rect">
                <a:avLst/>
              </a:prstGeom>
              <a:blipFill>
                <a:blip r:embed="rId4"/>
                <a:stretch>
                  <a:fillRect l="-949" r="-474"/>
                </a:stretch>
              </a:blipFill>
            </p:spPr>
            <p:txBody>
              <a:bodyPr/>
              <a:lstStyle/>
              <a:p>
                <a:r>
                  <a:rPr lang="en-US">
                    <a:noFill/>
                  </a:rPr>
                  <a:t> </a:t>
                </a:r>
              </a:p>
            </p:txBody>
          </p:sp>
        </mc:Fallback>
      </mc:AlternateContent>
    </p:spTree>
    <p:extLst>
      <p:ext uri="{BB962C8B-B14F-4D97-AF65-F5344CB8AC3E}">
        <p14:creationId xmlns:p14="http://schemas.microsoft.com/office/powerpoint/2010/main" val="2770486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5762155"/>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highlight>
                              <a:srgbClr val="FFFF00"/>
                            </a:highlight>
                            <a:latin typeface="Cambria Math" panose="02040503050406030204" pitchFamily="18" charset="0"/>
                          </a:rPr>
                          <m:t>𝐶𝑜𝑠𝑡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𝑜𝑓</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𝐼𝑛𝑡𝑒𝑟𝑣𝑒𝑛𝑡𝑖𝑜𝑛</m:t>
                        </m:r>
                        <m:r>
                          <a:rPr lang="en-US" sz="3600" i="1">
                            <a:highlight>
                              <a:srgbClr val="FFFF00"/>
                            </a:highlight>
                            <a:latin typeface="Cambria Math" panose="02040503050406030204" pitchFamily="18" charset="0"/>
                          </a:rPr>
                          <m:t>−</m:t>
                        </m:r>
                        <m:r>
                          <a:rPr lang="en-US" sz="3600" i="1">
                            <a:highlight>
                              <a:srgbClr val="FFFF00"/>
                            </a:highlight>
                            <a:latin typeface="Cambria Math" panose="02040503050406030204" pitchFamily="18" charset="0"/>
                          </a:rPr>
                          <m:t>𝐶𝑜𝑠𝑡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𝑜𝑓</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𝑇𝑟𝑒𝑎𝑡𝑚𝑒𝑛𝑡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𝑎𝑠</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indent="-4572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b="1" dirty="0">
                    <a:latin typeface="Arial" panose="020B0604020202020204" pitchFamily="34" charset="0"/>
                    <a:cs typeface="Arial" panose="020B0604020202020204" pitchFamily="34" charset="0"/>
                  </a:rPr>
                  <a:t>Costs: </a:t>
                </a:r>
                <a:r>
                  <a:rPr lang="en-US" sz="3200" dirty="0">
                    <a:latin typeface="Arial" panose="020B0604020202020204" pitchFamily="34" charset="0"/>
                    <a:cs typeface="Arial" panose="020B0604020202020204" pitchFamily="34" charset="0"/>
                  </a:rPr>
                  <a:t>Two perspectives (at least)</a:t>
                </a: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Societal</a:t>
                </a:r>
              </a:p>
              <a:p>
                <a:pPr marL="1409700" lvl="2"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952500" lvl="2"/>
                <a:endParaRPr lang="en-US" sz="3200" dirty="0">
                  <a:latin typeface="Arial" panose="020B0604020202020204" pitchFamily="34" charset="0"/>
                  <a:cs typeface="Arial" panose="020B0604020202020204" pitchFamily="34" charset="0"/>
                </a:endParaRPr>
              </a:p>
              <a:p>
                <a:pPr marL="495300" lvl="1"/>
                <a:endParaRPr lang="en-US" sz="3200" dirty="0">
                  <a:latin typeface="Arial" panose="020B0604020202020204" pitchFamily="34" charset="0"/>
                  <a:cs typeface="Arial" panose="020B0604020202020204" pitchFamily="34" charset="0"/>
                </a:endParaRPr>
              </a:p>
              <a:p>
                <a:pPr marL="38100"/>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5762155"/>
              </a:xfrm>
              <a:prstGeom prst="rect">
                <a:avLst/>
              </a:prstGeom>
              <a:blipFill>
                <a:blip r:embed="rId4"/>
                <a:stretch>
                  <a:fillRect l="-949"/>
                </a:stretch>
              </a:blipFill>
            </p:spPr>
            <p:txBody>
              <a:bodyPr/>
              <a:lstStyle/>
              <a:p>
                <a:r>
                  <a:rPr lang="en-US">
                    <a:noFill/>
                  </a:rPr>
                  <a:t> </a:t>
                </a:r>
              </a:p>
            </p:txBody>
          </p:sp>
        </mc:Fallback>
      </mc:AlternateContent>
      <p:pic>
        <p:nvPicPr>
          <p:cNvPr id="3" name="Graphic 2" descr="Watch">
            <a:extLst>
              <a:ext uri="{FF2B5EF4-FFF2-40B4-BE49-F238E27FC236}">
                <a16:creationId xmlns:a16="http://schemas.microsoft.com/office/drawing/2014/main" id="{F35634C5-52BE-769C-7077-75A9313D7E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39462" y="3130062"/>
            <a:ext cx="914400" cy="914400"/>
          </a:xfrm>
          <a:prstGeom prst="rect">
            <a:avLst/>
          </a:prstGeom>
        </p:spPr>
      </p:pic>
      <p:pic>
        <p:nvPicPr>
          <p:cNvPr id="5" name="Graphic 4" descr="Handcuffs">
            <a:extLst>
              <a:ext uri="{FF2B5EF4-FFF2-40B4-BE49-F238E27FC236}">
                <a16:creationId xmlns:a16="http://schemas.microsoft.com/office/drawing/2014/main" id="{49597787-9006-B4D8-66FA-D970AEEEBE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7200" y="3130062"/>
            <a:ext cx="914400" cy="914400"/>
          </a:xfrm>
          <a:prstGeom prst="rect">
            <a:avLst/>
          </a:prstGeom>
        </p:spPr>
      </p:pic>
      <p:pic>
        <p:nvPicPr>
          <p:cNvPr id="7" name="Graphic 6" descr="Briefcase">
            <a:extLst>
              <a:ext uri="{FF2B5EF4-FFF2-40B4-BE49-F238E27FC236}">
                <a16:creationId xmlns:a16="http://schemas.microsoft.com/office/drawing/2014/main" id="{EB4316C1-AFB4-EEE4-8363-F2810A50EF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06262" y="3130062"/>
            <a:ext cx="914400" cy="914400"/>
          </a:xfrm>
          <a:prstGeom prst="rect">
            <a:avLst/>
          </a:prstGeom>
        </p:spPr>
      </p:pic>
      <p:pic>
        <p:nvPicPr>
          <p:cNvPr id="9" name="Graphic 8" descr="House">
            <a:extLst>
              <a:ext uri="{FF2B5EF4-FFF2-40B4-BE49-F238E27FC236}">
                <a16:creationId xmlns:a16="http://schemas.microsoft.com/office/drawing/2014/main" id="{CD182D27-C289-41BC-E2D9-F821328BFB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81600" y="3130062"/>
            <a:ext cx="914400" cy="914400"/>
          </a:xfrm>
          <a:prstGeom prst="rect">
            <a:avLst/>
          </a:prstGeom>
        </p:spPr>
      </p:pic>
      <p:pic>
        <p:nvPicPr>
          <p:cNvPr id="15" name="Graphic 14" descr="Stroller">
            <a:extLst>
              <a:ext uri="{FF2B5EF4-FFF2-40B4-BE49-F238E27FC236}">
                <a16:creationId xmlns:a16="http://schemas.microsoft.com/office/drawing/2014/main" id="{52125BB2-7807-500C-5A5F-B1C01CB1B9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68662" y="3130062"/>
            <a:ext cx="914400" cy="914400"/>
          </a:xfrm>
          <a:prstGeom prst="rect">
            <a:avLst/>
          </a:prstGeom>
        </p:spPr>
      </p:pic>
      <p:pic>
        <p:nvPicPr>
          <p:cNvPr id="4" name="Graphic 3" descr="Earth globe Africa and Europe">
            <a:extLst>
              <a:ext uri="{FF2B5EF4-FFF2-40B4-BE49-F238E27FC236}">
                <a16:creationId xmlns:a16="http://schemas.microsoft.com/office/drawing/2014/main" id="{27764CBD-9673-7941-90AB-DA3DD79659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17269" y="3130062"/>
            <a:ext cx="914400" cy="914400"/>
          </a:xfrm>
          <a:prstGeom prst="rect">
            <a:avLst/>
          </a:prstGeom>
        </p:spPr>
      </p:pic>
      <p:pic>
        <p:nvPicPr>
          <p:cNvPr id="8" name="Graphic 7" descr="Ambulance">
            <a:extLst>
              <a:ext uri="{FF2B5EF4-FFF2-40B4-BE49-F238E27FC236}">
                <a16:creationId xmlns:a16="http://schemas.microsoft.com/office/drawing/2014/main" id="{3BDD1530-29AF-04FC-12A1-0B6F2B206F9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75131" y="3200401"/>
            <a:ext cx="914400" cy="914400"/>
          </a:xfrm>
          <a:prstGeom prst="rect">
            <a:avLst/>
          </a:prstGeom>
        </p:spPr>
      </p:pic>
      <p:pic>
        <p:nvPicPr>
          <p:cNvPr id="11" name="Graphic 10" descr="Graduation cap">
            <a:extLst>
              <a:ext uri="{FF2B5EF4-FFF2-40B4-BE49-F238E27FC236}">
                <a16:creationId xmlns:a16="http://schemas.microsoft.com/office/drawing/2014/main" id="{4180EC4E-0331-6AB9-DF73-2C8146E7D43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23738" y="3130062"/>
            <a:ext cx="914400" cy="914400"/>
          </a:xfrm>
          <a:prstGeom prst="rect">
            <a:avLst/>
          </a:prstGeom>
        </p:spPr>
      </p:pic>
    </p:spTree>
    <p:extLst>
      <p:ext uri="{BB962C8B-B14F-4D97-AF65-F5344CB8AC3E}">
        <p14:creationId xmlns:p14="http://schemas.microsoft.com/office/powerpoint/2010/main" val="841738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6254597"/>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highlight>
                              <a:srgbClr val="FFFF00"/>
                            </a:highlight>
                            <a:latin typeface="Cambria Math" panose="02040503050406030204" pitchFamily="18" charset="0"/>
                          </a:rPr>
                          <m:t>𝐶𝑜𝑠𝑡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𝑜𝑓</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𝐼𝑛𝑡𝑒𝑟𝑣𝑒𝑛𝑡𝑖𝑜𝑛</m:t>
                        </m:r>
                        <m:r>
                          <a:rPr lang="en-US" sz="3600" i="1">
                            <a:highlight>
                              <a:srgbClr val="FFFF00"/>
                            </a:highlight>
                            <a:latin typeface="Cambria Math" panose="02040503050406030204" pitchFamily="18" charset="0"/>
                          </a:rPr>
                          <m:t>−</m:t>
                        </m:r>
                        <m:r>
                          <a:rPr lang="en-US" sz="3600" i="1">
                            <a:highlight>
                              <a:srgbClr val="FFFF00"/>
                            </a:highlight>
                            <a:latin typeface="Cambria Math" panose="02040503050406030204" pitchFamily="18" charset="0"/>
                          </a:rPr>
                          <m:t>𝐶𝑜𝑠𝑡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𝑜𝑓</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𝑇𝑟𝑒𝑎𝑡𝑚𝑒𝑛𝑡</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𝑎𝑠</m:t>
                        </m:r>
                        <m:r>
                          <a:rPr lang="en-US" sz="3600" i="1">
                            <a:highlight>
                              <a:srgbClr val="FFFF00"/>
                            </a:highlight>
                            <a:latin typeface="Cambria Math" panose="02040503050406030204" pitchFamily="18" charset="0"/>
                          </a:rPr>
                          <m:t> </m:t>
                        </m:r>
                        <m:r>
                          <a:rPr lang="en-US" sz="3600" i="1">
                            <a:highlight>
                              <a:srgbClr val="FFFF00"/>
                            </a:highlight>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indent="-457200"/>
                <a:endParaRPr lang="en-US" sz="3200" dirty="0">
                  <a:latin typeface="Arial" panose="020B0604020202020204" pitchFamily="34" charset="0"/>
                  <a:cs typeface="Arial" panose="020B0604020202020204" pitchFamily="34" charset="0"/>
                </a:endParaRPr>
              </a:p>
              <a:p>
                <a:pPr marL="495300" indent="-457200">
                  <a:buFont typeface="Arial" panose="020B0604020202020204" pitchFamily="34" charset="0"/>
                  <a:buChar char="•"/>
                </a:pPr>
                <a:r>
                  <a:rPr lang="en-US" sz="3200" b="1" dirty="0">
                    <a:latin typeface="Arial" panose="020B0604020202020204" pitchFamily="34" charset="0"/>
                    <a:cs typeface="Arial" panose="020B0604020202020204" pitchFamily="34" charset="0"/>
                  </a:rPr>
                  <a:t>Costs: </a:t>
                </a:r>
                <a:r>
                  <a:rPr lang="en-US" sz="3200" dirty="0">
                    <a:latin typeface="Arial" panose="020B0604020202020204" pitchFamily="34" charset="0"/>
                    <a:cs typeface="Arial" panose="020B0604020202020204" pitchFamily="34" charset="0"/>
                  </a:rPr>
                  <a:t>Two perspectives (at least)</a:t>
                </a: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Societal</a:t>
                </a:r>
              </a:p>
              <a:p>
                <a:pPr marL="1409700" lvl="2"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Health System – flexible, meaningful</a:t>
                </a:r>
              </a:p>
              <a:p>
                <a:pPr marL="952500" lvl="2"/>
                <a:endParaRPr lang="en-US" sz="3200" dirty="0">
                  <a:latin typeface="Arial" panose="020B0604020202020204" pitchFamily="34" charset="0"/>
                  <a:cs typeface="Arial" panose="020B0604020202020204" pitchFamily="34" charset="0"/>
                </a:endParaRPr>
              </a:p>
              <a:p>
                <a:pPr marL="495300" lvl="1"/>
                <a:endParaRPr lang="en-US" sz="3200" dirty="0">
                  <a:latin typeface="Arial" panose="020B0604020202020204" pitchFamily="34" charset="0"/>
                  <a:cs typeface="Arial" panose="020B0604020202020204" pitchFamily="34" charset="0"/>
                </a:endParaRPr>
              </a:p>
              <a:p>
                <a:pPr marL="38100"/>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6254597"/>
              </a:xfrm>
              <a:prstGeom prst="rect">
                <a:avLst/>
              </a:prstGeom>
              <a:blipFill>
                <a:blip r:embed="rId4"/>
                <a:stretch>
                  <a:fillRect l="-949"/>
                </a:stretch>
              </a:blipFill>
            </p:spPr>
            <p:txBody>
              <a:bodyPr/>
              <a:lstStyle/>
              <a:p>
                <a:r>
                  <a:rPr lang="en-US">
                    <a:noFill/>
                  </a:rPr>
                  <a:t> </a:t>
                </a:r>
              </a:p>
            </p:txBody>
          </p:sp>
        </mc:Fallback>
      </mc:AlternateContent>
      <p:pic>
        <p:nvPicPr>
          <p:cNvPr id="3" name="Graphic 2" descr="Watch">
            <a:extLst>
              <a:ext uri="{FF2B5EF4-FFF2-40B4-BE49-F238E27FC236}">
                <a16:creationId xmlns:a16="http://schemas.microsoft.com/office/drawing/2014/main" id="{F35634C5-52BE-769C-7077-75A9313D7E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39462" y="3130062"/>
            <a:ext cx="914400" cy="914400"/>
          </a:xfrm>
          <a:prstGeom prst="rect">
            <a:avLst/>
          </a:prstGeom>
        </p:spPr>
      </p:pic>
      <p:pic>
        <p:nvPicPr>
          <p:cNvPr id="5" name="Graphic 4" descr="Handcuffs">
            <a:extLst>
              <a:ext uri="{FF2B5EF4-FFF2-40B4-BE49-F238E27FC236}">
                <a16:creationId xmlns:a16="http://schemas.microsoft.com/office/drawing/2014/main" id="{49597787-9006-B4D8-66FA-D970AEEEBE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7200" y="3130062"/>
            <a:ext cx="914400" cy="914400"/>
          </a:xfrm>
          <a:prstGeom prst="rect">
            <a:avLst/>
          </a:prstGeom>
        </p:spPr>
      </p:pic>
      <p:pic>
        <p:nvPicPr>
          <p:cNvPr id="7" name="Graphic 6" descr="Briefcase">
            <a:extLst>
              <a:ext uri="{FF2B5EF4-FFF2-40B4-BE49-F238E27FC236}">
                <a16:creationId xmlns:a16="http://schemas.microsoft.com/office/drawing/2014/main" id="{EB4316C1-AFB4-EEE4-8363-F2810A50EF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06262" y="3130062"/>
            <a:ext cx="914400" cy="914400"/>
          </a:xfrm>
          <a:prstGeom prst="rect">
            <a:avLst/>
          </a:prstGeom>
        </p:spPr>
      </p:pic>
      <p:pic>
        <p:nvPicPr>
          <p:cNvPr id="9" name="Graphic 8" descr="House">
            <a:extLst>
              <a:ext uri="{FF2B5EF4-FFF2-40B4-BE49-F238E27FC236}">
                <a16:creationId xmlns:a16="http://schemas.microsoft.com/office/drawing/2014/main" id="{CD182D27-C289-41BC-E2D9-F821328BFB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81600" y="3130062"/>
            <a:ext cx="914400" cy="914400"/>
          </a:xfrm>
          <a:prstGeom prst="rect">
            <a:avLst/>
          </a:prstGeom>
        </p:spPr>
      </p:pic>
      <p:pic>
        <p:nvPicPr>
          <p:cNvPr id="15" name="Graphic 14" descr="Stroller">
            <a:extLst>
              <a:ext uri="{FF2B5EF4-FFF2-40B4-BE49-F238E27FC236}">
                <a16:creationId xmlns:a16="http://schemas.microsoft.com/office/drawing/2014/main" id="{52125BB2-7807-500C-5A5F-B1C01CB1B9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68662" y="3130062"/>
            <a:ext cx="914400" cy="914400"/>
          </a:xfrm>
          <a:prstGeom prst="rect">
            <a:avLst/>
          </a:prstGeom>
        </p:spPr>
      </p:pic>
      <p:pic>
        <p:nvPicPr>
          <p:cNvPr id="4" name="Graphic 3" descr="Earth globe Africa and Europe">
            <a:extLst>
              <a:ext uri="{FF2B5EF4-FFF2-40B4-BE49-F238E27FC236}">
                <a16:creationId xmlns:a16="http://schemas.microsoft.com/office/drawing/2014/main" id="{27764CBD-9673-7941-90AB-DA3DD79659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17269" y="3130062"/>
            <a:ext cx="914400" cy="914400"/>
          </a:xfrm>
          <a:prstGeom prst="rect">
            <a:avLst/>
          </a:prstGeom>
        </p:spPr>
      </p:pic>
      <p:pic>
        <p:nvPicPr>
          <p:cNvPr id="8" name="Graphic 7" descr="Ambulance">
            <a:extLst>
              <a:ext uri="{FF2B5EF4-FFF2-40B4-BE49-F238E27FC236}">
                <a16:creationId xmlns:a16="http://schemas.microsoft.com/office/drawing/2014/main" id="{3BDD1530-29AF-04FC-12A1-0B6F2B206F9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75131" y="3200401"/>
            <a:ext cx="914400" cy="914400"/>
          </a:xfrm>
          <a:prstGeom prst="rect">
            <a:avLst/>
          </a:prstGeom>
        </p:spPr>
      </p:pic>
      <p:pic>
        <p:nvPicPr>
          <p:cNvPr id="11" name="Graphic 10" descr="Graduation cap">
            <a:extLst>
              <a:ext uri="{FF2B5EF4-FFF2-40B4-BE49-F238E27FC236}">
                <a16:creationId xmlns:a16="http://schemas.microsoft.com/office/drawing/2014/main" id="{4180EC4E-0331-6AB9-DF73-2C8146E7D43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23738" y="3130062"/>
            <a:ext cx="914400" cy="914400"/>
          </a:xfrm>
          <a:prstGeom prst="rect">
            <a:avLst/>
          </a:prstGeom>
        </p:spPr>
      </p:pic>
      <p:pic>
        <p:nvPicPr>
          <p:cNvPr id="6" name="Graphic 5" descr="Ambulance">
            <a:extLst>
              <a:ext uri="{FF2B5EF4-FFF2-40B4-BE49-F238E27FC236}">
                <a16:creationId xmlns:a16="http://schemas.microsoft.com/office/drawing/2014/main" id="{991AAC22-AAE7-31E8-B73C-3257AD72773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25970" y="5099539"/>
            <a:ext cx="914400" cy="914400"/>
          </a:xfrm>
          <a:prstGeom prst="rect">
            <a:avLst/>
          </a:prstGeom>
        </p:spPr>
      </p:pic>
      <p:pic>
        <p:nvPicPr>
          <p:cNvPr id="12" name="Graphic 11" descr="Help">
            <a:extLst>
              <a:ext uri="{FF2B5EF4-FFF2-40B4-BE49-F238E27FC236}">
                <a16:creationId xmlns:a16="http://schemas.microsoft.com/office/drawing/2014/main" id="{7B5CEBAD-78DA-3895-0EA2-1F876A4C258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10000" y="5099539"/>
            <a:ext cx="914400" cy="914400"/>
          </a:xfrm>
          <a:prstGeom prst="rect">
            <a:avLst/>
          </a:prstGeom>
        </p:spPr>
      </p:pic>
    </p:spTree>
    <p:extLst>
      <p:ext uri="{BB962C8B-B14F-4D97-AF65-F5344CB8AC3E}">
        <p14:creationId xmlns:p14="http://schemas.microsoft.com/office/powerpoint/2010/main" val="2731463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5885265"/>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Recap:</a:t>
                </a:r>
              </a:p>
              <a:p>
                <a:pPr marL="952500" lvl="1" indent="-457200">
                  <a:buFont typeface="Arial" panose="020B0604020202020204" pitchFamily="34" charset="0"/>
                  <a:buChar char="•"/>
                </a:pPr>
                <a:r>
                  <a:rPr lang="en-US" sz="3600" b="1" dirty="0">
                    <a:latin typeface="Arial" panose="020B0604020202020204" pitchFamily="34" charset="0"/>
                    <a:cs typeface="Arial" panose="020B0604020202020204" pitchFamily="34" charset="0"/>
                  </a:rPr>
                  <a:t>Effects: </a:t>
                </a:r>
                <a:endParaRPr lang="en-US" sz="36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No $$$</a:t>
                </a: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QALY and ideally something meaningful</a:t>
                </a:r>
              </a:p>
              <a:p>
                <a:pPr marL="952500" lvl="1" indent="-457200">
                  <a:buFont typeface="Arial" panose="020B0604020202020204" pitchFamily="34" charset="0"/>
                  <a:buChar char="•"/>
                </a:pPr>
                <a:r>
                  <a:rPr lang="en-US" sz="3600" b="1" dirty="0">
                    <a:latin typeface="Arial" panose="020B0604020202020204" pitchFamily="34" charset="0"/>
                    <a:cs typeface="Arial" panose="020B0604020202020204" pitchFamily="34" charset="0"/>
                  </a:rPr>
                  <a:t>Costs:</a:t>
                </a:r>
                <a:endParaRPr lang="en-US" sz="36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All $$$</a:t>
                </a: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Societal and health system perspectives</a:t>
                </a:r>
              </a:p>
              <a:p>
                <a:pPr marL="1409700" lvl="2"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5885265"/>
              </a:xfrm>
              <a:prstGeom prst="rect">
                <a:avLst/>
              </a:prstGeom>
              <a:blipFill>
                <a:blip r:embed="rId4"/>
                <a:stretch>
                  <a:fillRect l="-1305"/>
                </a:stretch>
              </a:blipFill>
            </p:spPr>
            <p:txBody>
              <a:bodyPr/>
              <a:lstStyle/>
              <a:p>
                <a:r>
                  <a:rPr lang="en-US">
                    <a:noFill/>
                  </a:rPr>
                  <a:t> </a:t>
                </a:r>
              </a:p>
            </p:txBody>
          </p:sp>
        </mc:Fallback>
      </mc:AlternateContent>
    </p:spTree>
    <p:extLst>
      <p:ext uri="{BB962C8B-B14F-4D97-AF65-F5344CB8AC3E}">
        <p14:creationId xmlns:p14="http://schemas.microsoft.com/office/powerpoint/2010/main" val="345599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Outline for Today</a:t>
            </a:r>
          </a:p>
        </p:txBody>
      </p:sp>
      <p:sp>
        <p:nvSpPr>
          <p:cNvPr id="7" name="Content Placeholder 6">
            <a:extLst>
              <a:ext uri="{FF2B5EF4-FFF2-40B4-BE49-F238E27FC236}">
                <a16:creationId xmlns:a16="http://schemas.microsoft.com/office/drawing/2014/main" id="{56667CF0-4E40-A441-8A0F-A46249667F9F}"/>
              </a:ext>
            </a:extLst>
          </p:cNvPr>
          <p:cNvSpPr>
            <a:spLocks noGrp="1"/>
          </p:cNvSpPr>
          <p:nvPr>
            <p:ph idx="1"/>
          </p:nvPr>
        </p:nvSpPr>
        <p:spPr>
          <a:xfrm>
            <a:off x="1651000" y="1507524"/>
            <a:ext cx="9702799" cy="5350475"/>
          </a:xfrm>
        </p:spPr>
        <p:txBody>
          <a:bodyPr>
            <a:normAutofit/>
          </a:bodyPr>
          <a:lstStyle/>
          <a:p>
            <a:pPr>
              <a:spcAft>
                <a:spcPts val="1200"/>
              </a:spcAft>
            </a:pPr>
            <a:r>
              <a:rPr lang="en-US" sz="3200" dirty="0">
                <a:solidFill>
                  <a:schemeClr val="tx1"/>
                </a:solidFill>
              </a:rPr>
              <a:t>Background and goals for the future</a:t>
            </a:r>
          </a:p>
          <a:p>
            <a:pPr>
              <a:spcAft>
                <a:spcPts val="1200"/>
              </a:spcAft>
            </a:pPr>
            <a:r>
              <a:rPr lang="en-US" sz="3200" dirty="0">
                <a:solidFill>
                  <a:schemeClr val="tx1"/>
                </a:solidFill>
              </a:rPr>
              <a:t>Learn about cost-effectiveness analysis</a:t>
            </a:r>
          </a:p>
          <a:p>
            <a:pPr>
              <a:spcAft>
                <a:spcPts val="1200"/>
              </a:spcAft>
            </a:pPr>
            <a:r>
              <a:rPr lang="en-US" sz="3200" dirty="0">
                <a:solidFill>
                  <a:schemeClr val="tx1"/>
                </a:solidFill>
              </a:rPr>
              <a:t>PRSS cost-effectiveness analysis results</a:t>
            </a:r>
          </a:p>
          <a:p>
            <a:pPr>
              <a:spcAft>
                <a:spcPts val="1200"/>
              </a:spcAft>
            </a:pPr>
            <a:r>
              <a:rPr lang="en-US" sz="3200" dirty="0">
                <a:solidFill>
                  <a:schemeClr val="tx1"/>
                </a:solidFill>
              </a:rPr>
              <a:t>Bystander naloxone distribution</a:t>
            </a:r>
          </a:p>
          <a:p>
            <a:pPr>
              <a:spcAft>
                <a:spcPts val="1200"/>
              </a:spcAft>
            </a:pPr>
            <a:r>
              <a:rPr lang="en-US" sz="3200" dirty="0">
                <a:solidFill>
                  <a:schemeClr val="tx1"/>
                </a:solidFill>
              </a:rPr>
              <a:t>Using the calculator</a:t>
            </a:r>
          </a:p>
        </p:txBody>
      </p:sp>
    </p:spTree>
    <p:extLst>
      <p:ext uri="{BB962C8B-B14F-4D97-AF65-F5344CB8AC3E}">
        <p14:creationId xmlns:p14="http://schemas.microsoft.com/office/powerpoint/2010/main" val="2502529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6439263"/>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Recap:</a:t>
                </a:r>
              </a:p>
              <a:p>
                <a:pPr marL="952500" lvl="1" indent="-457200">
                  <a:buFont typeface="Arial" panose="020B0604020202020204" pitchFamily="34" charset="0"/>
                  <a:buChar char="•"/>
                </a:pPr>
                <a:r>
                  <a:rPr lang="en-US" sz="3600" b="1" dirty="0">
                    <a:latin typeface="Arial" panose="020B0604020202020204" pitchFamily="34" charset="0"/>
                    <a:cs typeface="Arial" panose="020B0604020202020204" pitchFamily="34" charset="0"/>
                  </a:rPr>
                  <a:t>Effects: </a:t>
                </a:r>
                <a:endParaRPr lang="en-US" sz="36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No $$$</a:t>
                </a: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QALY and ideally something meaningful</a:t>
                </a:r>
              </a:p>
              <a:p>
                <a:pPr marL="952500" lvl="1" indent="-457200">
                  <a:buFont typeface="Arial" panose="020B0604020202020204" pitchFamily="34" charset="0"/>
                  <a:buChar char="•"/>
                </a:pPr>
                <a:r>
                  <a:rPr lang="en-US" sz="3600" b="1" dirty="0">
                    <a:latin typeface="Arial" panose="020B0604020202020204" pitchFamily="34" charset="0"/>
                    <a:cs typeface="Arial" panose="020B0604020202020204" pitchFamily="34" charset="0"/>
                  </a:rPr>
                  <a:t>Costs:</a:t>
                </a:r>
                <a:endParaRPr lang="en-US" sz="3600" dirty="0">
                  <a:latin typeface="Arial" panose="020B0604020202020204" pitchFamily="34" charset="0"/>
                  <a:cs typeface="Arial" panose="020B0604020202020204" pitchFamily="34" charset="0"/>
                </a:endParaRP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All $$$</a:t>
                </a:r>
              </a:p>
              <a:p>
                <a:pPr marL="1409700" lvl="2"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Societal and health system perspectives</a:t>
                </a:r>
              </a:p>
              <a:p>
                <a:pPr marL="1409700" lvl="2"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15875" lvl="2"/>
                <a:r>
                  <a:rPr lang="en-US" sz="3600" dirty="0">
                    <a:latin typeface="Arial" panose="020B0604020202020204" pitchFamily="34" charset="0"/>
                    <a:cs typeface="Arial" panose="020B0604020202020204" pitchFamily="34" charset="0"/>
                  </a:rPr>
                  <a:t>So we will have at least 2 ICERs, maybe 4</a:t>
                </a: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6439263"/>
              </a:xfrm>
              <a:prstGeom prst="rect">
                <a:avLst/>
              </a:prstGeom>
              <a:blipFill>
                <a:blip r:embed="rId4"/>
                <a:stretch>
                  <a:fillRect l="-1542" b="-2554"/>
                </a:stretch>
              </a:blipFill>
            </p:spPr>
            <p:txBody>
              <a:bodyPr/>
              <a:lstStyle/>
              <a:p>
                <a:r>
                  <a:rPr lang="en-US">
                    <a:noFill/>
                  </a:rPr>
                  <a:t> </a:t>
                </a:r>
              </a:p>
            </p:txBody>
          </p:sp>
        </mc:Fallback>
      </mc:AlternateContent>
    </p:spTree>
    <p:extLst>
      <p:ext uri="{BB962C8B-B14F-4D97-AF65-F5344CB8AC3E}">
        <p14:creationId xmlns:p14="http://schemas.microsoft.com/office/powerpoint/2010/main" val="3126409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2376613"/>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2376613"/>
              </a:xfrm>
              <a:prstGeom prst="rect">
                <a:avLst/>
              </a:prstGeom>
              <a:blipFill>
                <a:blip r:embed="rId4"/>
                <a:stretch>
                  <a:fillRect l="-1305" b="-9043"/>
                </a:stretch>
              </a:blipFill>
            </p:spPr>
            <p:txBody>
              <a:bodyPr/>
              <a:lstStyle/>
              <a:p>
                <a:r>
                  <a:rPr lang="en-US">
                    <a:noFill/>
                  </a:rPr>
                  <a:t> </a:t>
                </a:r>
              </a:p>
            </p:txBody>
          </p:sp>
        </mc:Fallback>
      </mc:AlternateContent>
    </p:spTree>
    <p:extLst>
      <p:ext uri="{BB962C8B-B14F-4D97-AF65-F5344CB8AC3E}">
        <p14:creationId xmlns:p14="http://schemas.microsoft.com/office/powerpoint/2010/main" val="3484309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5146602"/>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a:p>
                <a:pPr marL="38100"/>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It might look like one number (e.g. “$10,000”) but remember that it is actually a ratio ($10,000/1), and that the 1 in the denominator represents </a:t>
                </a:r>
                <a:r>
                  <a:rPr lang="en-US" sz="2800" b="1" u="sng" dirty="0">
                    <a:latin typeface="Arial" panose="020B0604020202020204" pitchFamily="34" charset="0"/>
                    <a:cs typeface="Arial" panose="020B0604020202020204" pitchFamily="34" charset="0"/>
                  </a:rPr>
                  <a:t>one unit of the good stuff. </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Just like the price per ounce in our grocery store example!</a:t>
                </a:r>
                <a:endParaRPr lang="en-US" sz="2800" dirty="0">
                  <a:latin typeface="Arial" panose="020B0604020202020204" pitchFamily="34" charset="0"/>
                  <a:cs typeface="Arial" panose="020B0604020202020204" pitchFamily="34" charset="0"/>
                </a:endParaRPr>
              </a:p>
              <a:p>
                <a:pPr marL="38100"/>
                <a:endParaRPr lang="en-US" sz="36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5146602"/>
              </a:xfrm>
              <a:prstGeom prst="rect">
                <a:avLst/>
              </a:prstGeom>
              <a:blipFill>
                <a:blip r:embed="rId4"/>
                <a:stretch>
                  <a:fillRect l="-1305"/>
                </a:stretch>
              </a:blipFill>
            </p:spPr>
            <p:txBody>
              <a:bodyPr/>
              <a:lstStyle/>
              <a:p>
                <a:r>
                  <a:rPr lang="en-US">
                    <a:noFill/>
                  </a:rPr>
                  <a:t> </a:t>
                </a:r>
              </a:p>
            </p:txBody>
          </p:sp>
        </mc:Fallback>
      </mc:AlternateContent>
    </p:spTree>
    <p:extLst>
      <p:ext uri="{BB962C8B-B14F-4D97-AF65-F5344CB8AC3E}">
        <p14:creationId xmlns:p14="http://schemas.microsoft.com/office/powerpoint/2010/main" val="760602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5762155"/>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a:p>
                <a:pPr marL="38100"/>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Compare to </a:t>
                </a:r>
                <a:r>
                  <a:rPr lang="en-US" sz="3200" b="1" dirty="0">
                    <a:latin typeface="Arial" panose="020B0604020202020204" pitchFamily="34" charset="0"/>
                    <a:cs typeface="Arial" panose="020B0604020202020204" pitchFamily="34" charset="0"/>
                  </a:rPr>
                  <a:t>“willingness to pay” </a:t>
                </a:r>
                <a:r>
                  <a:rPr lang="en-US" sz="3200" dirty="0">
                    <a:latin typeface="Arial" panose="020B0604020202020204" pitchFamily="34" charset="0"/>
                    <a:cs typeface="Arial" panose="020B0604020202020204" pitchFamily="34" charset="0"/>
                  </a:rPr>
                  <a:t>or to some other threshold. </a:t>
                </a:r>
              </a:p>
              <a:p>
                <a:pPr marL="9144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Standard: $50,000; $100,000; $200,000 per QALY</a:t>
                </a:r>
              </a:p>
              <a:p>
                <a:pPr marL="9144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 A number that is meaningful in context</a:t>
                </a:r>
              </a:p>
              <a:p>
                <a:pPr marL="1371600" lvl="2"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Example: Cost of specialty SUD treatment, cost of ICU care, etc.</a:t>
                </a:r>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5762155"/>
              </a:xfrm>
              <a:prstGeom prst="rect">
                <a:avLst/>
              </a:prstGeom>
              <a:blipFill>
                <a:blip r:embed="rId4"/>
                <a:stretch>
                  <a:fillRect l="-1305" b="-1978"/>
                </a:stretch>
              </a:blipFill>
            </p:spPr>
            <p:txBody>
              <a:bodyPr/>
              <a:lstStyle/>
              <a:p>
                <a:r>
                  <a:rPr lang="en-US">
                    <a:noFill/>
                  </a:rPr>
                  <a:t> </a:t>
                </a:r>
              </a:p>
            </p:txBody>
          </p:sp>
        </mc:Fallback>
      </mc:AlternateContent>
    </p:spTree>
    <p:extLst>
      <p:ext uri="{BB962C8B-B14F-4D97-AF65-F5344CB8AC3E}">
        <p14:creationId xmlns:p14="http://schemas.microsoft.com/office/powerpoint/2010/main" val="2769886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3915495"/>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a:p>
                <a:pPr marL="38100"/>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If ICER is </a:t>
                </a:r>
                <a:r>
                  <a:rPr lang="en-US" sz="3200" b="1" dirty="0">
                    <a:latin typeface="Arial" panose="020B0604020202020204" pitchFamily="34" charset="0"/>
                    <a:cs typeface="Arial" panose="020B0604020202020204" pitchFamily="34" charset="0"/>
                  </a:rPr>
                  <a:t>less than</a:t>
                </a:r>
                <a:r>
                  <a:rPr lang="en-US" sz="3200" dirty="0">
                    <a:latin typeface="Arial" panose="020B0604020202020204" pitchFamily="34" charset="0"/>
                    <a:cs typeface="Arial" panose="020B0604020202020204" pitchFamily="34" charset="0"/>
                  </a:rPr>
                  <a:t> the willingness to pay threshold, then it is </a:t>
                </a:r>
                <a:r>
                  <a:rPr lang="en-US" sz="3200" b="1" dirty="0">
                    <a:latin typeface="Arial" panose="020B0604020202020204" pitchFamily="34" charset="0"/>
                    <a:cs typeface="Arial" panose="020B0604020202020204" pitchFamily="34" charset="0"/>
                  </a:rPr>
                  <a:t>cost-effective!</a:t>
                </a:r>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3915495"/>
              </a:xfrm>
              <a:prstGeom prst="rect">
                <a:avLst/>
              </a:prstGeom>
              <a:blipFill>
                <a:blip r:embed="rId4"/>
                <a:stretch>
                  <a:fillRect l="-1305" b="-3871"/>
                </a:stretch>
              </a:blipFill>
            </p:spPr>
            <p:txBody>
              <a:bodyPr/>
              <a:lstStyle/>
              <a:p>
                <a:r>
                  <a:rPr lang="en-US">
                    <a:noFill/>
                  </a:rPr>
                  <a:t> </a:t>
                </a:r>
              </a:p>
            </p:txBody>
          </p:sp>
        </mc:Fallback>
      </mc:AlternateContent>
    </p:spTree>
    <p:extLst>
      <p:ext uri="{BB962C8B-B14F-4D97-AF65-F5344CB8AC3E}">
        <p14:creationId xmlns:p14="http://schemas.microsoft.com/office/powerpoint/2010/main" val="3879622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3915495"/>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a:p>
                <a:pPr marL="38100"/>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If ICER is </a:t>
                </a:r>
                <a:r>
                  <a:rPr lang="en-US" sz="3200" b="1" dirty="0">
                    <a:latin typeface="Arial" panose="020B0604020202020204" pitchFamily="34" charset="0"/>
                    <a:cs typeface="Arial" panose="020B0604020202020204" pitchFamily="34" charset="0"/>
                  </a:rPr>
                  <a:t>less than</a:t>
                </a:r>
                <a:r>
                  <a:rPr lang="en-US" sz="3200" dirty="0">
                    <a:latin typeface="Arial" panose="020B0604020202020204" pitchFamily="34" charset="0"/>
                    <a:cs typeface="Arial" panose="020B0604020202020204" pitchFamily="34" charset="0"/>
                  </a:rPr>
                  <a:t> the willingness to pay threshold, then it is </a:t>
                </a:r>
                <a:r>
                  <a:rPr lang="en-US" sz="3200" b="1" dirty="0">
                    <a:latin typeface="Arial" panose="020B0604020202020204" pitchFamily="34" charset="0"/>
                    <a:cs typeface="Arial" panose="020B0604020202020204" pitchFamily="34" charset="0"/>
                  </a:rPr>
                  <a:t>cost-effective!</a:t>
                </a:r>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3915495"/>
              </a:xfrm>
              <a:prstGeom prst="rect">
                <a:avLst/>
              </a:prstGeom>
              <a:blipFill>
                <a:blip r:embed="rId4"/>
                <a:stretch>
                  <a:fillRect l="-1305" b="-3871"/>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43FC22AC-B005-15BD-8465-2748CD0F409F}"/>
              </a:ext>
            </a:extLst>
          </p:cNvPr>
          <p:cNvSpPr/>
          <p:nvPr/>
        </p:nvSpPr>
        <p:spPr>
          <a:xfrm>
            <a:off x="1955800" y="5179307"/>
            <a:ext cx="1905000" cy="1625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$200,000</a:t>
            </a:r>
          </a:p>
          <a:p>
            <a:pPr algn="ctr"/>
            <a:r>
              <a:rPr lang="en-US" sz="3200" dirty="0">
                <a:solidFill>
                  <a:schemeClr val="tx1"/>
                </a:solidFill>
              </a:rPr>
              <a:t>threshold</a:t>
            </a:r>
          </a:p>
        </p:txBody>
      </p:sp>
      <p:sp>
        <p:nvSpPr>
          <p:cNvPr id="3" name="Rectangle 2">
            <a:extLst>
              <a:ext uri="{FF2B5EF4-FFF2-40B4-BE49-F238E27FC236}">
                <a16:creationId xmlns:a16="http://schemas.microsoft.com/office/drawing/2014/main" id="{C2AAE758-9E7F-0FFF-1185-3594C68E3E48}"/>
              </a:ext>
            </a:extLst>
          </p:cNvPr>
          <p:cNvSpPr/>
          <p:nvPr/>
        </p:nvSpPr>
        <p:spPr>
          <a:xfrm>
            <a:off x="4318000" y="5179307"/>
            <a:ext cx="1905000" cy="1625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$100,000</a:t>
            </a:r>
          </a:p>
          <a:p>
            <a:pPr algn="ctr"/>
            <a:r>
              <a:rPr lang="en-US" sz="3200" dirty="0">
                <a:solidFill>
                  <a:schemeClr val="tx1"/>
                </a:solidFill>
              </a:rPr>
              <a:t>threshold</a:t>
            </a:r>
          </a:p>
        </p:txBody>
      </p:sp>
      <p:sp>
        <p:nvSpPr>
          <p:cNvPr id="4" name="Rectangle 3">
            <a:extLst>
              <a:ext uri="{FF2B5EF4-FFF2-40B4-BE49-F238E27FC236}">
                <a16:creationId xmlns:a16="http://schemas.microsoft.com/office/drawing/2014/main" id="{C554DFED-B448-B51D-82EE-C74FAA4583E9}"/>
              </a:ext>
            </a:extLst>
          </p:cNvPr>
          <p:cNvSpPr/>
          <p:nvPr/>
        </p:nvSpPr>
        <p:spPr>
          <a:xfrm>
            <a:off x="6680200" y="5179307"/>
            <a:ext cx="1905000" cy="1625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$50,000</a:t>
            </a:r>
          </a:p>
          <a:p>
            <a:pPr algn="ctr"/>
            <a:r>
              <a:rPr lang="en-US" sz="3200" dirty="0">
                <a:solidFill>
                  <a:schemeClr val="tx1"/>
                </a:solidFill>
              </a:rPr>
              <a:t>threshold</a:t>
            </a:r>
          </a:p>
        </p:txBody>
      </p:sp>
      <p:sp>
        <p:nvSpPr>
          <p:cNvPr id="5" name="Rectangle 4">
            <a:extLst>
              <a:ext uri="{FF2B5EF4-FFF2-40B4-BE49-F238E27FC236}">
                <a16:creationId xmlns:a16="http://schemas.microsoft.com/office/drawing/2014/main" id="{81190D80-FFAE-16E5-928B-A6E1E9637A96}"/>
              </a:ext>
            </a:extLst>
          </p:cNvPr>
          <p:cNvSpPr/>
          <p:nvPr/>
        </p:nvSpPr>
        <p:spPr>
          <a:xfrm>
            <a:off x="9042400" y="5179307"/>
            <a:ext cx="1905000" cy="1625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Smaller, more meaningful threshold (e.g. cost of treatment episode) </a:t>
            </a:r>
          </a:p>
        </p:txBody>
      </p:sp>
      <p:sp>
        <p:nvSpPr>
          <p:cNvPr id="6" name="Right Arrow 5">
            <a:extLst>
              <a:ext uri="{FF2B5EF4-FFF2-40B4-BE49-F238E27FC236}">
                <a16:creationId xmlns:a16="http://schemas.microsoft.com/office/drawing/2014/main" id="{C50A86C3-BB2A-8BE1-CA08-42AE71AE5B55}"/>
              </a:ext>
            </a:extLst>
          </p:cNvPr>
          <p:cNvSpPr/>
          <p:nvPr/>
        </p:nvSpPr>
        <p:spPr>
          <a:xfrm>
            <a:off x="1955800" y="4685673"/>
            <a:ext cx="8991600" cy="493634"/>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CC6B5-2595-CD98-1E22-8E0F63E739F8}"/>
              </a:ext>
            </a:extLst>
          </p:cNvPr>
          <p:cNvSpPr txBox="1"/>
          <p:nvPr/>
        </p:nvSpPr>
        <p:spPr>
          <a:xfrm>
            <a:off x="9042400" y="4340544"/>
            <a:ext cx="3149600" cy="584775"/>
          </a:xfrm>
          <a:prstGeom prst="rect">
            <a:avLst/>
          </a:prstGeom>
          <a:noFill/>
        </p:spPr>
        <p:txBody>
          <a:bodyPr wrap="square" rtlCol="0">
            <a:spAutoFit/>
          </a:bodyPr>
          <a:lstStyle/>
          <a:p>
            <a:r>
              <a:rPr lang="en-US" sz="3200" dirty="0"/>
              <a:t>“Harder to pass”</a:t>
            </a:r>
          </a:p>
        </p:txBody>
      </p:sp>
      <p:sp>
        <p:nvSpPr>
          <p:cNvPr id="8" name="TextBox 7">
            <a:extLst>
              <a:ext uri="{FF2B5EF4-FFF2-40B4-BE49-F238E27FC236}">
                <a16:creationId xmlns:a16="http://schemas.microsoft.com/office/drawing/2014/main" id="{6DC95053-93B2-DB10-E34E-BD6AC8857761}"/>
              </a:ext>
            </a:extLst>
          </p:cNvPr>
          <p:cNvSpPr txBox="1"/>
          <p:nvPr/>
        </p:nvSpPr>
        <p:spPr>
          <a:xfrm>
            <a:off x="1955800" y="4276181"/>
            <a:ext cx="3149600" cy="584775"/>
          </a:xfrm>
          <a:prstGeom prst="rect">
            <a:avLst/>
          </a:prstGeom>
          <a:noFill/>
        </p:spPr>
        <p:txBody>
          <a:bodyPr wrap="square" rtlCol="0">
            <a:spAutoFit/>
          </a:bodyPr>
          <a:lstStyle/>
          <a:p>
            <a:r>
              <a:rPr lang="en-US" sz="3200" dirty="0"/>
              <a:t>“Easier to pass”</a:t>
            </a:r>
          </a:p>
        </p:txBody>
      </p:sp>
    </p:spTree>
    <p:extLst>
      <p:ext uri="{BB962C8B-B14F-4D97-AF65-F5344CB8AC3E}">
        <p14:creationId xmlns:p14="http://schemas.microsoft.com/office/powerpoint/2010/main" val="3501931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6008376"/>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a:p>
                <a:pPr marL="38100"/>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If ICER is </a:t>
                </a:r>
                <a:r>
                  <a:rPr lang="en-US" sz="3200" b="1" dirty="0">
                    <a:latin typeface="Arial" panose="020B0604020202020204" pitchFamily="34" charset="0"/>
                    <a:cs typeface="Arial" panose="020B0604020202020204" pitchFamily="34" charset="0"/>
                  </a:rPr>
                  <a:t>less than</a:t>
                </a:r>
                <a:r>
                  <a:rPr lang="en-US" sz="3200" dirty="0">
                    <a:latin typeface="Arial" panose="020B0604020202020204" pitchFamily="34" charset="0"/>
                    <a:cs typeface="Arial" panose="020B0604020202020204" pitchFamily="34" charset="0"/>
                  </a:rPr>
                  <a:t> the willingness to pay threshold, then it is </a:t>
                </a:r>
                <a:r>
                  <a:rPr lang="en-US" sz="3200" b="1" dirty="0">
                    <a:latin typeface="Arial" panose="020B0604020202020204" pitchFamily="34" charset="0"/>
                    <a:cs typeface="Arial" panose="020B0604020202020204" pitchFamily="34" charset="0"/>
                  </a:rPr>
                  <a:t>cost-effective!</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Can be cost-effective to one threshold, but not to another (Example: “cost-effective to $50k, but not compared to the cost of ICU care”)</a:t>
                </a:r>
              </a:p>
              <a:p>
                <a:pPr marL="457200" indent="-457200">
                  <a:buFont typeface="Arial" panose="020B0604020202020204" pitchFamily="34" charset="0"/>
                  <a:buChar char="•"/>
                </a:pPr>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6008376"/>
              </a:xfrm>
              <a:prstGeom prst="rect">
                <a:avLst/>
              </a:prstGeom>
              <a:blipFill>
                <a:blip r:embed="rId4"/>
                <a:stretch>
                  <a:fillRect l="-1305"/>
                </a:stretch>
              </a:blipFill>
            </p:spPr>
            <p:txBody>
              <a:bodyPr/>
              <a:lstStyle/>
              <a:p>
                <a:r>
                  <a:rPr lang="en-US">
                    <a:noFill/>
                  </a:rPr>
                  <a:t> </a:t>
                </a:r>
              </a:p>
            </p:txBody>
          </p:sp>
        </mc:Fallback>
      </mc:AlternateContent>
    </p:spTree>
    <p:extLst>
      <p:ext uri="{BB962C8B-B14F-4D97-AF65-F5344CB8AC3E}">
        <p14:creationId xmlns:p14="http://schemas.microsoft.com/office/powerpoint/2010/main" val="1504928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6286529"/>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a:p>
                <a:pPr marL="38100"/>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If ICER is </a:t>
                </a:r>
                <a:r>
                  <a:rPr lang="en-US" sz="3200" b="1" dirty="0">
                    <a:latin typeface="Arial" panose="020B0604020202020204" pitchFamily="34" charset="0"/>
                    <a:cs typeface="Arial" panose="020B0604020202020204" pitchFamily="34" charset="0"/>
                  </a:rPr>
                  <a:t>negative</a:t>
                </a:r>
                <a:r>
                  <a:rPr lang="en-US" sz="3200" dirty="0">
                    <a:latin typeface="Arial" panose="020B0604020202020204" pitchFamily="34" charset="0"/>
                    <a:cs typeface="Arial" panose="020B0604020202020204" pitchFamily="34" charset="0"/>
                  </a:rPr>
                  <a:t> because it costs less and is more effective, then the intervention is BOTH </a:t>
                </a:r>
                <a:r>
                  <a:rPr lang="en-US" sz="3200" b="1" dirty="0">
                    <a:latin typeface="Arial" panose="020B0604020202020204" pitchFamily="34" charset="0"/>
                    <a:cs typeface="Arial" panose="020B0604020202020204" pitchFamily="34" charset="0"/>
                  </a:rPr>
                  <a:t>cost-saving AND cost-effective.</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Because</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smtClean="0">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𝑖𝑛𝑡𝑒𝑟𝑣𝑒𝑛𝑡𝑖𝑜𝑛</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𝑐𝑜𝑠𝑡𝑠</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𝑙𝑒𝑠𝑠</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𝑠𝑜</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𝑛𝑒𝑔𝑎𝑡𝑖𝑣𝑒</m:t>
                        </m:r>
                      </m:num>
                      <m:den>
                        <m:r>
                          <a:rPr lang="en-US" sz="3200" b="0" i="1" smtClean="0">
                            <a:latin typeface="Cambria Math" panose="02040503050406030204" pitchFamily="18" charset="0"/>
                            <a:cs typeface="Arial" panose="020B0604020202020204" pitchFamily="34" charset="0"/>
                          </a:rPr>
                          <m:t>𝑖𝑛𝑡𝑒𝑟𝑣𝑒𝑛𝑡𝑖𝑜𝑛</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𝑑𝑜𝑒𝑠</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𝑚𝑜𝑟𝑒</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𝑔𝑜𝑜𝑑</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𝑠𝑜</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𝑝𝑜𝑠𝑖𝑡𝑖𝑣𝑒</m:t>
                        </m:r>
                      </m:den>
                    </m:f>
                  </m:oMath>
                </a14:m>
                <a:r>
                  <a:rPr lang="en-US" sz="3200" dirty="0">
                    <a:latin typeface="Arial" panose="020B0604020202020204" pitchFamily="34" charset="0"/>
                    <a:cs typeface="Arial" panose="020B0604020202020204" pitchFamily="34" charset="0"/>
                  </a:rPr>
                  <a:t> = -ICER</a:t>
                </a:r>
              </a:p>
              <a:p>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6286529"/>
              </a:xfrm>
              <a:prstGeom prst="rect">
                <a:avLst/>
              </a:prstGeom>
              <a:blipFill>
                <a:blip r:embed="rId4"/>
                <a:stretch>
                  <a:fillRect l="-1305" r="-1068"/>
                </a:stretch>
              </a:blipFill>
            </p:spPr>
            <p:txBody>
              <a:bodyPr/>
              <a:lstStyle/>
              <a:p>
                <a:r>
                  <a:rPr lang="en-US">
                    <a:noFill/>
                  </a:rPr>
                  <a:t> </a:t>
                </a:r>
              </a:p>
            </p:txBody>
          </p:sp>
        </mc:Fallback>
      </mc:AlternateContent>
    </p:spTree>
    <p:extLst>
      <p:ext uri="{BB962C8B-B14F-4D97-AF65-F5344CB8AC3E}">
        <p14:creationId xmlns:p14="http://schemas.microsoft.com/office/powerpoint/2010/main" val="3071364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5208157"/>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a:p>
                <a:pPr marL="38100"/>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600" dirty="0">
                    <a:solidFill>
                      <a:srgbClr val="1A1B18"/>
                    </a:solidFill>
                    <a:latin typeface="Arial" panose="020B0604020202020204" pitchFamily="34" charset="0"/>
                    <a:cs typeface="Arial" panose="020B0604020202020204" pitchFamily="34" charset="0"/>
                  </a:rPr>
                  <a:t>The intervention does NOT have to be cost-saving to be cost-effective!</a:t>
                </a:r>
              </a:p>
              <a:p>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5208157"/>
              </a:xfrm>
              <a:prstGeom prst="rect">
                <a:avLst/>
              </a:prstGeom>
              <a:blipFill>
                <a:blip r:embed="rId4"/>
                <a:stretch>
                  <a:fillRect l="-1542"/>
                </a:stretch>
              </a:blipFill>
            </p:spPr>
            <p:txBody>
              <a:bodyPr/>
              <a:lstStyle/>
              <a:p>
                <a:r>
                  <a:rPr lang="en-US">
                    <a:noFill/>
                  </a:rPr>
                  <a:t> </a:t>
                </a:r>
              </a:p>
            </p:txBody>
          </p:sp>
        </mc:Fallback>
      </mc:AlternateContent>
    </p:spTree>
    <p:extLst>
      <p:ext uri="{BB962C8B-B14F-4D97-AF65-F5344CB8AC3E}">
        <p14:creationId xmlns:p14="http://schemas.microsoft.com/office/powerpoint/2010/main" val="116616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1033A8-5B57-5AA5-29E0-E45F2C5A2C76}"/>
                  </a:ext>
                </a:extLst>
              </p:cNvPr>
              <p:cNvSpPr txBox="1"/>
              <p:nvPr/>
            </p:nvSpPr>
            <p:spPr>
              <a:xfrm>
                <a:off x="1506072" y="239071"/>
                <a:ext cx="10685928" cy="4100161"/>
              </a:xfrm>
              <a:prstGeom prst="rect">
                <a:avLst/>
              </a:prstGeom>
              <a:noFill/>
            </p:spPr>
            <p:txBody>
              <a:bodyPr wrap="square">
                <a:spAutoFit/>
              </a:bodyPr>
              <a:lstStyle/>
              <a:p>
                <a:pPr marL="38100" indent="0" algn="ctr">
                  <a:buFont typeface="Arial" pitchFamily="34" charset="0"/>
                  <a:buNone/>
                </a:pPr>
                <a:endParaRPr lang="en-US" sz="2800" i="1" dirty="0">
                  <a:latin typeface="Arial" panose="020B0604020202020204" pitchFamily="34" charset="0"/>
                  <a:cs typeface="Arial" panose="020B0604020202020204" pitchFamily="34" charset="0"/>
                </a:endParaRPr>
              </a:p>
              <a:p>
                <a:pPr marL="38100" indent="0" algn="ctr">
                  <a:buFont typeface="Arial" pitchFamily="34" charset="0"/>
                  <a:buNone/>
                </a:pP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latin typeface="Arial" panose="020B0604020202020204" pitchFamily="34" charset="0"/>
                    <a:cs typeface="Arial" panose="020B0604020202020204" pitchFamily="34" charset="0"/>
                  </a:rPr>
                  <a:t> = ICER</a:t>
                </a:r>
                <a:endParaRPr lang="en-US" sz="3200" dirty="0">
                  <a:latin typeface="Arial" panose="020B0604020202020204" pitchFamily="34" charset="0"/>
                  <a:cs typeface="Arial" panose="020B0604020202020204" pitchFamily="34" charset="0"/>
                </a:endParaRPr>
              </a:p>
              <a:p>
                <a:pPr marL="495300" lvl="1"/>
                <a:endParaRPr lang="en-US" sz="2800" dirty="0">
                  <a:latin typeface="Arial" panose="020B0604020202020204" pitchFamily="34" charset="0"/>
                  <a:cs typeface="Arial" panose="020B0604020202020204" pitchFamily="34" charset="0"/>
                </a:endParaRPr>
              </a:p>
              <a:p>
                <a:pPr marL="38100"/>
                <a:r>
                  <a:rPr lang="en-US" sz="3600" dirty="0">
                    <a:latin typeface="Arial" panose="020B0604020202020204" pitchFamily="34" charset="0"/>
                    <a:cs typeface="Arial" panose="020B0604020202020204" pitchFamily="34" charset="0"/>
                  </a:rPr>
                  <a:t>Interpreting ICER (the result)</a:t>
                </a:r>
              </a:p>
              <a:p>
                <a:pPr marL="38100"/>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D1033A8-5B57-5AA5-29E0-E45F2C5A2C76}"/>
                  </a:ext>
                </a:extLst>
              </p:cNvPr>
              <p:cNvSpPr txBox="1">
                <a:spLocks noRot="1" noChangeAspect="1" noMove="1" noResize="1" noEditPoints="1" noAdjustHandles="1" noChangeArrowheads="1" noChangeShapeType="1" noTextEdit="1"/>
              </p:cNvSpPr>
              <p:nvPr/>
            </p:nvSpPr>
            <p:spPr>
              <a:xfrm>
                <a:off x="1506072" y="239071"/>
                <a:ext cx="10685928" cy="4100161"/>
              </a:xfrm>
              <a:prstGeom prst="rect">
                <a:avLst/>
              </a:prstGeom>
              <a:blipFill>
                <a:blip r:embed="rId4"/>
                <a:stretch>
                  <a:fillRect l="-1305"/>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129D8794-84BD-B740-A9BB-D035822E8131}"/>
              </a:ext>
            </a:extLst>
          </p:cNvPr>
          <p:cNvSpPr/>
          <p:nvPr/>
        </p:nvSpPr>
        <p:spPr>
          <a:xfrm>
            <a:off x="243735" y="5179307"/>
            <a:ext cx="1905000" cy="1625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$200,000</a:t>
            </a:r>
          </a:p>
          <a:p>
            <a:pPr algn="ctr"/>
            <a:r>
              <a:rPr lang="en-US" sz="3200" dirty="0">
                <a:solidFill>
                  <a:schemeClr val="tx1"/>
                </a:solidFill>
              </a:rPr>
              <a:t>threshold</a:t>
            </a:r>
          </a:p>
        </p:txBody>
      </p:sp>
      <p:sp>
        <p:nvSpPr>
          <p:cNvPr id="3" name="Rectangle 2">
            <a:extLst>
              <a:ext uri="{FF2B5EF4-FFF2-40B4-BE49-F238E27FC236}">
                <a16:creationId xmlns:a16="http://schemas.microsoft.com/office/drawing/2014/main" id="{8A312F2C-4C36-08F8-F4A2-2732411D60B1}"/>
              </a:ext>
            </a:extLst>
          </p:cNvPr>
          <p:cNvSpPr/>
          <p:nvPr/>
        </p:nvSpPr>
        <p:spPr>
          <a:xfrm>
            <a:off x="2605935" y="5179307"/>
            <a:ext cx="1905000" cy="1625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$100,000</a:t>
            </a:r>
          </a:p>
          <a:p>
            <a:pPr algn="ctr"/>
            <a:r>
              <a:rPr lang="en-US" sz="3200" dirty="0">
                <a:solidFill>
                  <a:schemeClr val="tx1"/>
                </a:solidFill>
              </a:rPr>
              <a:t>threshold</a:t>
            </a:r>
          </a:p>
        </p:txBody>
      </p:sp>
      <p:sp>
        <p:nvSpPr>
          <p:cNvPr id="4" name="Rectangle 3">
            <a:extLst>
              <a:ext uri="{FF2B5EF4-FFF2-40B4-BE49-F238E27FC236}">
                <a16:creationId xmlns:a16="http://schemas.microsoft.com/office/drawing/2014/main" id="{CC25011E-9E09-FD94-853F-2EF6827129E3}"/>
              </a:ext>
            </a:extLst>
          </p:cNvPr>
          <p:cNvSpPr/>
          <p:nvPr/>
        </p:nvSpPr>
        <p:spPr>
          <a:xfrm>
            <a:off x="4968135" y="5179307"/>
            <a:ext cx="1905000" cy="1625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$50,000</a:t>
            </a:r>
          </a:p>
          <a:p>
            <a:pPr algn="ctr"/>
            <a:r>
              <a:rPr lang="en-US" sz="3200" dirty="0">
                <a:solidFill>
                  <a:schemeClr val="tx1"/>
                </a:solidFill>
              </a:rPr>
              <a:t>threshold</a:t>
            </a:r>
          </a:p>
        </p:txBody>
      </p:sp>
      <p:sp>
        <p:nvSpPr>
          <p:cNvPr id="5" name="Rectangle 4">
            <a:extLst>
              <a:ext uri="{FF2B5EF4-FFF2-40B4-BE49-F238E27FC236}">
                <a16:creationId xmlns:a16="http://schemas.microsoft.com/office/drawing/2014/main" id="{2A3AB0A3-804E-5041-E482-EB92D9E2B64E}"/>
              </a:ext>
            </a:extLst>
          </p:cNvPr>
          <p:cNvSpPr/>
          <p:nvPr/>
        </p:nvSpPr>
        <p:spPr>
          <a:xfrm>
            <a:off x="7330335" y="5179307"/>
            <a:ext cx="1905000" cy="1625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Smaller, more meaningful threshold (e.g. cost of treatment episode) </a:t>
            </a:r>
          </a:p>
        </p:txBody>
      </p:sp>
      <p:sp>
        <p:nvSpPr>
          <p:cNvPr id="6" name="Right Arrow 5">
            <a:extLst>
              <a:ext uri="{FF2B5EF4-FFF2-40B4-BE49-F238E27FC236}">
                <a16:creationId xmlns:a16="http://schemas.microsoft.com/office/drawing/2014/main" id="{7FF5F2AB-83FA-BC9A-3E4E-01A1DF4251A6}"/>
              </a:ext>
            </a:extLst>
          </p:cNvPr>
          <p:cNvSpPr/>
          <p:nvPr/>
        </p:nvSpPr>
        <p:spPr>
          <a:xfrm>
            <a:off x="243734" y="4685673"/>
            <a:ext cx="11704531" cy="493634"/>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E2873E-83A1-5BD8-44D2-50B03EB9B0EF}"/>
              </a:ext>
            </a:extLst>
          </p:cNvPr>
          <p:cNvSpPr/>
          <p:nvPr/>
        </p:nvSpPr>
        <p:spPr>
          <a:xfrm>
            <a:off x="10043265" y="5179307"/>
            <a:ext cx="1905000" cy="1625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Below zero</a:t>
            </a:r>
            <a:r>
              <a:rPr lang="en-US" dirty="0">
                <a:solidFill>
                  <a:schemeClr val="tx1"/>
                </a:solidFill>
              </a:rPr>
              <a:t> (because costs are less, but effects are better)</a:t>
            </a:r>
          </a:p>
        </p:txBody>
      </p:sp>
      <p:sp>
        <p:nvSpPr>
          <p:cNvPr id="10" name="Left Brace 9">
            <a:extLst>
              <a:ext uri="{FF2B5EF4-FFF2-40B4-BE49-F238E27FC236}">
                <a16:creationId xmlns:a16="http://schemas.microsoft.com/office/drawing/2014/main" id="{114C38A8-337B-DC34-EF6C-D42A96509B7E}"/>
              </a:ext>
            </a:extLst>
          </p:cNvPr>
          <p:cNvSpPr/>
          <p:nvPr/>
        </p:nvSpPr>
        <p:spPr>
          <a:xfrm rot="5400000">
            <a:off x="10769915" y="3782387"/>
            <a:ext cx="451699" cy="1396810"/>
          </a:xfrm>
          <a:prstGeom prst="leftBrace">
            <a:avLst/>
          </a:prstGeom>
          <a:noFill/>
          <a:ln w="762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4F3E795-C686-1E03-B810-8C970E948C6D}"/>
              </a:ext>
            </a:extLst>
          </p:cNvPr>
          <p:cNvSpPr txBox="1"/>
          <p:nvPr/>
        </p:nvSpPr>
        <p:spPr>
          <a:xfrm>
            <a:off x="9235335" y="3782277"/>
            <a:ext cx="3101053" cy="369332"/>
          </a:xfrm>
          <a:prstGeom prst="rect">
            <a:avLst/>
          </a:prstGeom>
          <a:noFill/>
        </p:spPr>
        <p:txBody>
          <a:bodyPr wrap="square" rtlCol="0">
            <a:spAutoFit/>
          </a:bodyPr>
          <a:lstStyle/>
          <a:p>
            <a:r>
              <a:rPr lang="en-US" dirty="0"/>
              <a:t>Cost-saving AND cost-effective</a:t>
            </a:r>
          </a:p>
        </p:txBody>
      </p:sp>
      <p:sp>
        <p:nvSpPr>
          <p:cNvPr id="12" name="Left Brace 11">
            <a:extLst>
              <a:ext uri="{FF2B5EF4-FFF2-40B4-BE49-F238E27FC236}">
                <a16:creationId xmlns:a16="http://schemas.microsoft.com/office/drawing/2014/main" id="{C23AC47E-5C3B-B738-598B-4001D5E9FB8F}"/>
              </a:ext>
            </a:extLst>
          </p:cNvPr>
          <p:cNvSpPr/>
          <p:nvPr/>
        </p:nvSpPr>
        <p:spPr>
          <a:xfrm rot="5400000">
            <a:off x="5038775" y="496694"/>
            <a:ext cx="354021" cy="8039102"/>
          </a:xfrm>
          <a:prstGeom prst="leftBrace">
            <a:avLst/>
          </a:prstGeom>
          <a:noFill/>
          <a:ln w="762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179A21E2-0ABE-3A21-CA3C-8C66547F2244}"/>
              </a:ext>
            </a:extLst>
          </p:cNvPr>
          <p:cNvSpPr txBox="1"/>
          <p:nvPr/>
        </p:nvSpPr>
        <p:spPr>
          <a:xfrm>
            <a:off x="2116042" y="3907751"/>
            <a:ext cx="6100143" cy="369332"/>
          </a:xfrm>
          <a:prstGeom prst="rect">
            <a:avLst/>
          </a:prstGeom>
          <a:noFill/>
        </p:spPr>
        <p:txBody>
          <a:bodyPr wrap="square" rtlCol="0">
            <a:spAutoFit/>
          </a:bodyPr>
          <a:lstStyle/>
          <a:p>
            <a:pPr algn="ctr"/>
            <a:r>
              <a:rPr lang="en-US" dirty="0"/>
              <a:t>Cost-effective to whatever threshold the number falls below</a:t>
            </a:r>
          </a:p>
        </p:txBody>
      </p:sp>
    </p:spTree>
    <p:extLst>
      <p:ext uri="{BB962C8B-B14F-4D97-AF65-F5344CB8AC3E}">
        <p14:creationId xmlns:p14="http://schemas.microsoft.com/office/powerpoint/2010/main" val="1850033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Background</a:t>
            </a:r>
          </a:p>
        </p:txBody>
      </p:sp>
      <p:sp>
        <p:nvSpPr>
          <p:cNvPr id="7" name="Content Placeholder 6">
            <a:extLst>
              <a:ext uri="{FF2B5EF4-FFF2-40B4-BE49-F238E27FC236}">
                <a16:creationId xmlns:a16="http://schemas.microsoft.com/office/drawing/2014/main" id="{56667CF0-4E40-A441-8A0F-A46249667F9F}"/>
              </a:ext>
            </a:extLst>
          </p:cNvPr>
          <p:cNvSpPr>
            <a:spLocks noGrp="1"/>
          </p:cNvSpPr>
          <p:nvPr>
            <p:ph idx="1"/>
          </p:nvPr>
        </p:nvSpPr>
        <p:spPr>
          <a:xfrm>
            <a:off x="1651000" y="1507524"/>
            <a:ext cx="10003725" cy="5350475"/>
          </a:xfrm>
        </p:spPr>
        <p:txBody>
          <a:bodyPr>
            <a:normAutofit/>
          </a:bodyPr>
          <a:lstStyle/>
          <a:p>
            <a:pPr>
              <a:spcAft>
                <a:spcPts val="1200"/>
              </a:spcAft>
            </a:pPr>
            <a:r>
              <a:rPr lang="en-US" dirty="0">
                <a:solidFill>
                  <a:schemeClr val="tx1"/>
                </a:solidFill>
              </a:rPr>
              <a:t>Our ultimate goal:</a:t>
            </a:r>
          </a:p>
          <a:p>
            <a:pPr lvl="1">
              <a:spcAft>
                <a:spcPts val="1200"/>
              </a:spcAft>
            </a:pPr>
            <a:r>
              <a:rPr lang="en-US" dirty="0">
                <a:solidFill>
                  <a:schemeClr val="tx1"/>
                </a:solidFill>
              </a:rPr>
              <a:t>A free, web-based multi-faceted cost-effectiveness calculator that:</a:t>
            </a:r>
          </a:p>
          <a:p>
            <a:pPr lvl="2">
              <a:spcAft>
                <a:spcPts val="1200"/>
              </a:spcAft>
            </a:pPr>
            <a:r>
              <a:rPr lang="en-US" dirty="0">
                <a:solidFill>
                  <a:schemeClr val="tx1"/>
                </a:solidFill>
              </a:rPr>
              <a:t>Empowers stakeholders (RCOs, advocates, community decision-makers) to use cost-effectiveness information </a:t>
            </a:r>
          </a:p>
          <a:p>
            <a:pPr lvl="2">
              <a:spcAft>
                <a:spcPts val="1200"/>
              </a:spcAft>
            </a:pPr>
            <a:r>
              <a:rPr lang="en-US" dirty="0">
                <a:solidFill>
                  <a:schemeClr val="tx1"/>
                </a:solidFill>
              </a:rPr>
              <a:t>Increases support for existing programs, build support for the adoption of programs</a:t>
            </a:r>
          </a:p>
          <a:p>
            <a:pPr>
              <a:spcAft>
                <a:spcPts val="1200"/>
              </a:spcAft>
            </a:pPr>
            <a:r>
              <a:rPr lang="en-US" dirty="0">
                <a:solidFill>
                  <a:schemeClr val="tx1"/>
                </a:solidFill>
              </a:rPr>
              <a:t>Bonus goal:</a:t>
            </a:r>
          </a:p>
          <a:p>
            <a:pPr lvl="1">
              <a:spcAft>
                <a:spcPts val="1200"/>
              </a:spcAft>
            </a:pPr>
            <a:r>
              <a:rPr lang="en-US" dirty="0">
                <a:solidFill>
                  <a:schemeClr val="tx1"/>
                </a:solidFill>
              </a:rPr>
              <a:t>Fill in the knowledge gaps – very little economic evaluation research on</a:t>
            </a:r>
            <a:r>
              <a:rPr lang="en-US" b="1" i="1" u="sng" dirty="0">
                <a:solidFill>
                  <a:schemeClr val="tx1"/>
                </a:solidFill>
              </a:rPr>
              <a:t> peer-driven </a:t>
            </a:r>
            <a:r>
              <a:rPr lang="en-US" dirty="0">
                <a:solidFill>
                  <a:schemeClr val="tx1"/>
                </a:solidFill>
              </a:rPr>
              <a:t>SUD interventions</a:t>
            </a:r>
          </a:p>
          <a:p>
            <a:pPr marL="0" indent="0">
              <a:spcAft>
                <a:spcPts val="1200"/>
              </a:spcAft>
              <a:buNone/>
            </a:pPr>
            <a:endParaRPr lang="en-US" sz="1600" dirty="0">
              <a:solidFill>
                <a:schemeClr val="tx1"/>
              </a:solidFill>
            </a:endParaRPr>
          </a:p>
          <a:p>
            <a:pPr>
              <a:spcAft>
                <a:spcPts val="1200"/>
              </a:spcAft>
            </a:pPr>
            <a:endParaRPr lang="en-US" sz="2000" dirty="0">
              <a:solidFill>
                <a:schemeClr val="tx1"/>
              </a:solidFill>
            </a:endParaRPr>
          </a:p>
          <a:p>
            <a:pPr>
              <a:spcAft>
                <a:spcPts val="1200"/>
              </a:spcAft>
            </a:pPr>
            <a:endParaRPr lang="en-US" sz="2000" dirty="0">
              <a:solidFill>
                <a:schemeClr val="tx1"/>
              </a:solidFill>
            </a:endParaRPr>
          </a:p>
        </p:txBody>
      </p:sp>
    </p:spTree>
    <p:extLst>
      <p:ext uri="{BB962C8B-B14F-4D97-AF65-F5344CB8AC3E}">
        <p14:creationId xmlns:p14="http://schemas.microsoft.com/office/powerpoint/2010/main" val="189332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a:bodyPr>
          <a:lstStyle/>
          <a:p>
            <a:r>
              <a:rPr lang="en-US" dirty="0">
                <a:solidFill>
                  <a:schemeClr val="tx1"/>
                </a:solidFill>
              </a:rPr>
              <a:t>Dealing with Uncertainty</a:t>
            </a:r>
          </a:p>
        </p:txBody>
      </p:sp>
      <p:sp>
        <p:nvSpPr>
          <p:cNvPr id="7" name="Google Shape;220;p27">
            <a:extLst>
              <a:ext uri="{FF2B5EF4-FFF2-40B4-BE49-F238E27FC236}">
                <a16:creationId xmlns:a16="http://schemas.microsoft.com/office/drawing/2014/main" id="{F46DF6D3-990E-03A1-E5B3-34FA1EA11AB1}"/>
              </a:ext>
            </a:extLst>
          </p:cNvPr>
          <p:cNvSpPr/>
          <p:nvPr/>
        </p:nvSpPr>
        <p:spPr>
          <a:xfrm>
            <a:off x="1308847" y="4218081"/>
            <a:ext cx="2780487" cy="2274794"/>
          </a:xfrm>
          <a:prstGeom prst="ellipse">
            <a:avLst/>
          </a:prstGeom>
          <a:solidFill>
            <a:srgbClr val="8F7B87">
              <a:alpha val="561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Base Case</a:t>
            </a:r>
            <a:endParaRPr sz="2800" i="1" dirty="0">
              <a:solidFill>
                <a:srgbClr val="FFFFFF"/>
              </a:solidFill>
              <a:latin typeface="PT Serif"/>
              <a:ea typeface="PT Serif"/>
              <a:cs typeface="PT Serif"/>
              <a:sym typeface="PT Serif"/>
            </a:endParaRPr>
          </a:p>
        </p:txBody>
      </p:sp>
      <p:sp>
        <p:nvSpPr>
          <p:cNvPr id="8" name="Google Shape;221;p27">
            <a:extLst>
              <a:ext uri="{FF2B5EF4-FFF2-40B4-BE49-F238E27FC236}">
                <a16:creationId xmlns:a16="http://schemas.microsoft.com/office/drawing/2014/main" id="{C33DC2D0-732A-2C93-20F5-2B38A2FAFDCD}"/>
              </a:ext>
            </a:extLst>
          </p:cNvPr>
          <p:cNvSpPr/>
          <p:nvPr/>
        </p:nvSpPr>
        <p:spPr>
          <a:xfrm>
            <a:off x="9142872" y="4218081"/>
            <a:ext cx="2780487" cy="2274794"/>
          </a:xfrm>
          <a:prstGeom prst="ellipse">
            <a:avLst/>
          </a:prstGeom>
          <a:solidFill>
            <a:srgbClr val="8F7B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Multi-Way Sensitivity Analysis</a:t>
            </a:r>
            <a:endParaRPr sz="3200" i="1" dirty="0">
              <a:solidFill>
                <a:srgbClr val="FFFFFF"/>
              </a:solidFill>
              <a:latin typeface="PT Serif"/>
              <a:ea typeface="PT Serif"/>
              <a:cs typeface="PT Serif"/>
              <a:sym typeface="PT Serif"/>
            </a:endParaRPr>
          </a:p>
        </p:txBody>
      </p:sp>
      <p:sp>
        <p:nvSpPr>
          <p:cNvPr id="9" name="Google Shape;222;p27">
            <a:extLst>
              <a:ext uri="{FF2B5EF4-FFF2-40B4-BE49-F238E27FC236}">
                <a16:creationId xmlns:a16="http://schemas.microsoft.com/office/drawing/2014/main" id="{449DB12C-0DBE-8DBC-AB9A-431D5786344C}"/>
              </a:ext>
            </a:extLst>
          </p:cNvPr>
          <p:cNvSpPr/>
          <p:nvPr/>
        </p:nvSpPr>
        <p:spPr>
          <a:xfrm>
            <a:off x="5225859" y="4212638"/>
            <a:ext cx="2780487" cy="2274794"/>
          </a:xfrm>
          <a:prstGeom prst="ellipse">
            <a:avLst/>
          </a:prstGeom>
          <a:solidFill>
            <a:srgbClr val="8F7B87">
              <a:alpha val="78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One-Way Sensitivity Analysis</a:t>
            </a:r>
            <a:endParaRPr sz="2800" i="1" dirty="0">
              <a:solidFill>
                <a:srgbClr val="FFFFFF"/>
              </a:solidFill>
              <a:latin typeface="PT Serif"/>
              <a:ea typeface="PT Serif"/>
              <a:cs typeface="PT Serif"/>
              <a:sym typeface="PT Serif"/>
            </a:endParaRPr>
          </a:p>
        </p:txBody>
      </p:sp>
      <p:cxnSp>
        <p:nvCxnSpPr>
          <p:cNvPr id="10" name="Google Shape;223;p27">
            <a:extLst>
              <a:ext uri="{FF2B5EF4-FFF2-40B4-BE49-F238E27FC236}">
                <a16:creationId xmlns:a16="http://schemas.microsoft.com/office/drawing/2014/main" id="{31192F5D-A41D-FD08-BD5A-A4327DCB8BCD}"/>
              </a:ext>
            </a:extLst>
          </p:cNvPr>
          <p:cNvCxnSpPr>
            <a:stCxn id="7" idx="6"/>
            <a:endCxn id="9" idx="2"/>
          </p:cNvCxnSpPr>
          <p:nvPr/>
        </p:nvCxnSpPr>
        <p:spPr>
          <a:xfrm flipV="1">
            <a:off x="4089334" y="5350035"/>
            <a:ext cx="1136525" cy="5443"/>
          </a:xfrm>
          <a:prstGeom prst="straightConnector1">
            <a:avLst/>
          </a:prstGeom>
          <a:noFill/>
          <a:ln w="38100" cap="flat" cmpd="sng">
            <a:solidFill>
              <a:srgbClr val="8F7B87"/>
            </a:solidFill>
            <a:prstDash val="solid"/>
            <a:round/>
            <a:headEnd type="oval" w="med" len="med"/>
            <a:tailEnd type="triangle" w="med" len="med"/>
          </a:ln>
        </p:spPr>
      </p:cxnSp>
      <p:cxnSp>
        <p:nvCxnSpPr>
          <p:cNvPr id="11" name="Google Shape;224;p27">
            <a:extLst>
              <a:ext uri="{FF2B5EF4-FFF2-40B4-BE49-F238E27FC236}">
                <a16:creationId xmlns:a16="http://schemas.microsoft.com/office/drawing/2014/main" id="{291AE929-0E77-0BDA-D33D-B71D27BEE88F}"/>
              </a:ext>
            </a:extLst>
          </p:cNvPr>
          <p:cNvCxnSpPr>
            <a:stCxn id="9" idx="6"/>
            <a:endCxn id="8" idx="2"/>
          </p:cNvCxnSpPr>
          <p:nvPr/>
        </p:nvCxnSpPr>
        <p:spPr>
          <a:xfrm>
            <a:off x="8006346" y="5350035"/>
            <a:ext cx="1136526" cy="5443"/>
          </a:xfrm>
          <a:prstGeom prst="straightConnector1">
            <a:avLst/>
          </a:prstGeom>
          <a:noFill/>
          <a:ln w="38100" cap="flat" cmpd="sng">
            <a:solidFill>
              <a:schemeClr val="dk2"/>
            </a:solidFill>
            <a:prstDash val="solid"/>
            <a:round/>
            <a:headEnd type="oval" w="med" len="med"/>
            <a:tailEnd type="triangle" w="med" len="med"/>
          </a:ln>
        </p:spPr>
      </p:cxnSp>
    </p:spTree>
    <p:extLst>
      <p:ext uri="{BB962C8B-B14F-4D97-AF65-F5344CB8AC3E}">
        <p14:creationId xmlns:p14="http://schemas.microsoft.com/office/powerpoint/2010/main" val="3031120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a:bodyPr>
          <a:lstStyle/>
          <a:p>
            <a:r>
              <a:rPr lang="en-US" dirty="0">
                <a:solidFill>
                  <a:schemeClr val="tx1"/>
                </a:solidFill>
              </a:rPr>
              <a:t>Dealing with Uncertainty</a:t>
            </a:r>
          </a:p>
        </p:txBody>
      </p:sp>
      <p:sp>
        <p:nvSpPr>
          <p:cNvPr id="6" name="TextBox 5">
            <a:extLst>
              <a:ext uri="{FF2B5EF4-FFF2-40B4-BE49-F238E27FC236}">
                <a16:creationId xmlns:a16="http://schemas.microsoft.com/office/drawing/2014/main" id="{DAABB60C-DFD3-0435-2C4A-9CCCBCB67A9A}"/>
              </a:ext>
            </a:extLst>
          </p:cNvPr>
          <p:cNvSpPr txBox="1"/>
          <p:nvPr/>
        </p:nvSpPr>
        <p:spPr>
          <a:xfrm>
            <a:off x="1580208" y="1690688"/>
            <a:ext cx="9773591" cy="1384995"/>
          </a:xfrm>
          <a:prstGeom prst="rect">
            <a:avLst/>
          </a:prstGeom>
          <a:noFill/>
        </p:spPr>
        <p:txBody>
          <a:bodyPr wrap="square" rtlCol="0">
            <a:spAutoFit/>
          </a:bodyPr>
          <a:lstStyle/>
          <a:p>
            <a:r>
              <a:rPr lang="en-US" sz="2800" b="1" u="sng" dirty="0">
                <a:latin typeface="Arial" panose="020B0604020202020204" pitchFamily="34" charset="0"/>
                <a:cs typeface="Arial" panose="020B0604020202020204" pitchFamily="34" charset="0"/>
              </a:rPr>
              <a:t>Base Case: </a:t>
            </a:r>
            <a:r>
              <a:rPr lang="en-US" sz="2800" dirty="0">
                <a:latin typeface="Arial" panose="020B0604020202020204" pitchFamily="34" charset="0"/>
                <a:cs typeface="Arial" panose="020B0604020202020204" pitchFamily="34" charset="0"/>
              </a:rPr>
              <a:t>Our basic model for a set time period. We’re not looking at any uncertainty here, we’re just using whatever numbers we have, usually an average or a median.</a:t>
            </a:r>
          </a:p>
        </p:txBody>
      </p:sp>
      <p:sp>
        <p:nvSpPr>
          <p:cNvPr id="7" name="Google Shape;220;p27">
            <a:extLst>
              <a:ext uri="{FF2B5EF4-FFF2-40B4-BE49-F238E27FC236}">
                <a16:creationId xmlns:a16="http://schemas.microsoft.com/office/drawing/2014/main" id="{F46DF6D3-990E-03A1-E5B3-34FA1EA11AB1}"/>
              </a:ext>
            </a:extLst>
          </p:cNvPr>
          <p:cNvSpPr/>
          <p:nvPr/>
        </p:nvSpPr>
        <p:spPr>
          <a:xfrm>
            <a:off x="1308847" y="4218081"/>
            <a:ext cx="2780487" cy="2274794"/>
          </a:xfrm>
          <a:prstGeom prst="ellipse">
            <a:avLst/>
          </a:prstGeom>
          <a:solidFill>
            <a:srgbClr val="8F7B87">
              <a:alpha val="561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Base Case</a:t>
            </a:r>
            <a:endParaRPr sz="2800" i="1" dirty="0">
              <a:solidFill>
                <a:srgbClr val="FFFFFF"/>
              </a:solidFill>
              <a:latin typeface="PT Serif"/>
              <a:ea typeface="PT Serif"/>
              <a:cs typeface="PT Serif"/>
              <a:sym typeface="PT Serif"/>
            </a:endParaRPr>
          </a:p>
        </p:txBody>
      </p:sp>
      <p:sp>
        <p:nvSpPr>
          <p:cNvPr id="9" name="Google Shape;222;p27">
            <a:extLst>
              <a:ext uri="{FF2B5EF4-FFF2-40B4-BE49-F238E27FC236}">
                <a16:creationId xmlns:a16="http://schemas.microsoft.com/office/drawing/2014/main" id="{449DB12C-0DBE-8DBC-AB9A-431D5786344C}"/>
              </a:ext>
            </a:extLst>
          </p:cNvPr>
          <p:cNvSpPr/>
          <p:nvPr/>
        </p:nvSpPr>
        <p:spPr>
          <a:xfrm>
            <a:off x="5225859" y="4212638"/>
            <a:ext cx="2780487" cy="2274794"/>
          </a:xfrm>
          <a:prstGeom prst="ellipse">
            <a:avLst/>
          </a:prstGeom>
          <a:solidFill>
            <a:srgbClr val="8F7B87">
              <a:alpha val="78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One-Way Sensitivity Analysis</a:t>
            </a:r>
            <a:endParaRPr sz="2800" i="1" dirty="0">
              <a:solidFill>
                <a:srgbClr val="FFFFFF"/>
              </a:solidFill>
              <a:latin typeface="PT Serif"/>
              <a:ea typeface="PT Serif"/>
              <a:cs typeface="PT Serif"/>
              <a:sym typeface="PT Serif"/>
            </a:endParaRPr>
          </a:p>
        </p:txBody>
      </p:sp>
      <p:cxnSp>
        <p:nvCxnSpPr>
          <p:cNvPr id="10" name="Google Shape;223;p27">
            <a:extLst>
              <a:ext uri="{FF2B5EF4-FFF2-40B4-BE49-F238E27FC236}">
                <a16:creationId xmlns:a16="http://schemas.microsoft.com/office/drawing/2014/main" id="{31192F5D-A41D-FD08-BD5A-A4327DCB8BCD}"/>
              </a:ext>
            </a:extLst>
          </p:cNvPr>
          <p:cNvCxnSpPr>
            <a:stCxn id="7" idx="6"/>
            <a:endCxn id="9" idx="2"/>
          </p:cNvCxnSpPr>
          <p:nvPr/>
        </p:nvCxnSpPr>
        <p:spPr>
          <a:xfrm flipV="1">
            <a:off x="4089334" y="5350035"/>
            <a:ext cx="1136525" cy="5443"/>
          </a:xfrm>
          <a:prstGeom prst="straightConnector1">
            <a:avLst/>
          </a:prstGeom>
          <a:noFill/>
          <a:ln w="38100" cap="flat" cmpd="sng">
            <a:solidFill>
              <a:srgbClr val="8F7B87"/>
            </a:solidFill>
            <a:prstDash val="solid"/>
            <a:round/>
            <a:headEnd type="oval" w="med" len="med"/>
            <a:tailEnd type="triangle" w="med" len="med"/>
          </a:ln>
        </p:spPr>
      </p:cxnSp>
      <p:cxnSp>
        <p:nvCxnSpPr>
          <p:cNvPr id="11" name="Google Shape;224;p27">
            <a:extLst>
              <a:ext uri="{FF2B5EF4-FFF2-40B4-BE49-F238E27FC236}">
                <a16:creationId xmlns:a16="http://schemas.microsoft.com/office/drawing/2014/main" id="{291AE929-0E77-0BDA-D33D-B71D27BEE88F}"/>
              </a:ext>
            </a:extLst>
          </p:cNvPr>
          <p:cNvCxnSpPr>
            <a:cxnSpLocks/>
            <a:stCxn id="9" idx="6"/>
          </p:cNvCxnSpPr>
          <p:nvPr/>
        </p:nvCxnSpPr>
        <p:spPr>
          <a:xfrm>
            <a:off x="8006346" y="5350035"/>
            <a:ext cx="1136526" cy="5443"/>
          </a:xfrm>
          <a:prstGeom prst="straightConnector1">
            <a:avLst/>
          </a:prstGeom>
          <a:noFill/>
          <a:ln w="38100" cap="flat" cmpd="sng">
            <a:solidFill>
              <a:schemeClr val="dk2"/>
            </a:solidFill>
            <a:prstDash val="solid"/>
            <a:round/>
            <a:headEnd type="oval" w="med" len="med"/>
            <a:tailEnd type="triangle" w="med" len="med"/>
          </a:ln>
        </p:spPr>
      </p:cxnSp>
      <p:cxnSp>
        <p:nvCxnSpPr>
          <p:cNvPr id="4" name="Straight Arrow Connector 3">
            <a:extLst>
              <a:ext uri="{FF2B5EF4-FFF2-40B4-BE49-F238E27FC236}">
                <a16:creationId xmlns:a16="http://schemas.microsoft.com/office/drawing/2014/main" id="{685AE26E-FF2C-36AE-472F-81C4012AEE78}"/>
              </a:ext>
            </a:extLst>
          </p:cNvPr>
          <p:cNvCxnSpPr>
            <a:cxnSpLocks/>
          </p:cNvCxnSpPr>
          <p:nvPr/>
        </p:nvCxnSpPr>
        <p:spPr>
          <a:xfrm>
            <a:off x="2699090" y="3075683"/>
            <a:ext cx="0" cy="73315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CECB837-E890-203D-4969-0E8CCF74FA4D}"/>
              </a:ext>
            </a:extLst>
          </p:cNvPr>
          <p:cNvSpPr txBox="1"/>
          <p:nvPr/>
        </p:nvSpPr>
        <p:spPr>
          <a:xfrm>
            <a:off x="1539339" y="4096574"/>
            <a:ext cx="3005667" cy="707886"/>
          </a:xfrm>
          <a:prstGeom prst="rect">
            <a:avLst/>
          </a:prstGeom>
          <a:noFill/>
        </p:spPr>
        <p:txBody>
          <a:bodyPr wrap="square" rtlCol="0">
            <a:spAutoFit/>
          </a:bodyPr>
          <a:lstStyle/>
          <a:p>
            <a:r>
              <a:rPr lang="en-US" sz="4000" b="1" dirty="0"/>
              <a:t>Calculator</a:t>
            </a:r>
          </a:p>
        </p:txBody>
      </p:sp>
      <p:sp>
        <p:nvSpPr>
          <p:cNvPr id="5" name="Frame 4">
            <a:extLst>
              <a:ext uri="{FF2B5EF4-FFF2-40B4-BE49-F238E27FC236}">
                <a16:creationId xmlns:a16="http://schemas.microsoft.com/office/drawing/2014/main" id="{D33C54BB-8DA5-F76E-25BF-F09FDAD4CF6C}"/>
              </a:ext>
            </a:extLst>
          </p:cNvPr>
          <p:cNvSpPr/>
          <p:nvPr/>
        </p:nvSpPr>
        <p:spPr>
          <a:xfrm>
            <a:off x="357128" y="3930347"/>
            <a:ext cx="4868732" cy="2557085"/>
          </a:xfrm>
          <a:prstGeom prst="frame">
            <a:avLst>
              <a:gd name="adj1" fmla="val 4942"/>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Google Shape;221;p27">
            <a:extLst>
              <a:ext uri="{FF2B5EF4-FFF2-40B4-BE49-F238E27FC236}">
                <a16:creationId xmlns:a16="http://schemas.microsoft.com/office/drawing/2014/main" id="{DD037B4E-E9AB-FAF7-C212-2376343C1383}"/>
              </a:ext>
            </a:extLst>
          </p:cNvPr>
          <p:cNvSpPr/>
          <p:nvPr/>
        </p:nvSpPr>
        <p:spPr>
          <a:xfrm>
            <a:off x="9142872" y="4218081"/>
            <a:ext cx="3049128" cy="2274794"/>
          </a:xfrm>
          <a:prstGeom prst="ellipse">
            <a:avLst/>
          </a:prstGeom>
          <a:solidFill>
            <a:srgbClr val="8F7B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Probabilistic Sensitivity Analysis</a:t>
            </a:r>
            <a:endParaRPr sz="3200" i="1" dirty="0">
              <a:solidFill>
                <a:srgbClr val="FFFFFF"/>
              </a:solidFill>
              <a:latin typeface="PT Serif"/>
              <a:ea typeface="PT Serif"/>
              <a:cs typeface="PT Serif"/>
              <a:sym typeface="PT Serif"/>
            </a:endParaRPr>
          </a:p>
        </p:txBody>
      </p:sp>
    </p:spTree>
    <p:extLst>
      <p:ext uri="{BB962C8B-B14F-4D97-AF65-F5344CB8AC3E}">
        <p14:creationId xmlns:p14="http://schemas.microsoft.com/office/powerpoint/2010/main" val="439312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a:bodyPr>
          <a:lstStyle/>
          <a:p>
            <a:r>
              <a:rPr lang="en-US" dirty="0">
                <a:solidFill>
                  <a:schemeClr val="tx1"/>
                </a:solidFill>
              </a:rPr>
              <a:t>Dealing with Uncertainty</a:t>
            </a:r>
          </a:p>
        </p:txBody>
      </p:sp>
      <p:sp>
        <p:nvSpPr>
          <p:cNvPr id="6" name="TextBox 5">
            <a:extLst>
              <a:ext uri="{FF2B5EF4-FFF2-40B4-BE49-F238E27FC236}">
                <a16:creationId xmlns:a16="http://schemas.microsoft.com/office/drawing/2014/main" id="{DAABB60C-DFD3-0435-2C4A-9CCCBCB67A9A}"/>
              </a:ext>
            </a:extLst>
          </p:cNvPr>
          <p:cNvSpPr txBox="1"/>
          <p:nvPr/>
        </p:nvSpPr>
        <p:spPr>
          <a:xfrm>
            <a:off x="1580208" y="1690688"/>
            <a:ext cx="9773591" cy="1815882"/>
          </a:xfrm>
          <a:prstGeom prst="rect">
            <a:avLst/>
          </a:prstGeom>
          <a:noFill/>
        </p:spPr>
        <p:txBody>
          <a:bodyPr wrap="square" rtlCol="0">
            <a:spAutoFit/>
          </a:bodyPr>
          <a:lstStyle/>
          <a:p>
            <a:r>
              <a:rPr lang="en-US" sz="2800" b="1" u="sng" dirty="0">
                <a:latin typeface="Arial" panose="020B0604020202020204" pitchFamily="34" charset="0"/>
                <a:cs typeface="Arial" panose="020B0604020202020204" pitchFamily="34" charset="0"/>
              </a:rPr>
              <a:t>One-Way Sensitivity Analysis: </a:t>
            </a:r>
            <a:r>
              <a:rPr lang="en-US" sz="2800" dirty="0">
                <a:latin typeface="Arial" panose="020B0604020202020204" pitchFamily="34" charset="0"/>
                <a:cs typeface="Arial" panose="020B0604020202020204" pitchFamily="34" charset="0"/>
              </a:rPr>
              <a:t>Change one input at a time: how does cost-effectiveness change when input changed (for example: more participants, higher cost of naloxone, better retention of participants)</a:t>
            </a:r>
          </a:p>
        </p:txBody>
      </p:sp>
      <p:sp>
        <p:nvSpPr>
          <p:cNvPr id="7" name="Google Shape;220;p27">
            <a:extLst>
              <a:ext uri="{FF2B5EF4-FFF2-40B4-BE49-F238E27FC236}">
                <a16:creationId xmlns:a16="http://schemas.microsoft.com/office/drawing/2014/main" id="{F46DF6D3-990E-03A1-E5B3-34FA1EA11AB1}"/>
              </a:ext>
            </a:extLst>
          </p:cNvPr>
          <p:cNvSpPr/>
          <p:nvPr/>
        </p:nvSpPr>
        <p:spPr>
          <a:xfrm>
            <a:off x="1308847" y="4218081"/>
            <a:ext cx="2780487" cy="2274794"/>
          </a:xfrm>
          <a:prstGeom prst="ellipse">
            <a:avLst/>
          </a:prstGeom>
          <a:solidFill>
            <a:srgbClr val="8F7B87">
              <a:alpha val="561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Base Case</a:t>
            </a:r>
            <a:endParaRPr sz="2800" i="1" dirty="0">
              <a:solidFill>
                <a:srgbClr val="FFFFFF"/>
              </a:solidFill>
              <a:latin typeface="PT Serif"/>
              <a:ea typeface="PT Serif"/>
              <a:cs typeface="PT Serif"/>
              <a:sym typeface="PT Serif"/>
            </a:endParaRPr>
          </a:p>
        </p:txBody>
      </p:sp>
      <p:sp>
        <p:nvSpPr>
          <p:cNvPr id="9" name="Google Shape;222;p27">
            <a:extLst>
              <a:ext uri="{FF2B5EF4-FFF2-40B4-BE49-F238E27FC236}">
                <a16:creationId xmlns:a16="http://schemas.microsoft.com/office/drawing/2014/main" id="{449DB12C-0DBE-8DBC-AB9A-431D5786344C}"/>
              </a:ext>
            </a:extLst>
          </p:cNvPr>
          <p:cNvSpPr/>
          <p:nvPr/>
        </p:nvSpPr>
        <p:spPr>
          <a:xfrm>
            <a:off x="5225859" y="4212638"/>
            <a:ext cx="2780487" cy="2274794"/>
          </a:xfrm>
          <a:prstGeom prst="ellipse">
            <a:avLst/>
          </a:prstGeom>
          <a:solidFill>
            <a:srgbClr val="8F7B87">
              <a:alpha val="78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One-Way Sensitivity Analysis</a:t>
            </a:r>
            <a:endParaRPr sz="2800" i="1" dirty="0">
              <a:solidFill>
                <a:srgbClr val="FFFFFF"/>
              </a:solidFill>
              <a:latin typeface="PT Serif"/>
              <a:ea typeface="PT Serif"/>
              <a:cs typeface="PT Serif"/>
              <a:sym typeface="PT Serif"/>
            </a:endParaRPr>
          </a:p>
        </p:txBody>
      </p:sp>
      <p:cxnSp>
        <p:nvCxnSpPr>
          <p:cNvPr id="10" name="Google Shape;223;p27">
            <a:extLst>
              <a:ext uri="{FF2B5EF4-FFF2-40B4-BE49-F238E27FC236}">
                <a16:creationId xmlns:a16="http://schemas.microsoft.com/office/drawing/2014/main" id="{31192F5D-A41D-FD08-BD5A-A4327DCB8BCD}"/>
              </a:ext>
            </a:extLst>
          </p:cNvPr>
          <p:cNvCxnSpPr>
            <a:stCxn id="7" idx="6"/>
            <a:endCxn id="9" idx="2"/>
          </p:cNvCxnSpPr>
          <p:nvPr/>
        </p:nvCxnSpPr>
        <p:spPr>
          <a:xfrm flipV="1">
            <a:off x="4089334" y="5350035"/>
            <a:ext cx="1136525" cy="5443"/>
          </a:xfrm>
          <a:prstGeom prst="straightConnector1">
            <a:avLst/>
          </a:prstGeom>
          <a:noFill/>
          <a:ln w="38100" cap="flat" cmpd="sng">
            <a:solidFill>
              <a:srgbClr val="8F7B87"/>
            </a:solidFill>
            <a:prstDash val="solid"/>
            <a:round/>
            <a:headEnd type="oval" w="med" len="med"/>
            <a:tailEnd type="triangle" w="med" len="med"/>
          </a:ln>
        </p:spPr>
      </p:cxnSp>
      <p:cxnSp>
        <p:nvCxnSpPr>
          <p:cNvPr id="11" name="Google Shape;224;p27">
            <a:extLst>
              <a:ext uri="{FF2B5EF4-FFF2-40B4-BE49-F238E27FC236}">
                <a16:creationId xmlns:a16="http://schemas.microsoft.com/office/drawing/2014/main" id="{291AE929-0E77-0BDA-D33D-B71D27BEE88F}"/>
              </a:ext>
            </a:extLst>
          </p:cNvPr>
          <p:cNvCxnSpPr>
            <a:cxnSpLocks/>
            <a:stCxn id="9" idx="6"/>
          </p:cNvCxnSpPr>
          <p:nvPr/>
        </p:nvCxnSpPr>
        <p:spPr>
          <a:xfrm>
            <a:off x="8006346" y="5350035"/>
            <a:ext cx="1136526" cy="5443"/>
          </a:xfrm>
          <a:prstGeom prst="straightConnector1">
            <a:avLst/>
          </a:prstGeom>
          <a:noFill/>
          <a:ln w="38100" cap="flat" cmpd="sng">
            <a:solidFill>
              <a:schemeClr val="dk2"/>
            </a:solidFill>
            <a:prstDash val="solid"/>
            <a:round/>
            <a:headEnd type="oval" w="med" len="med"/>
            <a:tailEnd type="triangle" w="med" len="med"/>
          </a:ln>
        </p:spPr>
      </p:cxnSp>
      <p:cxnSp>
        <p:nvCxnSpPr>
          <p:cNvPr id="4" name="Straight Arrow Connector 3">
            <a:extLst>
              <a:ext uri="{FF2B5EF4-FFF2-40B4-BE49-F238E27FC236}">
                <a16:creationId xmlns:a16="http://schemas.microsoft.com/office/drawing/2014/main" id="{685AE26E-FF2C-36AE-472F-81C4012AEE78}"/>
              </a:ext>
            </a:extLst>
          </p:cNvPr>
          <p:cNvCxnSpPr>
            <a:cxnSpLocks/>
          </p:cNvCxnSpPr>
          <p:nvPr/>
        </p:nvCxnSpPr>
        <p:spPr>
          <a:xfrm>
            <a:off x="6722450" y="3197190"/>
            <a:ext cx="0" cy="73315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CECB837-E890-203D-4969-0E8CCF74FA4D}"/>
              </a:ext>
            </a:extLst>
          </p:cNvPr>
          <p:cNvSpPr txBox="1"/>
          <p:nvPr/>
        </p:nvSpPr>
        <p:spPr>
          <a:xfrm>
            <a:off x="1465655" y="4124247"/>
            <a:ext cx="3005667" cy="707886"/>
          </a:xfrm>
          <a:prstGeom prst="rect">
            <a:avLst/>
          </a:prstGeom>
          <a:noFill/>
        </p:spPr>
        <p:txBody>
          <a:bodyPr wrap="square" rtlCol="0">
            <a:spAutoFit/>
          </a:bodyPr>
          <a:lstStyle/>
          <a:p>
            <a:r>
              <a:rPr lang="en-US" sz="4000" b="1" dirty="0"/>
              <a:t>Calculator</a:t>
            </a:r>
          </a:p>
        </p:txBody>
      </p:sp>
      <p:sp>
        <p:nvSpPr>
          <p:cNvPr id="12" name="Frame 11">
            <a:extLst>
              <a:ext uri="{FF2B5EF4-FFF2-40B4-BE49-F238E27FC236}">
                <a16:creationId xmlns:a16="http://schemas.microsoft.com/office/drawing/2014/main" id="{929E0E53-8F95-A6A6-587C-143F4D8F408D}"/>
              </a:ext>
            </a:extLst>
          </p:cNvPr>
          <p:cNvSpPr/>
          <p:nvPr/>
        </p:nvSpPr>
        <p:spPr>
          <a:xfrm>
            <a:off x="357125" y="3930346"/>
            <a:ext cx="7907641" cy="2557085"/>
          </a:xfrm>
          <a:prstGeom prst="frame">
            <a:avLst>
              <a:gd name="adj1" fmla="val 494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D33C54BB-8DA5-F76E-25BF-F09FDAD4CF6C}"/>
              </a:ext>
            </a:extLst>
          </p:cNvPr>
          <p:cNvSpPr/>
          <p:nvPr/>
        </p:nvSpPr>
        <p:spPr>
          <a:xfrm>
            <a:off x="357128" y="3930347"/>
            <a:ext cx="4868732" cy="2557085"/>
          </a:xfrm>
          <a:prstGeom prst="frame">
            <a:avLst>
              <a:gd name="adj1" fmla="val 4942"/>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Google Shape;221;p27">
            <a:extLst>
              <a:ext uri="{FF2B5EF4-FFF2-40B4-BE49-F238E27FC236}">
                <a16:creationId xmlns:a16="http://schemas.microsoft.com/office/drawing/2014/main" id="{F85229D4-F487-BE78-9E12-9F7D8B7C77FE}"/>
              </a:ext>
            </a:extLst>
          </p:cNvPr>
          <p:cNvSpPr/>
          <p:nvPr/>
        </p:nvSpPr>
        <p:spPr>
          <a:xfrm>
            <a:off x="9142872" y="4218081"/>
            <a:ext cx="3049128" cy="2274794"/>
          </a:xfrm>
          <a:prstGeom prst="ellipse">
            <a:avLst/>
          </a:prstGeom>
          <a:solidFill>
            <a:srgbClr val="8F7B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Probabilistic Sensitivity Analysis</a:t>
            </a:r>
            <a:endParaRPr sz="3200" i="1" dirty="0">
              <a:solidFill>
                <a:srgbClr val="FFFFFF"/>
              </a:solidFill>
              <a:latin typeface="PT Serif"/>
              <a:ea typeface="PT Serif"/>
              <a:cs typeface="PT Serif"/>
              <a:sym typeface="PT Serif"/>
            </a:endParaRPr>
          </a:p>
        </p:txBody>
      </p:sp>
    </p:spTree>
    <p:extLst>
      <p:ext uri="{BB962C8B-B14F-4D97-AF65-F5344CB8AC3E}">
        <p14:creationId xmlns:p14="http://schemas.microsoft.com/office/powerpoint/2010/main" val="2848458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a:bodyPr>
          <a:lstStyle/>
          <a:p>
            <a:r>
              <a:rPr lang="en-US" dirty="0">
                <a:solidFill>
                  <a:schemeClr val="tx1"/>
                </a:solidFill>
              </a:rPr>
              <a:t>Dealing with Uncertainty</a:t>
            </a:r>
          </a:p>
        </p:txBody>
      </p:sp>
      <p:sp>
        <p:nvSpPr>
          <p:cNvPr id="7" name="Google Shape;220;p27">
            <a:extLst>
              <a:ext uri="{FF2B5EF4-FFF2-40B4-BE49-F238E27FC236}">
                <a16:creationId xmlns:a16="http://schemas.microsoft.com/office/drawing/2014/main" id="{F46DF6D3-990E-03A1-E5B3-34FA1EA11AB1}"/>
              </a:ext>
            </a:extLst>
          </p:cNvPr>
          <p:cNvSpPr/>
          <p:nvPr/>
        </p:nvSpPr>
        <p:spPr>
          <a:xfrm>
            <a:off x="1308847" y="4218081"/>
            <a:ext cx="2780487" cy="2274794"/>
          </a:xfrm>
          <a:prstGeom prst="ellipse">
            <a:avLst/>
          </a:prstGeom>
          <a:solidFill>
            <a:srgbClr val="8F7B87">
              <a:alpha val="561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Base Case</a:t>
            </a:r>
            <a:endParaRPr sz="2800" i="1" dirty="0">
              <a:solidFill>
                <a:srgbClr val="FFFFFF"/>
              </a:solidFill>
              <a:latin typeface="PT Serif"/>
              <a:ea typeface="PT Serif"/>
              <a:cs typeface="PT Serif"/>
              <a:sym typeface="PT Serif"/>
            </a:endParaRPr>
          </a:p>
        </p:txBody>
      </p:sp>
      <p:sp>
        <p:nvSpPr>
          <p:cNvPr id="8" name="Google Shape;221;p27">
            <a:extLst>
              <a:ext uri="{FF2B5EF4-FFF2-40B4-BE49-F238E27FC236}">
                <a16:creationId xmlns:a16="http://schemas.microsoft.com/office/drawing/2014/main" id="{C33DC2D0-732A-2C93-20F5-2B38A2FAFDCD}"/>
              </a:ext>
            </a:extLst>
          </p:cNvPr>
          <p:cNvSpPr/>
          <p:nvPr/>
        </p:nvSpPr>
        <p:spPr>
          <a:xfrm>
            <a:off x="9142872" y="4218081"/>
            <a:ext cx="3049128" cy="2274794"/>
          </a:xfrm>
          <a:prstGeom prst="ellipse">
            <a:avLst/>
          </a:prstGeom>
          <a:solidFill>
            <a:srgbClr val="8F7B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Probabilistic Sensitivity Analysis</a:t>
            </a:r>
            <a:endParaRPr sz="3200" i="1" dirty="0">
              <a:solidFill>
                <a:srgbClr val="FFFFFF"/>
              </a:solidFill>
              <a:latin typeface="PT Serif"/>
              <a:ea typeface="PT Serif"/>
              <a:cs typeface="PT Serif"/>
              <a:sym typeface="PT Serif"/>
            </a:endParaRPr>
          </a:p>
        </p:txBody>
      </p:sp>
      <p:sp>
        <p:nvSpPr>
          <p:cNvPr id="9" name="Google Shape;222;p27">
            <a:extLst>
              <a:ext uri="{FF2B5EF4-FFF2-40B4-BE49-F238E27FC236}">
                <a16:creationId xmlns:a16="http://schemas.microsoft.com/office/drawing/2014/main" id="{449DB12C-0DBE-8DBC-AB9A-431D5786344C}"/>
              </a:ext>
            </a:extLst>
          </p:cNvPr>
          <p:cNvSpPr/>
          <p:nvPr/>
        </p:nvSpPr>
        <p:spPr>
          <a:xfrm>
            <a:off x="5225859" y="4212638"/>
            <a:ext cx="2780487" cy="2274794"/>
          </a:xfrm>
          <a:prstGeom prst="ellipse">
            <a:avLst/>
          </a:prstGeom>
          <a:solidFill>
            <a:srgbClr val="8F7B87">
              <a:alpha val="78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dirty="0">
                <a:solidFill>
                  <a:srgbClr val="FFFFFF"/>
                </a:solidFill>
                <a:latin typeface="PT Serif"/>
                <a:ea typeface="PT Serif"/>
                <a:cs typeface="PT Serif"/>
                <a:sym typeface="PT Serif"/>
              </a:rPr>
              <a:t>One-Way Sensitivity Analysis</a:t>
            </a:r>
            <a:endParaRPr sz="2800" i="1" dirty="0">
              <a:solidFill>
                <a:srgbClr val="FFFFFF"/>
              </a:solidFill>
              <a:latin typeface="PT Serif"/>
              <a:ea typeface="PT Serif"/>
              <a:cs typeface="PT Serif"/>
              <a:sym typeface="PT Serif"/>
            </a:endParaRPr>
          </a:p>
        </p:txBody>
      </p:sp>
      <p:cxnSp>
        <p:nvCxnSpPr>
          <p:cNvPr id="10" name="Google Shape;223;p27">
            <a:extLst>
              <a:ext uri="{FF2B5EF4-FFF2-40B4-BE49-F238E27FC236}">
                <a16:creationId xmlns:a16="http://schemas.microsoft.com/office/drawing/2014/main" id="{31192F5D-A41D-FD08-BD5A-A4327DCB8BCD}"/>
              </a:ext>
            </a:extLst>
          </p:cNvPr>
          <p:cNvCxnSpPr>
            <a:stCxn id="7" idx="6"/>
            <a:endCxn id="9" idx="2"/>
          </p:cNvCxnSpPr>
          <p:nvPr/>
        </p:nvCxnSpPr>
        <p:spPr>
          <a:xfrm flipV="1">
            <a:off x="4089334" y="5350035"/>
            <a:ext cx="1136525" cy="5443"/>
          </a:xfrm>
          <a:prstGeom prst="straightConnector1">
            <a:avLst/>
          </a:prstGeom>
          <a:noFill/>
          <a:ln w="38100" cap="flat" cmpd="sng">
            <a:solidFill>
              <a:srgbClr val="8F7B87"/>
            </a:solidFill>
            <a:prstDash val="solid"/>
            <a:round/>
            <a:headEnd type="oval" w="med" len="med"/>
            <a:tailEnd type="triangle" w="med" len="med"/>
          </a:ln>
        </p:spPr>
      </p:cxnSp>
      <p:cxnSp>
        <p:nvCxnSpPr>
          <p:cNvPr id="11" name="Google Shape;224;p27">
            <a:extLst>
              <a:ext uri="{FF2B5EF4-FFF2-40B4-BE49-F238E27FC236}">
                <a16:creationId xmlns:a16="http://schemas.microsoft.com/office/drawing/2014/main" id="{291AE929-0E77-0BDA-D33D-B71D27BEE88F}"/>
              </a:ext>
            </a:extLst>
          </p:cNvPr>
          <p:cNvCxnSpPr>
            <a:cxnSpLocks/>
            <a:stCxn id="9" idx="6"/>
            <a:endCxn id="8" idx="2"/>
          </p:cNvCxnSpPr>
          <p:nvPr/>
        </p:nvCxnSpPr>
        <p:spPr>
          <a:xfrm>
            <a:off x="8006346" y="5350035"/>
            <a:ext cx="1136526" cy="5443"/>
          </a:xfrm>
          <a:prstGeom prst="straightConnector1">
            <a:avLst/>
          </a:prstGeom>
          <a:noFill/>
          <a:ln w="38100" cap="flat" cmpd="sng">
            <a:solidFill>
              <a:schemeClr val="dk2"/>
            </a:solidFill>
            <a:prstDash val="solid"/>
            <a:round/>
            <a:headEnd type="oval" w="med" len="med"/>
            <a:tailEnd type="triangle" w="med" len="med"/>
          </a:ln>
        </p:spPr>
      </p:cxnSp>
      <p:sp>
        <p:nvSpPr>
          <p:cNvPr id="3" name="TextBox 2">
            <a:extLst>
              <a:ext uri="{FF2B5EF4-FFF2-40B4-BE49-F238E27FC236}">
                <a16:creationId xmlns:a16="http://schemas.microsoft.com/office/drawing/2014/main" id="{CCECB837-E890-203D-4969-0E8CCF74FA4D}"/>
              </a:ext>
            </a:extLst>
          </p:cNvPr>
          <p:cNvSpPr txBox="1"/>
          <p:nvPr/>
        </p:nvSpPr>
        <p:spPr>
          <a:xfrm>
            <a:off x="1465655" y="4124247"/>
            <a:ext cx="3005667" cy="707886"/>
          </a:xfrm>
          <a:prstGeom prst="rect">
            <a:avLst/>
          </a:prstGeom>
          <a:noFill/>
        </p:spPr>
        <p:txBody>
          <a:bodyPr wrap="square" rtlCol="0">
            <a:spAutoFit/>
          </a:bodyPr>
          <a:lstStyle/>
          <a:p>
            <a:r>
              <a:rPr lang="en-US" sz="4000" b="1" dirty="0"/>
              <a:t>Calculator</a:t>
            </a:r>
          </a:p>
        </p:txBody>
      </p:sp>
      <p:sp>
        <p:nvSpPr>
          <p:cNvPr id="12" name="Frame 11">
            <a:extLst>
              <a:ext uri="{FF2B5EF4-FFF2-40B4-BE49-F238E27FC236}">
                <a16:creationId xmlns:a16="http://schemas.microsoft.com/office/drawing/2014/main" id="{929E0E53-8F95-A6A6-587C-143F4D8F408D}"/>
              </a:ext>
            </a:extLst>
          </p:cNvPr>
          <p:cNvSpPr/>
          <p:nvPr/>
        </p:nvSpPr>
        <p:spPr>
          <a:xfrm>
            <a:off x="357125" y="3930346"/>
            <a:ext cx="7907641" cy="2557085"/>
          </a:xfrm>
          <a:prstGeom prst="frame">
            <a:avLst>
              <a:gd name="adj1" fmla="val 494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D33C54BB-8DA5-F76E-25BF-F09FDAD4CF6C}"/>
              </a:ext>
            </a:extLst>
          </p:cNvPr>
          <p:cNvSpPr/>
          <p:nvPr/>
        </p:nvSpPr>
        <p:spPr>
          <a:xfrm>
            <a:off x="357128" y="3930347"/>
            <a:ext cx="4868732" cy="2557085"/>
          </a:xfrm>
          <a:prstGeom prst="frame">
            <a:avLst>
              <a:gd name="adj1" fmla="val 4942"/>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21337EC-BA2C-525B-CA93-AA216E5F2948}"/>
              </a:ext>
            </a:extLst>
          </p:cNvPr>
          <p:cNvSpPr txBox="1"/>
          <p:nvPr/>
        </p:nvSpPr>
        <p:spPr>
          <a:xfrm>
            <a:off x="6692896" y="3201865"/>
            <a:ext cx="5635325" cy="1323439"/>
          </a:xfrm>
          <a:prstGeom prst="rect">
            <a:avLst/>
          </a:prstGeom>
          <a:noFill/>
        </p:spPr>
        <p:txBody>
          <a:bodyPr wrap="square" rtlCol="0">
            <a:spAutoFit/>
          </a:bodyPr>
          <a:lstStyle/>
          <a:p>
            <a:r>
              <a:rPr lang="en-US" sz="4000" b="1" dirty="0"/>
              <a:t>Full evaluation or academic papers</a:t>
            </a:r>
          </a:p>
        </p:txBody>
      </p:sp>
      <p:sp>
        <p:nvSpPr>
          <p:cNvPr id="14" name="Frame 13">
            <a:extLst>
              <a:ext uri="{FF2B5EF4-FFF2-40B4-BE49-F238E27FC236}">
                <a16:creationId xmlns:a16="http://schemas.microsoft.com/office/drawing/2014/main" id="{09CD54B7-1A86-F35E-BEFB-D22DD032A74C}"/>
              </a:ext>
            </a:extLst>
          </p:cNvPr>
          <p:cNvSpPr/>
          <p:nvPr/>
        </p:nvSpPr>
        <p:spPr>
          <a:xfrm>
            <a:off x="5748468" y="3859390"/>
            <a:ext cx="6174891" cy="2622600"/>
          </a:xfrm>
          <a:prstGeom prst="frame">
            <a:avLst>
              <a:gd name="adj1" fmla="val 494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1781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Outline for Today</a:t>
            </a:r>
          </a:p>
        </p:txBody>
      </p:sp>
      <p:sp>
        <p:nvSpPr>
          <p:cNvPr id="6" name="Content Placeholder 6">
            <a:extLst>
              <a:ext uri="{FF2B5EF4-FFF2-40B4-BE49-F238E27FC236}">
                <a16:creationId xmlns:a16="http://schemas.microsoft.com/office/drawing/2014/main" id="{1A9AB71C-E178-4254-EF13-B972A4328DD7}"/>
              </a:ext>
            </a:extLst>
          </p:cNvPr>
          <p:cNvSpPr txBox="1">
            <a:spLocks/>
          </p:cNvSpPr>
          <p:nvPr/>
        </p:nvSpPr>
        <p:spPr>
          <a:xfrm>
            <a:off x="1651000" y="1507524"/>
            <a:ext cx="9702799" cy="5350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200" strike="sngStrike" dirty="0">
                <a:solidFill>
                  <a:schemeClr val="tx1"/>
                </a:solidFill>
              </a:rPr>
              <a:t>Background and goals for the future</a:t>
            </a:r>
          </a:p>
          <a:p>
            <a:pPr>
              <a:spcAft>
                <a:spcPts val="1200"/>
              </a:spcAft>
            </a:pPr>
            <a:r>
              <a:rPr lang="en-US" sz="3200" strike="sngStrike" dirty="0">
                <a:solidFill>
                  <a:schemeClr val="tx1"/>
                </a:solidFill>
              </a:rPr>
              <a:t>Learn about cost-effectiveness analysis</a:t>
            </a:r>
          </a:p>
          <a:p>
            <a:pPr>
              <a:spcAft>
                <a:spcPts val="1200"/>
              </a:spcAft>
            </a:pPr>
            <a:r>
              <a:rPr lang="en-US" sz="3200" dirty="0">
                <a:solidFill>
                  <a:schemeClr val="tx1"/>
                </a:solidFill>
              </a:rPr>
              <a:t>PRSS cost-effectiveness analysis results</a:t>
            </a:r>
          </a:p>
          <a:p>
            <a:pPr>
              <a:spcAft>
                <a:spcPts val="1200"/>
              </a:spcAft>
            </a:pPr>
            <a:r>
              <a:rPr lang="en-US" sz="3200" dirty="0">
                <a:solidFill>
                  <a:schemeClr val="tx1"/>
                </a:solidFill>
              </a:rPr>
              <a:t>Bystander naloxone distribution</a:t>
            </a:r>
          </a:p>
          <a:p>
            <a:pPr>
              <a:spcAft>
                <a:spcPts val="1200"/>
              </a:spcAft>
            </a:pPr>
            <a:r>
              <a:rPr lang="en-US" sz="3200" dirty="0">
                <a:solidFill>
                  <a:schemeClr val="tx1"/>
                </a:solidFill>
              </a:rPr>
              <a:t>Using the calculator</a:t>
            </a:r>
          </a:p>
        </p:txBody>
      </p:sp>
      <p:sp>
        <p:nvSpPr>
          <p:cNvPr id="3" name="Left Arrow 2">
            <a:extLst>
              <a:ext uri="{FF2B5EF4-FFF2-40B4-BE49-F238E27FC236}">
                <a16:creationId xmlns:a16="http://schemas.microsoft.com/office/drawing/2014/main" id="{91BF89CD-D08E-6DA2-8E9C-85B2B7C4087B}"/>
              </a:ext>
            </a:extLst>
          </p:cNvPr>
          <p:cNvSpPr/>
          <p:nvPr/>
        </p:nvSpPr>
        <p:spPr>
          <a:xfrm>
            <a:off x="9445779" y="3037114"/>
            <a:ext cx="1828800" cy="39188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681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7784"/>
            <a:ext cx="10515600" cy="1194669"/>
          </a:xfrm>
        </p:spPr>
        <p:txBody>
          <a:bodyPr>
            <a:normAutofit/>
          </a:bodyPr>
          <a:lstStyle/>
          <a:p>
            <a:pPr algn="l"/>
            <a:r>
              <a:rPr lang="en-US" sz="5334" dirty="0">
                <a:solidFill>
                  <a:schemeClr val="tx1"/>
                </a:solidFill>
              </a:rPr>
              <a:t>PRSS Model</a:t>
            </a:r>
          </a:p>
        </p:txBody>
      </p:sp>
      <p:sp>
        <p:nvSpPr>
          <p:cNvPr id="10" name="Rounded Rectangle 9">
            <a:extLst>
              <a:ext uri="{FF2B5EF4-FFF2-40B4-BE49-F238E27FC236}">
                <a16:creationId xmlns:a16="http://schemas.microsoft.com/office/drawing/2014/main" id="{22804175-1DDF-87BF-46B1-897FF5E1CAB2}"/>
              </a:ext>
            </a:extLst>
          </p:cNvPr>
          <p:cNvSpPr/>
          <p:nvPr/>
        </p:nvSpPr>
        <p:spPr>
          <a:xfrm>
            <a:off x="9115425" y="2686050"/>
            <a:ext cx="2905971" cy="1066800"/>
          </a:xfrm>
          <a:prstGeom prst="roundRect">
            <a:avLst/>
          </a:prstGeom>
          <a:solidFill>
            <a:srgbClr val="F2B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ontserrat Light" pitchFamily="2" charset="77"/>
              </a:rPr>
              <a:t>Differences in Costs</a:t>
            </a:r>
          </a:p>
        </p:txBody>
      </p:sp>
      <p:sp>
        <p:nvSpPr>
          <p:cNvPr id="12" name="Rounded Rectangle 11">
            <a:extLst>
              <a:ext uri="{FF2B5EF4-FFF2-40B4-BE49-F238E27FC236}">
                <a16:creationId xmlns:a16="http://schemas.microsoft.com/office/drawing/2014/main" id="{C9CF918F-6C8E-5113-D096-25DEF3694364}"/>
              </a:ext>
            </a:extLst>
          </p:cNvPr>
          <p:cNvSpPr/>
          <p:nvPr/>
        </p:nvSpPr>
        <p:spPr>
          <a:xfrm>
            <a:off x="9115425" y="4329639"/>
            <a:ext cx="2905971" cy="2391833"/>
          </a:xfrm>
          <a:prstGeom prst="roundRect">
            <a:avLst/>
          </a:prstGeom>
          <a:solidFill>
            <a:srgbClr val="B766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ontserrat Light" pitchFamily="2" charset="77"/>
              </a:rPr>
              <a:t>Discounted differences in </a:t>
            </a:r>
            <a:r>
              <a:rPr lang="en-US" sz="2400" dirty="0">
                <a:solidFill>
                  <a:schemeClr val="tx1"/>
                </a:solidFill>
                <a:highlight>
                  <a:srgbClr val="FFFF00"/>
                </a:highlight>
                <a:latin typeface="Montserrat Light" pitchFamily="2" charset="77"/>
              </a:rPr>
              <a:t>QALYs, or # in recovery at 3 years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DA1DDD1-F57A-E700-EB23-63918C1574F1}"/>
                  </a:ext>
                </a:extLst>
              </p:cNvPr>
              <p:cNvSpPr txBox="1"/>
              <p:nvPr/>
            </p:nvSpPr>
            <p:spPr>
              <a:xfrm>
                <a:off x="0" y="1145205"/>
                <a:ext cx="9115425" cy="1514838"/>
              </a:xfrm>
              <a:prstGeom prst="rect">
                <a:avLst/>
              </a:prstGeom>
              <a:noFill/>
            </p:spPr>
            <p:txBody>
              <a:bodyPr wrap="square">
                <a:spAutoFit/>
              </a:bodyPr>
              <a:lstStyle/>
              <a:p>
                <a:pPr algn="ct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t> =	</a:t>
                </a:r>
                <a:endParaRPr lang="en-US" sz="2400"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7DA1DDD1-F57A-E700-EB23-63918C1574F1}"/>
                  </a:ext>
                </a:extLst>
              </p:cNvPr>
              <p:cNvSpPr txBox="1">
                <a:spLocks noRot="1" noChangeAspect="1" noMove="1" noResize="1" noEditPoints="1" noAdjustHandles="1" noChangeArrowheads="1" noChangeShapeType="1" noTextEdit="1"/>
              </p:cNvSpPr>
              <p:nvPr/>
            </p:nvSpPr>
            <p:spPr>
              <a:xfrm>
                <a:off x="0" y="1145205"/>
                <a:ext cx="9115425" cy="1514838"/>
              </a:xfrm>
              <a:prstGeom prst="rect">
                <a:avLst/>
              </a:prstGeom>
              <a:blipFill>
                <a:blip r:embed="rId3"/>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B9CAA2F-3997-69A2-3491-E34AB659666E}"/>
              </a:ext>
            </a:extLst>
          </p:cNvPr>
          <p:cNvSpPr txBox="1"/>
          <p:nvPr/>
        </p:nvSpPr>
        <p:spPr>
          <a:xfrm>
            <a:off x="8131028" y="3300173"/>
            <a:ext cx="1290637" cy="1862176"/>
          </a:xfrm>
          <a:prstGeom prst="rect">
            <a:avLst/>
          </a:prstGeom>
          <a:noFill/>
        </p:spPr>
        <p:txBody>
          <a:bodyPr wrap="square">
            <a:spAutoFit/>
          </a:bodyPr>
          <a:lstStyle/>
          <a:p>
            <a:r>
              <a:rPr lang="en-US" sz="11501" dirty="0">
                <a:solidFill>
                  <a:srgbClr val="76777A"/>
                </a:solidFill>
              </a:rPr>
              <a:t>=</a:t>
            </a:r>
          </a:p>
        </p:txBody>
      </p:sp>
      <p:cxnSp>
        <p:nvCxnSpPr>
          <p:cNvPr id="19" name="Straight Connector 18">
            <a:extLst>
              <a:ext uri="{FF2B5EF4-FFF2-40B4-BE49-F238E27FC236}">
                <a16:creationId xmlns:a16="http://schemas.microsoft.com/office/drawing/2014/main" id="{9534435D-0D48-69FC-F6E9-3AA8E1690C74}"/>
              </a:ext>
            </a:extLst>
          </p:cNvPr>
          <p:cNvCxnSpPr>
            <a:cxnSpLocks/>
          </p:cNvCxnSpPr>
          <p:nvPr/>
        </p:nvCxnSpPr>
        <p:spPr>
          <a:xfrm>
            <a:off x="9176385" y="4056591"/>
            <a:ext cx="2743201" cy="0"/>
          </a:xfrm>
          <a:prstGeom prst="line">
            <a:avLst/>
          </a:prstGeom>
          <a:ln w="76200">
            <a:solidFill>
              <a:srgbClr val="76777A"/>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8788E2A-2E46-B2FD-A876-7156F5916E73}"/>
              </a:ext>
            </a:extLst>
          </p:cNvPr>
          <p:cNvCxnSpPr>
            <a:cxnSpLocks/>
          </p:cNvCxnSpPr>
          <p:nvPr/>
        </p:nvCxnSpPr>
        <p:spPr>
          <a:xfrm flipV="1">
            <a:off x="4578118" y="3522084"/>
            <a:ext cx="491428" cy="1101775"/>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88014C4-443E-863C-1C01-58727D856295}"/>
              </a:ext>
            </a:extLst>
          </p:cNvPr>
          <p:cNvCxnSpPr>
            <a:cxnSpLocks/>
          </p:cNvCxnSpPr>
          <p:nvPr/>
        </p:nvCxnSpPr>
        <p:spPr>
          <a:xfrm>
            <a:off x="4585868" y="4631310"/>
            <a:ext cx="380535" cy="1108206"/>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688C24-8055-C806-9539-4095B655426B}"/>
              </a:ext>
            </a:extLst>
          </p:cNvPr>
          <p:cNvCxnSpPr>
            <a:cxnSpLocks/>
          </p:cNvCxnSpPr>
          <p:nvPr/>
        </p:nvCxnSpPr>
        <p:spPr>
          <a:xfrm>
            <a:off x="4576001" y="4623858"/>
            <a:ext cx="495432" cy="0"/>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sp>
        <p:nvSpPr>
          <p:cNvPr id="31" name="Slide Number Placeholder 30">
            <a:extLst>
              <a:ext uri="{FF2B5EF4-FFF2-40B4-BE49-F238E27FC236}">
                <a16:creationId xmlns:a16="http://schemas.microsoft.com/office/drawing/2014/main" id="{830402C6-3A06-1059-1D7E-6028F30DF6E3}"/>
              </a:ext>
            </a:extLst>
          </p:cNvPr>
          <p:cNvSpPr>
            <a:spLocks noGrp="1"/>
          </p:cNvSpPr>
          <p:nvPr>
            <p:ph type="sldNum" sz="quarter" idx="12"/>
          </p:nvPr>
        </p:nvSpPr>
        <p:spPr/>
        <p:txBody>
          <a:bodyPr/>
          <a:lstStyle/>
          <a:p>
            <a:fld id="{6CEC2A8F-A9B4-4210-9F28-0F86B8E83E9D}" type="slidenum">
              <a:rPr lang="en-US" smtClean="0"/>
              <a:t>45</a:t>
            </a:fld>
            <a:endParaRPr lang="en-US"/>
          </a:p>
        </p:txBody>
      </p:sp>
      <p:sp>
        <p:nvSpPr>
          <p:cNvPr id="3" name="Rounded Rectangle 2">
            <a:extLst>
              <a:ext uri="{FF2B5EF4-FFF2-40B4-BE49-F238E27FC236}">
                <a16:creationId xmlns:a16="http://schemas.microsoft.com/office/drawing/2014/main" id="{E721ED93-E5DA-D111-0137-4754D6F18DDE}"/>
              </a:ext>
            </a:extLst>
          </p:cNvPr>
          <p:cNvSpPr/>
          <p:nvPr/>
        </p:nvSpPr>
        <p:spPr>
          <a:xfrm>
            <a:off x="9038898" y="1044007"/>
            <a:ext cx="3058510" cy="10668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ontserrat Light" pitchFamily="2" charset="77"/>
              </a:rPr>
              <a:t>Incremental Cost-Effectiveness Ratio</a:t>
            </a:r>
          </a:p>
        </p:txBody>
      </p:sp>
      <p:sp>
        <p:nvSpPr>
          <p:cNvPr id="6" name="Rounded Rectangle 5">
            <a:extLst>
              <a:ext uri="{FF2B5EF4-FFF2-40B4-BE49-F238E27FC236}">
                <a16:creationId xmlns:a16="http://schemas.microsoft.com/office/drawing/2014/main" id="{7612C148-AA9C-DC6F-DAC1-61EB86488869}"/>
              </a:ext>
            </a:extLst>
          </p:cNvPr>
          <p:cNvSpPr/>
          <p:nvPr/>
        </p:nvSpPr>
        <p:spPr>
          <a:xfrm>
            <a:off x="1575124" y="3096155"/>
            <a:ext cx="3126088" cy="1370541"/>
          </a:xfrm>
          <a:prstGeom prst="roundRect">
            <a:avLst/>
          </a:prstGeom>
          <a:solidFill>
            <a:srgbClr val="80729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Montserrat Light" pitchFamily="2" charset="77"/>
              </a:rPr>
              <a:t>+ ~ </a:t>
            </a:r>
            <a:r>
              <a:rPr lang="en-US" sz="2667" dirty="0">
                <a:solidFill>
                  <a:schemeClr val="tx1"/>
                </a:solidFill>
                <a:highlight>
                  <a:srgbClr val="FFFF00"/>
                </a:highlight>
                <a:latin typeface="Montserrat Light" pitchFamily="2" charset="77"/>
              </a:rPr>
              <a:t>1 Year PRSS</a:t>
            </a:r>
          </a:p>
        </p:txBody>
      </p:sp>
      <p:sp>
        <p:nvSpPr>
          <p:cNvPr id="21" name="Rounded Rectangle 20">
            <a:extLst>
              <a:ext uri="{FF2B5EF4-FFF2-40B4-BE49-F238E27FC236}">
                <a16:creationId xmlns:a16="http://schemas.microsoft.com/office/drawing/2014/main" id="{C047C970-B163-419F-27C5-AE8D9A05D3B1}"/>
              </a:ext>
            </a:extLst>
          </p:cNvPr>
          <p:cNvSpPr/>
          <p:nvPr/>
        </p:nvSpPr>
        <p:spPr>
          <a:xfrm>
            <a:off x="1575124" y="4761442"/>
            <a:ext cx="3126088" cy="1405166"/>
          </a:xfrm>
          <a:prstGeom prst="roundRect">
            <a:avLst/>
          </a:prstGeom>
          <a:solidFill>
            <a:srgbClr val="9CA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Montserrat Light" pitchFamily="2" charset="77"/>
              </a:rPr>
              <a:t>No PRSS (treatment only)</a:t>
            </a:r>
          </a:p>
        </p:txBody>
      </p:sp>
      <p:sp>
        <p:nvSpPr>
          <p:cNvPr id="22" name="Rounded Rectangle 21">
            <a:extLst>
              <a:ext uri="{FF2B5EF4-FFF2-40B4-BE49-F238E27FC236}">
                <a16:creationId xmlns:a16="http://schemas.microsoft.com/office/drawing/2014/main" id="{EFF36C9D-988F-739A-6A13-895C504CAEE8}"/>
              </a:ext>
            </a:extLst>
          </p:cNvPr>
          <p:cNvSpPr/>
          <p:nvPr/>
        </p:nvSpPr>
        <p:spPr>
          <a:xfrm rot="16200000">
            <a:off x="-1322224" y="4033978"/>
            <a:ext cx="4180327" cy="1194669"/>
          </a:xfrm>
          <a:prstGeom prst="roundRect">
            <a:avLst/>
          </a:prstGeom>
          <a:solidFill>
            <a:srgbClr val="D6D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0210">
              <a:lnSpc>
                <a:spcPct val="90000"/>
              </a:lnSpc>
              <a:spcBef>
                <a:spcPct val="0"/>
              </a:spcBef>
              <a:spcAft>
                <a:spcPct val="35000"/>
              </a:spcAft>
            </a:pPr>
            <a:r>
              <a:rPr lang="en-US" sz="2400" dirty="0">
                <a:solidFill>
                  <a:schemeClr val="tx1"/>
                </a:solidFill>
                <a:highlight>
                  <a:srgbClr val="FFFF00"/>
                </a:highlight>
                <a:latin typeface="Montserrat Light" pitchFamily="2" charset="77"/>
                <a:cs typeface="Calibri Light" panose="020F0302020204030204" pitchFamily="34" charset="0"/>
              </a:rPr>
              <a:t>Receives Specialty SUD Treatment</a:t>
            </a:r>
          </a:p>
        </p:txBody>
      </p:sp>
      <p:cxnSp>
        <p:nvCxnSpPr>
          <p:cNvPr id="25" name="Straight Arrow Connector 24">
            <a:extLst>
              <a:ext uri="{FF2B5EF4-FFF2-40B4-BE49-F238E27FC236}">
                <a16:creationId xmlns:a16="http://schemas.microsoft.com/office/drawing/2014/main" id="{19B284AF-A3DB-F51D-0BEC-C79841ABBD39}"/>
              </a:ext>
            </a:extLst>
          </p:cNvPr>
          <p:cNvCxnSpPr>
            <a:cxnSpLocks/>
          </p:cNvCxnSpPr>
          <p:nvPr/>
        </p:nvCxnSpPr>
        <p:spPr>
          <a:xfrm flipV="1">
            <a:off x="1360512" y="4347734"/>
            <a:ext cx="514350" cy="311356"/>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3D70B9D-8274-8BC0-CC99-B953E7F4B41E}"/>
              </a:ext>
            </a:extLst>
          </p:cNvPr>
          <p:cNvCxnSpPr>
            <a:cxnSpLocks/>
          </p:cNvCxnSpPr>
          <p:nvPr/>
        </p:nvCxnSpPr>
        <p:spPr>
          <a:xfrm>
            <a:off x="1360512" y="4659090"/>
            <a:ext cx="514350" cy="275166"/>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197C35F5-A077-118C-66BC-0B80EEFD961F}"/>
              </a:ext>
            </a:extLst>
          </p:cNvPr>
          <p:cNvSpPr/>
          <p:nvPr/>
        </p:nvSpPr>
        <p:spPr>
          <a:xfrm>
            <a:off x="4921181" y="2540125"/>
            <a:ext cx="3126088" cy="981959"/>
          </a:xfrm>
          <a:prstGeom prst="roundRect">
            <a:avLst/>
          </a:prstGeom>
          <a:solidFill>
            <a:srgbClr val="9C969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Montserrat Light" pitchFamily="2" charset="77"/>
              </a:rPr>
              <a:t>% Recovery</a:t>
            </a:r>
          </a:p>
        </p:txBody>
      </p:sp>
      <p:sp>
        <p:nvSpPr>
          <p:cNvPr id="34" name="Rounded Rectangle 33">
            <a:extLst>
              <a:ext uri="{FF2B5EF4-FFF2-40B4-BE49-F238E27FC236}">
                <a16:creationId xmlns:a16="http://schemas.microsoft.com/office/drawing/2014/main" id="{F2FC6052-8283-8CC2-8DBD-DD141D6DFFF2}"/>
              </a:ext>
            </a:extLst>
          </p:cNvPr>
          <p:cNvSpPr/>
          <p:nvPr/>
        </p:nvSpPr>
        <p:spPr>
          <a:xfrm>
            <a:off x="4921181" y="4140332"/>
            <a:ext cx="3126088" cy="981959"/>
          </a:xfrm>
          <a:prstGeom prst="roundRect">
            <a:avLst/>
          </a:prstGeom>
          <a:solidFill>
            <a:srgbClr val="9C969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Montserrat Light" pitchFamily="2" charset="77"/>
              </a:rPr>
              <a:t>% Chaotic substance use</a:t>
            </a:r>
          </a:p>
        </p:txBody>
      </p:sp>
      <p:sp>
        <p:nvSpPr>
          <p:cNvPr id="35" name="Rounded Rectangle 34">
            <a:extLst>
              <a:ext uri="{FF2B5EF4-FFF2-40B4-BE49-F238E27FC236}">
                <a16:creationId xmlns:a16="http://schemas.microsoft.com/office/drawing/2014/main" id="{E60C05B2-730D-93C6-5D71-CB993328E96F}"/>
              </a:ext>
            </a:extLst>
          </p:cNvPr>
          <p:cNvSpPr/>
          <p:nvPr/>
        </p:nvSpPr>
        <p:spPr>
          <a:xfrm>
            <a:off x="4921181" y="5739517"/>
            <a:ext cx="3126088" cy="981959"/>
          </a:xfrm>
          <a:prstGeom prst="roundRect">
            <a:avLst/>
          </a:prstGeom>
          <a:solidFill>
            <a:srgbClr val="9C969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Montserrat Light" pitchFamily="2" charset="77"/>
              </a:rPr>
              <a:t>% Mortality</a:t>
            </a:r>
          </a:p>
        </p:txBody>
      </p:sp>
    </p:spTree>
    <p:extLst>
      <p:ext uri="{BB962C8B-B14F-4D97-AF65-F5344CB8AC3E}">
        <p14:creationId xmlns:p14="http://schemas.microsoft.com/office/powerpoint/2010/main" val="633688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1194669"/>
          </a:xfrm>
        </p:spPr>
        <p:txBody>
          <a:bodyPr/>
          <a:lstStyle/>
          <a:p>
            <a:r>
              <a:rPr lang="en-US" dirty="0">
                <a:solidFill>
                  <a:schemeClr val="bg1"/>
                </a:solidFill>
              </a:rPr>
              <a:t>Results: Base Case</a:t>
            </a:r>
          </a:p>
        </p:txBody>
      </p:sp>
      <p:grpSp>
        <p:nvGrpSpPr>
          <p:cNvPr id="6" name="Group 5">
            <a:extLst>
              <a:ext uri="{FF2B5EF4-FFF2-40B4-BE49-F238E27FC236}">
                <a16:creationId xmlns:a16="http://schemas.microsoft.com/office/drawing/2014/main" id="{A7749C5C-8052-91BA-28CE-71CBC3E65342}"/>
              </a:ext>
            </a:extLst>
          </p:cNvPr>
          <p:cNvGrpSpPr/>
          <p:nvPr/>
        </p:nvGrpSpPr>
        <p:grpSpPr>
          <a:xfrm>
            <a:off x="3144930" y="1057065"/>
            <a:ext cx="8421288" cy="5711195"/>
            <a:chOff x="3348130" y="1057064"/>
            <a:chExt cx="8421288" cy="5711195"/>
          </a:xfrm>
        </p:grpSpPr>
        <p:sp>
          <p:nvSpPr>
            <p:cNvPr id="7" name="Freeform 6">
              <a:extLst>
                <a:ext uri="{FF2B5EF4-FFF2-40B4-BE49-F238E27FC236}">
                  <a16:creationId xmlns:a16="http://schemas.microsoft.com/office/drawing/2014/main" id="{DB69DE98-DEC1-A122-2864-5544CAE10C04}"/>
                </a:ext>
              </a:extLst>
            </p:cNvPr>
            <p:cNvSpPr/>
            <p:nvPr/>
          </p:nvSpPr>
          <p:spPr>
            <a:xfrm>
              <a:off x="6271490" y="3033782"/>
              <a:ext cx="2574571" cy="1791040"/>
            </a:xfrm>
            <a:custGeom>
              <a:avLst/>
              <a:gdLst>
                <a:gd name="connsiteX0" fmla="*/ 0 w 2985067"/>
                <a:gd name="connsiteY0" fmla="*/ 0 h 1791040"/>
                <a:gd name="connsiteX1" fmla="*/ 2985067 w 2985067"/>
                <a:gd name="connsiteY1" fmla="*/ 0 h 1791040"/>
                <a:gd name="connsiteX2" fmla="*/ 2985067 w 2985067"/>
                <a:gd name="connsiteY2" fmla="*/ 1791040 h 1791040"/>
                <a:gd name="connsiteX3" fmla="*/ 0 w 2985067"/>
                <a:gd name="connsiteY3" fmla="*/ 1791040 h 1791040"/>
                <a:gd name="connsiteX4" fmla="*/ 0 w 2985067"/>
                <a:gd name="connsiteY4" fmla="*/ 0 h 17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067" h="1791040">
                  <a:moveTo>
                    <a:pt x="0" y="0"/>
                  </a:moveTo>
                  <a:lnTo>
                    <a:pt x="2985067" y="0"/>
                  </a:lnTo>
                  <a:lnTo>
                    <a:pt x="2985067" y="1791040"/>
                  </a:lnTo>
                  <a:lnTo>
                    <a:pt x="0" y="1791040"/>
                  </a:lnTo>
                  <a:lnTo>
                    <a:pt x="0" y="0"/>
                  </a:lnTo>
                  <a:close/>
                </a:path>
              </a:pathLst>
            </a:custGeom>
            <a:solidFill>
              <a:srgbClr val="BF79FF">
                <a:alpha val="24706"/>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algn="ctr" defTabSz="1600280">
                <a:lnSpc>
                  <a:spcPct val="90000"/>
                </a:lnSpc>
                <a:spcBef>
                  <a:spcPct val="0"/>
                </a:spcBef>
                <a:spcAft>
                  <a:spcPct val="35000"/>
                </a:spcAft>
              </a:pPr>
              <a:r>
                <a:rPr lang="en-US" sz="2800" dirty="0">
                  <a:solidFill>
                    <a:schemeClr val="tx1"/>
                  </a:solidFill>
                  <a:latin typeface="+mj-lt"/>
                </a:rPr>
                <a:t>$5,898.60 per QALY</a:t>
              </a:r>
            </a:p>
          </p:txBody>
        </p:sp>
        <p:sp>
          <p:nvSpPr>
            <p:cNvPr id="8" name="Freeform 7">
              <a:extLst>
                <a:ext uri="{FF2B5EF4-FFF2-40B4-BE49-F238E27FC236}">
                  <a16:creationId xmlns:a16="http://schemas.microsoft.com/office/drawing/2014/main" id="{FF42D384-7EF1-E329-2A4C-D26CE25EEA39}"/>
                </a:ext>
              </a:extLst>
            </p:cNvPr>
            <p:cNvSpPr/>
            <p:nvPr/>
          </p:nvSpPr>
          <p:spPr>
            <a:xfrm>
              <a:off x="9194847" y="3033782"/>
              <a:ext cx="2574571" cy="1791040"/>
            </a:xfrm>
            <a:custGeom>
              <a:avLst/>
              <a:gdLst>
                <a:gd name="connsiteX0" fmla="*/ 0 w 2985067"/>
                <a:gd name="connsiteY0" fmla="*/ 0 h 1791040"/>
                <a:gd name="connsiteX1" fmla="*/ 2985067 w 2985067"/>
                <a:gd name="connsiteY1" fmla="*/ 0 h 1791040"/>
                <a:gd name="connsiteX2" fmla="*/ 2985067 w 2985067"/>
                <a:gd name="connsiteY2" fmla="*/ 1791040 h 1791040"/>
                <a:gd name="connsiteX3" fmla="*/ 0 w 2985067"/>
                <a:gd name="connsiteY3" fmla="*/ 1791040 h 1791040"/>
                <a:gd name="connsiteX4" fmla="*/ 0 w 2985067"/>
                <a:gd name="connsiteY4" fmla="*/ 0 h 17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067" h="1791040">
                  <a:moveTo>
                    <a:pt x="0" y="0"/>
                  </a:moveTo>
                  <a:lnTo>
                    <a:pt x="2985067" y="0"/>
                  </a:lnTo>
                  <a:lnTo>
                    <a:pt x="2985067" y="1791040"/>
                  </a:lnTo>
                  <a:lnTo>
                    <a:pt x="0" y="1791040"/>
                  </a:lnTo>
                  <a:lnTo>
                    <a:pt x="0" y="0"/>
                  </a:lnTo>
                  <a:close/>
                </a:path>
              </a:pathLst>
            </a:custGeom>
            <a:solidFill>
              <a:srgbClr val="BF79FF">
                <a:alpha val="24706"/>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algn="ctr" defTabSz="1600280">
                <a:lnSpc>
                  <a:spcPct val="90000"/>
                </a:lnSpc>
                <a:spcBef>
                  <a:spcPct val="0"/>
                </a:spcBef>
                <a:spcAft>
                  <a:spcPct val="35000"/>
                </a:spcAft>
              </a:pPr>
              <a:r>
                <a:rPr lang="en-US" sz="2800" dirty="0">
                  <a:solidFill>
                    <a:schemeClr val="tx1"/>
                  </a:solidFill>
                  <a:latin typeface="+mj-lt"/>
                </a:rPr>
                <a:t>$10,562.08 per person in recovery</a:t>
              </a:r>
            </a:p>
          </p:txBody>
        </p:sp>
        <p:sp>
          <p:nvSpPr>
            <p:cNvPr id="9" name="Freeform 8">
              <a:extLst>
                <a:ext uri="{FF2B5EF4-FFF2-40B4-BE49-F238E27FC236}">
                  <a16:creationId xmlns:a16="http://schemas.microsoft.com/office/drawing/2014/main" id="{DF8283DB-3A03-671E-43A6-DEDBC12F9390}"/>
                </a:ext>
              </a:extLst>
            </p:cNvPr>
            <p:cNvSpPr/>
            <p:nvPr/>
          </p:nvSpPr>
          <p:spPr>
            <a:xfrm>
              <a:off x="6271489" y="4977219"/>
              <a:ext cx="2574571" cy="1791040"/>
            </a:xfrm>
            <a:custGeom>
              <a:avLst/>
              <a:gdLst>
                <a:gd name="connsiteX0" fmla="*/ 0 w 2985067"/>
                <a:gd name="connsiteY0" fmla="*/ 0 h 1791040"/>
                <a:gd name="connsiteX1" fmla="*/ 2985067 w 2985067"/>
                <a:gd name="connsiteY1" fmla="*/ 0 h 1791040"/>
                <a:gd name="connsiteX2" fmla="*/ 2985067 w 2985067"/>
                <a:gd name="connsiteY2" fmla="*/ 1791040 h 1791040"/>
                <a:gd name="connsiteX3" fmla="*/ 0 w 2985067"/>
                <a:gd name="connsiteY3" fmla="*/ 1791040 h 1791040"/>
                <a:gd name="connsiteX4" fmla="*/ 0 w 2985067"/>
                <a:gd name="connsiteY4" fmla="*/ 0 h 17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067" h="1791040">
                  <a:moveTo>
                    <a:pt x="0" y="0"/>
                  </a:moveTo>
                  <a:lnTo>
                    <a:pt x="2985067" y="0"/>
                  </a:lnTo>
                  <a:lnTo>
                    <a:pt x="2985067" y="1791040"/>
                  </a:lnTo>
                  <a:lnTo>
                    <a:pt x="0" y="1791040"/>
                  </a:lnTo>
                  <a:lnTo>
                    <a:pt x="0" y="0"/>
                  </a:lnTo>
                  <a:close/>
                </a:path>
              </a:pathLst>
            </a:custGeom>
            <a:solidFill>
              <a:srgbClr val="00B0F0">
                <a:alpha val="2549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algn="ctr" defTabSz="1600280">
                <a:lnSpc>
                  <a:spcPct val="90000"/>
                </a:lnSpc>
                <a:spcBef>
                  <a:spcPct val="0"/>
                </a:spcBef>
                <a:spcAft>
                  <a:spcPct val="35000"/>
                </a:spcAft>
              </a:pPr>
              <a:r>
                <a:rPr lang="en-US" sz="2800" dirty="0">
                  <a:solidFill>
                    <a:schemeClr val="tx1"/>
                  </a:solidFill>
                  <a:latin typeface="+mj-lt"/>
                </a:rPr>
                <a:t>$3,421.58 per QALY</a:t>
              </a:r>
            </a:p>
          </p:txBody>
        </p:sp>
        <p:sp>
          <p:nvSpPr>
            <p:cNvPr id="10" name="Freeform 9">
              <a:extLst>
                <a:ext uri="{FF2B5EF4-FFF2-40B4-BE49-F238E27FC236}">
                  <a16:creationId xmlns:a16="http://schemas.microsoft.com/office/drawing/2014/main" id="{6167C0CC-CC5D-2617-1586-DF9DF694B1D7}"/>
                </a:ext>
              </a:extLst>
            </p:cNvPr>
            <p:cNvSpPr/>
            <p:nvPr/>
          </p:nvSpPr>
          <p:spPr>
            <a:xfrm>
              <a:off x="9194846" y="4977219"/>
              <a:ext cx="2574571" cy="1791040"/>
            </a:xfrm>
            <a:custGeom>
              <a:avLst/>
              <a:gdLst>
                <a:gd name="connsiteX0" fmla="*/ 0 w 2985067"/>
                <a:gd name="connsiteY0" fmla="*/ 0 h 1791040"/>
                <a:gd name="connsiteX1" fmla="*/ 2985067 w 2985067"/>
                <a:gd name="connsiteY1" fmla="*/ 0 h 1791040"/>
                <a:gd name="connsiteX2" fmla="*/ 2985067 w 2985067"/>
                <a:gd name="connsiteY2" fmla="*/ 1791040 h 1791040"/>
                <a:gd name="connsiteX3" fmla="*/ 0 w 2985067"/>
                <a:gd name="connsiteY3" fmla="*/ 1791040 h 1791040"/>
                <a:gd name="connsiteX4" fmla="*/ 0 w 2985067"/>
                <a:gd name="connsiteY4" fmla="*/ 0 h 17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067" h="1791040">
                  <a:moveTo>
                    <a:pt x="0" y="0"/>
                  </a:moveTo>
                  <a:lnTo>
                    <a:pt x="2985067" y="0"/>
                  </a:lnTo>
                  <a:lnTo>
                    <a:pt x="2985067" y="1791040"/>
                  </a:lnTo>
                  <a:lnTo>
                    <a:pt x="0" y="1791040"/>
                  </a:lnTo>
                  <a:lnTo>
                    <a:pt x="0" y="0"/>
                  </a:lnTo>
                  <a:close/>
                </a:path>
              </a:pathLst>
            </a:custGeom>
            <a:solidFill>
              <a:srgbClr val="00B0F0">
                <a:alpha val="2549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algn="ctr" defTabSz="1600280">
                <a:lnSpc>
                  <a:spcPct val="90000"/>
                </a:lnSpc>
                <a:spcBef>
                  <a:spcPct val="0"/>
                </a:spcBef>
                <a:spcAft>
                  <a:spcPct val="35000"/>
                </a:spcAft>
              </a:pPr>
              <a:r>
                <a:rPr lang="en-US" sz="2800" dirty="0">
                  <a:solidFill>
                    <a:schemeClr val="tx1"/>
                  </a:solidFill>
                  <a:latin typeface="+mj-lt"/>
                </a:rPr>
                <a:t>$6,126.72 per person in recovery</a:t>
              </a:r>
            </a:p>
          </p:txBody>
        </p:sp>
        <p:sp>
          <p:nvSpPr>
            <p:cNvPr id="11" name="Freeform 10">
              <a:extLst>
                <a:ext uri="{FF2B5EF4-FFF2-40B4-BE49-F238E27FC236}">
                  <a16:creationId xmlns:a16="http://schemas.microsoft.com/office/drawing/2014/main" id="{E17A4714-EA78-1004-EB09-06D8FB546BE1}"/>
                </a:ext>
              </a:extLst>
            </p:cNvPr>
            <p:cNvSpPr/>
            <p:nvPr/>
          </p:nvSpPr>
          <p:spPr>
            <a:xfrm>
              <a:off x="3348130" y="1057064"/>
              <a:ext cx="4170269" cy="1791040"/>
            </a:xfrm>
            <a:custGeom>
              <a:avLst/>
              <a:gdLst>
                <a:gd name="connsiteX0" fmla="*/ 0 w 2985067"/>
                <a:gd name="connsiteY0" fmla="*/ 0 h 1791040"/>
                <a:gd name="connsiteX1" fmla="*/ 2985067 w 2985067"/>
                <a:gd name="connsiteY1" fmla="*/ 0 h 1791040"/>
                <a:gd name="connsiteX2" fmla="*/ 2985067 w 2985067"/>
                <a:gd name="connsiteY2" fmla="*/ 1791040 h 1791040"/>
                <a:gd name="connsiteX3" fmla="*/ 0 w 2985067"/>
                <a:gd name="connsiteY3" fmla="*/ 1791040 h 1791040"/>
                <a:gd name="connsiteX4" fmla="*/ 0 w 2985067"/>
                <a:gd name="connsiteY4" fmla="*/ 0 h 17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067" h="1791040">
                  <a:moveTo>
                    <a:pt x="0" y="0"/>
                  </a:moveTo>
                  <a:lnTo>
                    <a:pt x="2985067" y="0"/>
                  </a:lnTo>
                  <a:lnTo>
                    <a:pt x="2985067" y="1791040"/>
                  </a:lnTo>
                  <a:lnTo>
                    <a:pt x="0" y="1791040"/>
                  </a:lnTo>
                  <a:lnTo>
                    <a:pt x="0" y="0"/>
                  </a:lnTo>
                  <a:close/>
                </a:path>
              </a:pathLst>
            </a:custGeom>
            <a:solidFill>
              <a:srgbClr val="00B050">
                <a:alpha val="5098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algn="ctr" defTabSz="1600280">
                <a:lnSpc>
                  <a:spcPct val="90000"/>
                </a:lnSpc>
                <a:spcBef>
                  <a:spcPct val="0"/>
                </a:spcBef>
              </a:pPr>
              <a:r>
                <a:rPr lang="en-US" sz="2800" b="1" dirty="0">
                  <a:solidFill>
                    <a:schemeClr val="tx1"/>
                  </a:solidFill>
                  <a:latin typeface="+mj-lt"/>
                </a:rPr>
                <a:t>571,927</a:t>
              </a:r>
            </a:p>
            <a:p>
              <a:pPr algn="ctr" defTabSz="1600280">
                <a:lnSpc>
                  <a:spcPct val="90000"/>
                </a:lnSpc>
                <a:spcBef>
                  <a:spcPct val="0"/>
                </a:spcBef>
              </a:pPr>
              <a:r>
                <a:rPr lang="en-US" sz="2800" dirty="0">
                  <a:solidFill>
                    <a:schemeClr val="tx1"/>
                  </a:solidFill>
                  <a:latin typeface="+mj-lt"/>
                </a:rPr>
                <a:t>or 2.25% more QALYs </a:t>
              </a:r>
            </a:p>
            <a:p>
              <a:pPr algn="ctr" defTabSz="1600280">
                <a:lnSpc>
                  <a:spcPct val="90000"/>
                </a:lnSpc>
                <a:spcBef>
                  <a:spcPct val="0"/>
                </a:spcBef>
              </a:pPr>
              <a:r>
                <a:rPr lang="en-US" sz="2400" dirty="0">
                  <a:solidFill>
                    <a:schemeClr val="tx1"/>
                  </a:solidFill>
                  <a:latin typeface="+mj-lt"/>
                </a:rPr>
                <a:t>than treatment only</a:t>
              </a:r>
            </a:p>
          </p:txBody>
        </p:sp>
        <p:sp>
          <p:nvSpPr>
            <p:cNvPr id="12" name="Freeform 11">
              <a:extLst>
                <a:ext uri="{FF2B5EF4-FFF2-40B4-BE49-F238E27FC236}">
                  <a16:creationId xmlns:a16="http://schemas.microsoft.com/office/drawing/2014/main" id="{5FA4B1A5-34D1-92ED-55EB-2B11F3A1C6D5}"/>
                </a:ext>
              </a:extLst>
            </p:cNvPr>
            <p:cNvSpPr/>
            <p:nvPr/>
          </p:nvSpPr>
          <p:spPr>
            <a:xfrm>
              <a:off x="7804063" y="1090345"/>
              <a:ext cx="3948596" cy="1791040"/>
            </a:xfrm>
            <a:custGeom>
              <a:avLst/>
              <a:gdLst>
                <a:gd name="connsiteX0" fmla="*/ 0 w 2985067"/>
                <a:gd name="connsiteY0" fmla="*/ 0 h 1791040"/>
                <a:gd name="connsiteX1" fmla="*/ 2985067 w 2985067"/>
                <a:gd name="connsiteY1" fmla="*/ 0 h 1791040"/>
                <a:gd name="connsiteX2" fmla="*/ 2985067 w 2985067"/>
                <a:gd name="connsiteY2" fmla="*/ 1791040 h 1791040"/>
                <a:gd name="connsiteX3" fmla="*/ 0 w 2985067"/>
                <a:gd name="connsiteY3" fmla="*/ 1791040 h 1791040"/>
                <a:gd name="connsiteX4" fmla="*/ 0 w 2985067"/>
                <a:gd name="connsiteY4" fmla="*/ 0 h 17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067" h="1791040">
                  <a:moveTo>
                    <a:pt x="0" y="0"/>
                  </a:moveTo>
                  <a:lnTo>
                    <a:pt x="2985067" y="0"/>
                  </a:lnTo>
                  <a:lnTo>
                    <a:pt x="2985067" y="1791040"/>
                  </a:lnTo>
                  <a:lnTo>
                    <a:pt x="0" y="1791040"/>
                  </a:lnTo>
                  <a:lnTo>
                    <a:pt x="0" y="0"/>
                  </a:lnTo>
                  <a:close/>
                </a:path>
              </a:pathLst>
            </a:custGeom>
            <a:solidFill>
              <a:srgbClr val="00B050">
                <a:alpha val="5098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algn="ctr" defTabSz="1600280">
                <a:lnSpc>
                  <a:spcPct val="90000"/>
                </a:lnSpc>
                <a:spcBef>
                  <a:spcPct val="0"/>
                </a:spcBef>
              </a:pPr>
              <a:r>
                <a:rPr lang="en-US" sz="2800" b="1" dirty="0">
                  <a:solidFill>
                    <a:schemeClr val="tx1"/>
                  </a:solidFill>
                  <a:latin typeface="+mj-lt"/>
                </a:rPr>
                <a:t>319,404</a:t>
              </a:r>
            </a:p>
            <a:p>
              <a:pPr algn="ctr" defTabSz="1600280">
                <a:lnSpc>
                  <a:spcPct val="90000"/>
                </a:lnSpc>
                <a:spcBef>
                  <a:spcPct val="0"/>
                </a:spcBef>
              </a:pPr>
              <a:r>
                <a:rPr lang="en-US" sz="2800" dirty="0">
                  <a:solidFill>
                    <a:schemeClr val="tx1"/>
                  </a:solidFill>
                  <a:latin typeface="+mj-lt"/>
                </a:rPr>
                <a:t>or 40.75% more </a:t>
              </a:r>
            </a:p>
            <a:p>
              <a:pPr algn="ctr" defTabSz="1600280">
                <a:lnSpc>
                  <a:spcPct val="90000"/>
                </a:lnSpc>
                <a:spcBef>
                  <a:spcPct val="0"/>
                </a:spcBef>
              </a:pPr>
              <a:r>
                <a:rPr lang="en-US" sz="2800" dirty="0">
                  <a:solidFill>
                    <a:schemeClr val="tx1"/>
                  </a:solidFill>
                  <a:latin typeface="+mj-lt"/>
                </a:rPr>
                <a:t>people in recovery </a:t>
              </a:r>
            </a:p>
            <a:p>
              <a:pPr algn="ctr" defTabSz="1600280">
                <a:lnSpc>
                  <a:spcPct val="90000"/>
                </a:lnSpc>
                <a:spcBef>
                  <a:spcPct val="0"/>
                </a:spcBef>
              </a:pPr>
              <a:r>
                <a:rPr lang="en-US" sz="2400" dirty="0">
                  <a:solidFill>
                    <a:schemeClr val="tx1"/>
                  </a:solidFill>
                  <a:latin typeface="+mj-lt"/>
                </a:rPr>
                <a:t>than treatment only</a:t>
              </a:r>
              <a:endParaRPr lang="en-US" sz="3200" dirty="0">
                <a:solidFill>
                  <a:schemeClr val="tx1"/>
                </a:solidFill>
                <a:latin typeface="+mj-lt"/>
              </a:endParaRPr>
            </a:p>
          </p:txBody>
        </p:sp>
      </p:grpSp>
      <p:sp>
        <p:nvSpPr>
          <p:cNvPr id="13" name="TextBox 12">
            <a:extLst>
              <a:ext uri="{FF2B5EF4-FFF2-40B4-BE49-F238E27FC236}">
                <a16:creationId xmlns:a16="http://schemas.microsoft.com/office/drawing/2014/main" id="{70C03056-93E3-B1F2-69F0-C34A099825C4}"/>
              </a:ext>
            </a:extLst>
          </p:cNvPr>
          <p:cNvSpPr txBox="1"/>
          <p:nvPr/>
        </p:nvSpPr>
        <p:spPr>
          <a:xfrm>
            <a:off x="-440198" y="3329138"/>
            <a:ext cx="3508347" cy="1200329"/>
          </a:xfrm>
          <a:prstGeom prst="rect">
            <a:avLst/>
          </a:prstGeom>
          <a:noFill/>
        </p:spPr>
        <p:txBody>
          <a:bodyPr wrap="square" rtlCol="0">
            <a:spAutoFit/>
          </a:bodyPr>
          <a:lstStyle/>
          <a:p>
            <a:pPr algn="r"/>
            <a:r>
              <a:rPr lang="en-US" sz="3600" dirty="0">
                <a:solidFill>
                  <a:srgbClr val="76777A"/>
                </a:solidFill>
              </a:rPr>
              <a:t>Health System Perspective</a:t>
            </a:r>
          </a:p>
        </p:txBody>
      </p:sp>
      <p:sp>
        <p:nvSpPr>
          <p:cNvPr id="14" name="TextBox 13">
            <a:extLst>
              <a:ext uri="{FF2B5EF4-FFF2-40B4-BE49-F238E27FC236}">
                <a16:creationId xmlns:a16="http://schemas.microsoft.com/office/drawing/2014/main" id="{168BD253-4D46-FF02-2CC9-3DF51675FC5A}"/>
              </a:ext>
            </a:extLst>
          </p:cNvPr>
          <p:cNvSpPr txBox="1"/>
          <p:nvPr/>
        </p:nvSpPr>
        <p:spPr>
          <a:xfrm>
            <a:off x="-440198" y="5291220"/>
            <a:ext cx="3508347" cy="1200329"/>
          </a:xfrm>
          <a:prstGeom prst="rect">
            <a:avLst/>
          </a:prstGeom>
          <a:noFill/>
        </p:spPr>
        <p:txBody>
          <a:bodyPr wrap="square" rtlCol="0">
            <a:spAutoFit/>
          </a:bodyPr>
          <a:lstStyle/>
          <a:p>
            <a:pPr algn="r"/>
            <a:r>
              <a:rPr lang="en-US" sz="3600" dirty="0">
                <a:solidFill>
                  <a:srgbClr val="76777A"/>
                </a:solidFill>
              </a:rPr>
              <a:t>Societal Perspective</a:t>
            </a:r>
          </a:p>
        </p:txBody>
      </p:sp>
      <p:sp>
        <p:nvSpPr>
          <p:cNvPr id="19" name="Slide Number Placeholder 18">
            <a:extLst>
              <a:ext uri="{FF2B5EF4-FFF2-40B4-BE49-F238E27FC236}">
                <a16:creationId xmlns:a16="http://schemas.microsoft.com/office/drawing/2014/main" id="{C9DB128C-3E45-E4EF-7006-140E68391BE5}"/>
              </a:ext>
            </a:extLst>
          </p:cNvPr>
          <p:cNvSpPr>
            <a:spLocks noGrp="1"/>
          </p:cNvSpPr>
          <p:nvPr>
            <p:ph type="sldNum" sz="quarter" idx="12"/>
          </p:nvPr>
        </p:nvSpPr>
        <p:spPr>
          <a:xfrm>
            <a:off x="10668000" y="6524843"/>
            <a:ext cx="1422400" cy="243417"/>
          </a:xfrm>
        </p:spPr>
        <p:txBody>
          <a:bodyPr/>
          <a:lstStyle/>
          <a:p>
            <a:fld id="{6CEC2A8F-A9B4-4210-9F28-0F86B8E83E9D}" type="slidenum">
              <a:rPr lang="en-US" smtClean="0"/>
              <a:t>46</a:t>
            </a:fld>
            <a:endParaRPr lang="en-US"/>
          </a:p>
        </p:txBody>
      </p:sp>
      <p:sp>
        <p:nvSpPr>
          <p:cNvPr id="3" name="Freeform 2">
            <a:extLst>
              <a:ext uri="{FF2B5EF4-FFF2-40B4-BE49-F238E27FC236}">
                <a16:creationId xmlns:a16="http://schemas.microsoft.com/office/drawing/2014/main" id="{B070C19F-3B9D-F76B-FCE0-472B81F4F977}"/>
              </a:ext>
            </a:extLst>
          </p:cNvPr>
          <p:cNvSpPr/>
          <p:nvPr/>
        </p:nvSpPr>
        <p:spPr>
          <a:xfrm>
            <a:off x="3144933" y="3033782"/>
            <a:ext cx="2574571" cy="1791040"/>
          </a:xfrm>
          <a:custGeom>
            <a:avLst/>
            <a:gdLst>
              <a:gd name="connsiteX0" fmla="*/ 0 w 2985067"/>
              <a:gd name="connsiteY0" fmla="*/ 0 h 1791040"/>
              <a:gd name="connsiteX1" fmla="*/ 2985067 w 2985067"/>
              <a:gd name="connsiteY1" fmla="*/ 0 h 1791040"/>
              <a:gd name="connsiteX2" fmla="*/ 2985067 w 2985067"/>
              <a:gd name="connsiteY2" fmla="*/ 1791040 h 1791040"/>
              <a:gd name="connsiteX3" fmla="*/ 0 w 2985067"/>
              <a:gd name="connsiteY3" fmla="*/ 1791040 h 1791040"/>
              <a:gd name="connsiteX4" fmla="*/ 0 w 2985067"/>
              <a:gd name="connsiteY4" fmla="*/ 0 h 17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067" h="1791040">
                <a:moveTo>
                  <a:pt x="0" y="0"/>
                </a:moveTo>
                <a:lnTo>
                  <a:pt x="2985067" y="0"/>
                </a:lnTo>
                <a:lnTo>
                  <a:pt x="2985067" y="1791040"/>
                </a:lnTo>
                <a:lnTo>
                  <a:pt x="0" y="1791040"/>
                </a:lnTo>
                <a:lnTo>
                  <a:pt x="0" y="0"/>
                </a:lnTo>
                <a:close/>
              </a:path>
            </a:pathLst>
          </a:custGeom>
          <a:solidFill>
            <a:srgbClr val="BF79FF">
              <a:alpha val="50196"/>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algn="ctr" defTabSz="1600280">
              <a:lnSpc>
                <a:spcPct val="90000"/>
              </a:lnSpc>
              <a:spcBef>
                <a:spcPct val="0"/>
              </a:spcBef>
              <a:spcAft>
                <a:spcPct val="35000"/>
              </a:spcAft>
            </a:pPr>
            <a:r>
              <a:rPr lang="en-US" sz="2800" b="1" dirty="0">
                <a:solidFill>
                  <a:schemeClr val="tx1"/>
                </a:solidFill>
                <a:highlight>
                  <a:srgbClr val="FFFF00"/>
                </a:highlight>
                <a:latin typeface="+mj-lt"/>
              </a:rPr>
              <a:t>Cost-effective to all thresholds</a:t>
            </a:r>
          </a:p>
        </p:txBody>
      </p:sp>
      <p:sp>
        <p:nvSpPr>
          <p:cNvPr id="4" name="Freeform 3">
            <a:extLst>
              <a:ext uri="{FF2B5EF4-FFF2-40B4-BE49-F238E27FC236}">
                <a16:creationId xmlns:a16="http://schemas.microsoft.com/office/drawing/2014/main" id="{CFC9D031-AA1E-ED1F-DF20-5E043F21D904}"/>
              </a:ext>
            </a:extLst>
          </p:cNvPr>
          <p:cNvSpPr/>
          <p:nvPr/>
        </p:nvSpPr>
        <p:spPr>
          <a:xfrm>
            <a:off x="3144932" y="4977219"/>
            <a:ext cx="2574571" cy="1791040"/>
          </a:xfrm>
          <a:custGeom>
            <a:avLst/>
            <a:gdLst>
              <a:gd name="connsiteX0" fmla="*/ 0 w 2985067"/>
              <a:gd name="connsiteY0" fmla="*/ 0 h 1791040"/>
              <a:gd name="connsiteX1" fmla="*/ 2985067 w 2985067"/>
              <a:gd name="connsiteY1" fmla="*/ 0 h 1791040"/>
              <a:gd name="connsiteX2" fmla="*/ 2985067 w 2985067"/>
              <a:gd name="connsiteY2" fmla="*/ 1791040 h 1791040"/>
              <a:gd name="connsiteX3" fmla="*/ 0 w 2985067"/>
              <a:gd name="connsiteY3" fmla="*/ 1791040 h 1791040"/>
              <a:gd name="connsiteX4" fmla="*/ 0 w 2985067"/>
              <a:gd name="connsiteY4" fmla="*/ 0 h 17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067" h="1791040">
                <a:moveTo>
                  <a:pt x="0" y="0"/>
                </a:moveTo>
                <a:lnTo>
                  <a:pt x="2985067" y="0"/>
                </a:lnTo>
                <a:lnTo>
                  <a:pt x="2985067" y="1791040"/>
                </a:lnTo>
                <a:lnTo>
                  <a:pt x="0" y="1791040"/>
                </a:lnTo>
                <a:lnTo>
                  <a:pt x="0" y="0"/>
                </a:lnTo>
                <a:close/>
              </a:path>
            </a:pathLst>
          </a:custGeom>
          <a:solidFill>
            <a:srgbClr val="00B0F0">
              <a:alpha val="50196"/>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algn="ctr" defTabSz="1600280">
              <a:lnSpc>
                <a:spcPct val="90000"/>
              </a:lnSpc>
              <a:spcBef>
                <a:spcPct val="0"/>
              </a:spcBef>
              <a:spcAft>
                <a:spcPct val="35000"/>
              </a:spcAft>
            </a:pPr>
            <a:r>
              <a:rPr lang="en-US" sz="2800" b="1" dirty="0">
                <a:solidFill>
                  <a:schemeClr val="tx1"/>
                </a:solidFill>
                <a:highlight>
                  <a:srgbClr val="FFFF00"/>
                </a:highlight>
                <a:latin typeface="+mj-lt"/>
              </a:rPr>
              <a:t>Cost-effective to all thresholds</a:t>
            </a:r>
          </a:p>
        </p:txBody>
      </p:sp>
      <p:sp>
        <p:nvSpPr>
          <p:cNvPr id="5" name="TextBox 4">
            <a:extLst>
              <a:ext uri="{FF2B5EF4-FFF2-40B4-BE49-F238E27FC236}">
                <a16:creationId xmlns:a16="http://schemas.microsoft.com/office/drawing/2014/main" id="{77F360B1-B086-441B-5DDD-1FF138A3A668}"/>
              </a:ext>
            </a:extLst>
          </p:cNvPr>
          <p:cNvSpPr txBox="1"/>
          <p:nvPr/>
        </p:nvSpPr>
        <p:spPr>
          <a:xfrm>
            <a:off x="-440200" y="1615572"/>
            <a:ext cx="3508347" cy="646331"/>
          </a:xfrm>
          <a:prstGeom prst="rect">
            <a:avLst/>
          </a:prstGeom>
          <a:noFill/>
        </p:spPr>
        <p:txBody>
          <a:bodyPr wrap="square" rtlCol="0">
            <a:spAutoFit/>
          </a:bodyPr>
          <a:lstStyle/>
          <a:p>
            <a:pPr algn="r"/>
            <a:r>
              <a:rPr lang="en-US" sz="3600" dirty="0">
                <a:solidFill>
                  <a:srgbClr val="76777A"/>
                </a:solidFill>
              </a:rPr>
              <a:t>PRSS Effects</a:t>
            </a:r>
          </a:p>
        </p:txBody>
      </p:sp>
      <p:sp>
        <p:nvSpPr>
          <p:cNvPr id="15" name="Title 1">
            <a:extLst>
              <a:ext uri="{FF2B5EF4-FFF2-40B4-BE49-F238E27FC236}">
                <a16:creationId xmlns:a16="http://schemas.microsoft.com/office/drawing/2014/main" id="{94473A5A-49CE-5C2D-3326-BDC4DF2C3DED}"/>
              </a:ext>
            </a:extLst>
          </p:cNvPr>
          <p:cNvSpPr txBox="1">
            <a:spLocks/>
          </p:cNvSpPr>
          <p:nvPr/>
        </p:nvSpPr>
        <p:spPr>
          <a:xfrm>
            <a:off x="0" y="0"/>
            <a:ext cx="10515600" cy="796446"/>
          </a:xfrm>
          <a:prstGeom prst="rect">
            <a:avLst/>
          </a:prstGeom>
        </p:spPr>
        <p:txBody>
          <a:bodyPr vert="horz" lIns="60960" tIns="30480" rIns="60960" bIns="30480" rtlCol="0" anchor="ctr">
            <a:normAutofit/>
          </a:bodyPr>
          <a:lstStyle>
            <a:lvl1pPr algn="ctr" defTabSz="914400" rtl="0" eaLnBrk="1" latinLnBrk="0" hangingPunct="1">
              <a:spcBef>
                <a:spcPct val="0"/>
              </a:spcBef>
              <a:buNone/>
              <a:defRPr sz="4400" b="0" i="0" kern="1200">
                <a:solidFill>
                  <a:schemeClr val="tx1"/>
                </a:solidFill>
                <a:latin typeface="Montserrat" pitchFamily="2" charset="77"/>
                <a:ea typeface="+mj-ea"/>
                <a:cs typeface="+mj-cs"/>
              </a:defRPr>
            </a:lvl1pPr>
          </a:lstStyle>
          <a:p>
            <a:pPr algn="l"/>
            <a:r>
              <a:rPr lang="en-US" sz="4000" dirty="0">
                <a:latin typeface="Arial" panose="020B0604020202020204" pitchFamily="34" charset="0"/>
                <a:cs typeface="Arial" panose="020B0604020202020204" pitchFamily="34" charset="0"/>
              </a:rPr>
              <a:t>Results: Base Case – United States</a:t>
            </a:r>
          </a:p>
        </p:txBody>
      </p:sp>
    </p:spTree>
    <p:extLst>
      <p:ext uri="{BB962C8B-B14F-4D97-AF65-F5344CB8AC3E}">
        <p14:creationId xmlns:p14="http://schemas.microsoft.com/office/powerpoint/2010/main" val="2185892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516E69A-3452-B892-2CA0-391A66B705D8}"/>
              </a:ext>
            </a:extLst>
          </p:cNvPr>
          <p:cNvGraphicFramePr/>
          <p:nvPr>
            <p:extLst>
              <p:ext uri="{D42A27DB-BD31-4B8C-83A1-F6EECF244321}">
                <p14:modId xmlns:p14="http://schemas.microsoft.com/office/powerpoint/2010/main" val="1241325950"/>
              </p:ext>
            </p:extLst>
          </p:nvPr>
        </p:nvGraphicFramePr>
        <p:xfrm>
          <a:off x="110917" y="957944"/>
          <a:ext cx="11970167" cy="5773057"/>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861B98A5-0072-E88D-7A4E-C1CEEA91C8AC}"/>
              </a:ext>
            </a:extLst>
          </p:cNvPr>
          <p:cNvSpPr>
            <a:spLocks noGrp="1"/>
          </p:cNvSpPr>
          <p:nvPr>
            <p:ph type="title"/>
          </p:nvPr>
        </p:nvSpPr>
        <p:spPr>
          <a:xfrm>
            <a:off x="110917" y="-104040"/>
            <a:ext cx="11573083" cy="1194669"/>
          </a:xfrm>
        </p:spPr>
        <p:txBody>
          <a:bodyPr>
            <a:normAutofit/>
          </a:bodyPr>
          <a:lstStyle/>
          <a:p>
            <a:pPr algn="l"/>
            <a:r>
              <a:rPr lang="en-US" sz="3200" dirty="0">
                <a:solidFill>
                  <a:schemeClr val="tx1"/>
                </a:solidFill>
              </a:rPr>
              <a:t>Results: Probabilistic Sensitivity Analysis</a:t>
            </a:r>
          </a:p>
        </p:txBody>
      </p:sp>
      <p:sp>
        <p:nvSpPr>
          <p:cNvPr id="12" name="Oval 11">
            <a:extLst>
              <a:ext uri="{FF2B5EF4-FFF2-40B4-BE49-F238E27FC236}">
                <a16:creationId xmlns:a16="http://schemas.microsoft.com/office/drawing/2014/main" id="{D44B9AC6-7647-D46E-A684-7E5FB019F32A}"/>
              </a:ext>
            </a:extLst>
          </p:cNvPr>
          <p:cNvSpPr/>
          <p:nvPr/>
        </p:nvSpPr>
        <p:spPr>
          <a:xfrm>
            <a:off x="3611934" y="1929489"/>
            <a:ext cx="1719943" cy="116477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6FB1D3-EDA9-B951-6350-98AB5D006A8B}"/>
              </a:ext>
            </a:extLst>
          </p:cNvPr>
          <p:cNvSpPr/>
          <p:nvPr/>
        </p:nvSpPr>
        <p:spPr>
          <a:xfrm>
            <a:off x="5947779" y="855559"/>
            <a:ext cx="1719943" cy="116477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EF19E22-4FE6-A5EE-0A44-E385F2980B5D}"/>
              </a:ext>
            </a:extLst>
          </p:cNvPr>
          <p:cNvSpPr txBox="1"/>
          <p:nvPr/>
        </p:nvSpPr>
        <p:spPr>
          <a:xfrm>
            <a:off x="2996032" y="1498602"/>
            <a:ext cx="1864854" cy="461665"/>
          </a:xfrm>
          <a:prstGeom prst="rect">
            <a:avLst/>
          </a:prstGeom>
          <a:noFill/>
        </p:spPr>
        <p:txBody>
          <a:bodyPr wrap="square" rtlCol="0">
            <a:spAutoFit/>
          </a:bodyPr>
          <a:lstStyle/>
          <a:p>
            <a:r>
              <a:rPr lang="en-US" sz="2400" dirty="0"/>
              <a:t>~60% - 70%</a:t>
            </a:r>
          </a:p>
        </p:txBody>
      </p:sp>
      <p:sp>
        <p:nvSpPr>
          <p:cNvPr id="3" name="TextBox 2">
            <a:extLst>
              <a:ext uri="{FF2B5EF4-FFF2-40B4-BE49-F238E27FC236}">
                <a16:creationId xmlns:a16="http://schemas.microsoft.com/office/drawing/2014/main" id="{7E5A5C6C-6F90-5275-92A5-232B91CC8E34}"/>
              </a:ext>
            </a:extLst>
          </p:cNvPr>
          <p:cNvSpPr txBox="1"/>
          <p:nvPr/>
        </p:nvSpPr>
        <p:spPr>
          <a:xfrm>
            <a:off x="6340833" y="909148"/>
            <a:ext cx="1416205" cy="461665"/>
          </a:xfrm>
          <a:prstGeom prst="rect">
            <a:avLst/>
          </a:prstGeom>
          <a:noFill/>
        </p:spPr>
        <p:txBody>
          <a:bodyPr wrap="square" rtlCol="0">
            <a:spAutoFit/>
          </a:bodyPr>
          <a:lstStyle/>
          <a:p>
            <a:r>
              <a:rPr lang="en-US" sz="2400" dirty="0"/>
              <a:t>~85-95%</a:t>
            </a:r>
          </a:p>
        </p:txBody>
      </p:sp>
    </p:spTree>
    <p:extLst>
      <p:ext uri="{BB962C8B-B14F-4D97-AF65-F5344CB8AC3E}">
        <p14:creationId xmlns:p14="http://schemas.microsoft.com/office/powerpoint/2010/main" val="649463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509" y="136958"/>
            <a:ext cx="10515600" cy="1194669"/>
          </a:xfrm>
        </p:spPr>
        <p:txBody>
          <a:bodyPr/>
          <a:lstStyle/>
          <a:p>
            <a:pPr algn="l"/>
            <a:r>
              <a:rPr lang="en-US" sz="5867" dirty="0">
                <a:solidFill>
                  <a:schemeClr val="tx1"/>
                </a:solidFill>
              </a:rPr>
              <a:t>Key Take-Aways</a:t>
            </a:r>
            <a:endParaRPr lang="en-US" dirty="0">
              <a:solidFill>
                <a:schemeClr val="tx1"/>
              </a:solidFill>
            </a:endParaRPr>
          </a:p>
        </p:txBody>
      </p:sp>
      <p:sp>
        <p:nvSpPr>
          <p:cNvPr id="3" name="Content Placeholder 2"/>
          <p:cNvSpPr>
            <a:spLocks noGrp="1"/>
          </p:cNvSpPr>
          <p:nvPr>
            <p:ph idx="1"/>
          </p:nvPr>
        </p:nvSpPr>
        <p:spPr>
          <a:xfrm>
            <a:off x="838200" y="1331628"/>
            <a:ext cx="10896600" cy="4792080"/>
          </a:xfrm>
        </p:spPr>
        <p:txBody>
          <a:bodyPr>
            <a:normAutofit/>
          </a:bodyPr>
          <a:lstStyle/>
          <a:p>
            <a:pPr>
              <a:spcBef>
                <a:spcPts val="0"/>
              </a:spcBef>
              <a:spcAft>
                <a:spcPts val="1200"/>
              </a:spcAft>
            </a:pPr>
            <a:r>
              <a:rPr lang="en-US" sz="2933" dirty="0">
                <a:solidFill>
                  <a:schemeClr val="tx1"/>
                </a:solidFill>
              </a:rPr>
              <a:t>PRSS are cost-effective across wide variety of circumstances</a:t>
            </a:r>
          </a:p>
          <a:p>
            <a:r>
              <a:rPr lang="en-US" sz="2933" dirty="0">
                <a:solidFill>
                  <a:schemeClr val="tx1"/>
                </a:solidFill>
              </a:rPr>
              <a:t>One-way sensitivity analysis reveals peer worker pay and service utilization has less effect on cost-effectiveness than factors like PRSS effectiveness and retention. </a:t>
            </a:r>
          </a:p>
          <a:p>
            <a:pPr lvl="1"/>
            <a:r>
              <a:rPr lang="en-US" sz="2667" dirty="0">
                <a:solidFill>
                  <a:schemeClr val="tx1"/>
                </a:solidFill>
                <a:highlight>
                  <a:srgbClr val="FFFF00"/>
                </a:highlight>
              </a:rPr>
              <a:t>Impact efficiency through program improvement – not through depressing wages or limiting service utilization.</a:t>
            </a:r>
          </a:p>
          <a:p>
            <a:pPr marL="457200" lvl="1" indent="0">
              <a:buNone/>
            </a:pPr>
            <a:endParaRPr lang="en-US" sz="2667" dirty="0">
              <a:solidFill>
                <a:schemeClr val="tx1"/>
              </a:solidFill>
              <a:highlight>
                <a:srgbClr val="FFFF00"/>
              </a:highlight>
            </a:endParaRPr>
          </a:p>
          <a:p>
            <a:pPr marL="457200" lvl="1" indent="0">
              <a:buNone/>
            </a:pPr>
            <a:endParaRPr lang="en-US" sz="2667" dirty="0">
              <a:solidFill>
                <a:schemeClr val="tx1"/>
              </a:solidFill>
              <a:highlight>
                <a:srgbClr val="FFFF00"/>
              </a:highlight>
            </a:endParaRPr>
          </a:p>
          <a:p>
            <a:pPr marL="457200" lvl="1" indent="0">
              <a:buNone/>
            </a:pPr>
            <a:endParaRPr lang="en-US" sz="2667" dirty="0">
              <a:solidFill>
                <a:schemeClr val="tx1"/>
              </a:solidFill>
              <a:highlight>
                <a:srgbClr val="FFFF00"/>
              </a:highlight>
            </a:endParaRPr>
          </a:p>
          <a:p>
            <a:pPr marL="457200" lvl="1" indent="0">
              <a:buNone/>
            </a:pPr>
            <a:r>
              <a:rPr lang="en-US" sz="2667" dirty="0">
                <a:solidFill>
                  <a:schemeClr val="tx1"/>
                </a:solidFill>
              </a:rPr>
              <a:t>Full results, tables of parameters, and formulas here:</a:t>
            </a:r>
          </a:p>
          <a:p>
            <a:pPr marL="0" indent="0">
              <a:spcBef>
                <a:spcPts val="0"/>
              </a:spcBef>
              <a:spcAft>
                <a:spcPts val="1200"/>
              </a:spcAft>
              <a:buNone/>
            </a:pPr>
            <a:endParaRPr lang="en-US" dirty="0">
              <a:solidFill>
                <a:schemeClr val="tx1"/>
              </a:solidFill>
            </a:endParaRPr>
          </a:p>
        </p:txBody>
      </p:sp>
      <p:sp>
        <p:nvSpPr>
          <p:cNvPr id="8" name="Slide Number Placeholder 7">
            <a:extLst>
              <a:ext uri="{FF2B5EF4-FFF2-40B4-BE49-F238E27FC236}">
                <a16:creationId xmlns:a16="http://schemas.microsoft.com/office/drawing/2014/main" id="{5051E643-C78D-0F53-95C4-81D6D6236137}"/>
              </a:ext>
            </a:extLst>
          </p:cNvPr>
          <p:cNvSpPr>
            <a:spLocks noGrp="1"/>
          </p:cNvSpPr>
          <p:nvPr>
            <p:ph type="sldNum" sz="quarter" idx="12"/>
          </p:nvPr>
        </p:nvSpPr>
        <p:spPr>
          <a:xfrm>
            <a:off x="10769600" y="6599334"/>
            <a:ext cx="1422400" cy="243417"/>
          </a:xfrm>
        </p:spPr>
        <p:txBody>
          <a:bodyPr/>
          <a:lstStyle/>
          <a:p>
            <a:fld id="{6CEC2A8F-A9B4-4210-9F28-0F86B8E83E9D}" type="slidenum">
              <a:rPr lang="en-US" smtClean="0"/>
              <a:t>48</a:t>
            </a:fld>
            <a:endParaRPr lang="en-US" dirty="0"/>
          </a:p>
        </p:txBody>
      </p:sp>
      <p:sp>
        <p:nvSpPr>
          <p:cNvPr id="4" name="TextBox 3">
            <a:extLst>
              <a:ext uri="{FF2B5EF4-FFF2-40B4-BE49-F238E27FC236}">
                <a16:creationId xmlns:a16="http://schemas.microsoft.com/office/drawing/2014/main" id="{DFB66595-50AF-D820-6598-9A7855857174}"/>
              </a:ext>
            </a:extLst>
          </p:cNvPr>
          <p:cNvSpPr txBox="1"/>
          <p:nvPr/>
        </p:nvSpPr>
        <p:spPr>
          <a:xfrm>
            <a:off x="5215965" y="6045336"/>
            <a:ext cx="4368800" cy="584775"/>
          </a:xfrm>
          <a:prstGeom prst="rect">
            <a:avLst/>
          </a:prstGeom>
          <a:noFill/>
        </p:spPr>
        <p:txBody>
          <a:bodyPr wrap="square">
            <a:spAutoFit/>
          </a:bodyPr>
          <a:lstStyle/>
          <a:p>
            <a:r>
              <a:rPr lang="en-US" sz="3200" dirty="0"/>
              <a:t>https://</a:t>
            </a:r>
            <a:r>
              <a:rPr lang="en-US" sz="3200" dirty="0" err="1"/>
              <a:t>bit.ly</a:t>
            </a:r>
            <a:r>
              <a:rPr lang="en-US" sz="3200" dirty="0"/>
              <a:t>/SCM12023</a:t>
            </a:r>
          </a:p>
        </p:txBody>
      </p:sp>
      <p:pic>
        <p:nvPicPr>
          <p:cNvPr id="6" name="Picture 5">
            <a:extLst>
              <a:ext uri="{FF2B5EF4-FFF2-40B4-BE49-F238E27FC236}">
                <a16:creationId xmlns:a16="http://schemas.microsoft.com/office/drawing/2014/main" id="{C6CD1114-320B-FE14-1C4C-D9A3155EE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5867" y="4690533"/>
            <a:ext cx="2167467" cy="2167467"/>
          </a:xfrm>
          <a:prstGeom prst="rect">
            <a:avLst/>
          </a:prstGeom>
        </p:spPr>
      </p:pic>
    </p:spTree>
    <p:extLst>
      <p:ext uri="{BB962C8B-B14F-4D97-AF65-F5344CB8AC3E}">
        <p14:creationId xmlns:p14="http://schemas.microsoft.com/office/powerpoint/2010/main" val="1280399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Outline for Today</a:t>
            </a:r>
          </a:p>
        </p:txBody>
      </p:sp>
      <p:sp>
        <p:nvSpPr>
          <p:cNvPr id="6" name="Content Placeholder 6">
            <a:extLst>
              <a:ext uri="{FF2B5EF4-FFF2-40B4-BE49-F238E27FC236}">
                <a16:creationId xmlns:a16="http://schemas.microsoft.com/office/drawing/2014/main" id="{1A9AB71C-E178-4254-EF13-B972A4328DD7}"/>
              </a:ext>
            </a:extLst>
          </p:cNvPr>
          <p:cNvSpPr txBox="1">
            <a:spLocks/>
          </p:cNvSpPr>
          <p:nvPr/>
        </p:nvSpPr>
        <p:spPr>
          <a:xfrm>
            <a:off x="1651000" y="1507524"/>
            <a:ext cx="9702799" cy="5350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200" strike="sngStrike" dirty="0">
                <a:solidFill>
                  <a:schemeClr val="tx1"/>
                </a:solidFill>
              </a:rPr>
              <a:t>Background and goals for the future</a:t>
            </a:r>
          </a:p>
          <a:p>
            <a:pPr>
              <a:spcAft>
                <a:spcPts val="1200"/>
              </a:spcAft>
            </a:pPr>
            <a:r>
              <a:rPr lang="en-US" sz="3200" strike="sngStrike" dirty="0">
                <a:solidFill>
                  <a:schemeClr val="tx1"/>
                </a:solidFill>
              </a:rPr>
              <a:t>Learn about cost-effectiveness analysis</a:t>
            </a:r>
          </a:p>
          <a:p>
            <a:pPr>
              <a:spcAft>
                <a:spcPts val="1200"/>
              </a:spcAft>
            </a:pPr>
            <a:r>
              <a:rPr lang="en-US" sz="3200" strike="sngStrike" dirty="0">
                <a:solidFill>
                  <a:schemeClr val="tx1"/>
                </a:solidFill>
              </a:rPr>
              <a:t>PRSS cost-effectiveness analysis results</a:t>
            </a:r>
          </a:p>
          <a:p>
            <a:pPr>
              <a:spcAft>
                <a:spcPts val="1200"/>
              </a:spcAft>
            </a:pPr>
            <a:r>
              <a:rPr lang="en-US" sz="3200" dirty="0">
                <a:solidFill>
                  <a:schemeClr val="tx1"/>
                </a:solidFill>
              </a:rPr>
              <a:t>Bystander naloxone distribution</a:t>
            </a:r>
          </a:p>
          <a:p>
            <a:pPr>
              <a:spcAft>
                <a:spcPts val="1200"/>
              </a:spcAft>
            </a:pPr>
            <a:r>
              <a:rPr lang="en-US" sz="3200" dirty="0">
                <a:solidFill>
                  <a:schemeClr val="tx1"/>
                </a:solidFill>
              </a:rPr>
              <a:t>Using the calculator</a:t>
            </a:r>
          </a:p>
        </p:txBody>
      </p:sp>
      <p:sp>
        <p:nvSpPr>
          <p:cNvPr id="3" name="Left Arrow 2">
            <a:extLst>
              <a:ext uri="{FF2B5EF4-FFF2-40B4-BE49-F238E27FC236}">
                <a16:creationId xmlns:a16="http://schemas.microsoft.com/office/drawing/2014/main" id="{91BF89CD-D08E-6DA2-8E9C-85B2B7C4087B}"/>
              </a:ext>
            </a:extLst>
          </p:cNvPr>
          <p:cNvSpPr/>
          <p:nvPr/>
        </p:nvSpPr>
        <p:spPr>
          <a:xfrm>
            <a:off x="7795884" y="3732853"/>
            <a:ext cx="1828800" cy="39188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499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Background</a:t>
            </a:r>
          </a:p>
        </p:txBody>
      </p:sp>
      <p:sp>
        <p:nvSpPr>
          <p:cNvPr id="7" name="Content Placeholder 6">
            <a:extLst>
              <a:ext uri="{FF2B5EF4-FFF2-40B4-BE49-F238E27FC236}">
                <a16:creationId xmlns:a16="http://schemas.microsoft.com/office/drawing/2014/main" id="{56667CF0-4E40-A441-8A0F-A46249667F9F}"/>
              </a:ext>
            </a:extLst>
          </p:cNvPr>
          <p:cNvSpPr>
            <a:spLocks noGrp="1"/>
          </p:cNvSpPr>
          <p:nvPr>
            <p:ph idx="1"/>
          </p:nvPr>
        </p:nvSpPr>
        <p:spPr>
          <a:xfrm>
            <a:off x="1651000" y="1507524"/>
            <a:ext cx="9702799" cy="5350475"/>
          </a:xfrm>
        </p:spPr>
        <p:txBody>
          <a:bodyPr>
            <a:normAutofit/>
          </a:bodyPr>
          <a:lstStyle/>
          <a:p>
            <a:pPr>
              <a:spcAft>
                <a:spcPts val="1200"/>
              </a:spcAft>
            </a:pPr>
            <a:r>
              <a:rPr lang="en-US" dirty="0">
                <a:solidFill>
                  <a:schemeClr val="tx1"/>
                </a:solidFill>
              </a:rPr>
              <a:t>Lots of work to do!</a:t>
            </a:r>
          </a:p>
          <a:p>
            <a:pPr>
              <a:spcAft>
                <a:spcPts val="1200"/>
              </a:spcAft>
            </a:pPr>
            <a:r>
              <a:rPr lang="en-US" dirty="0">
                <a:solidFill>
                  <a:schemeClr val="tx1"/>
                </a:solidFill>
              </a:rPr>
              <a:t>Unfunded collegiate recovery program calculator </a:t>
            </a:r>
            <a:r>
              <a:rPr lang="en-US" dirty="0">
                <a:solidFill>
                  <a:schemeClr val="tx1"/>
                </a:solidFill>
                <a:hlinkClick r:id="rId4"/>
              </a:rPr>
              <a:t>here</a:t>
            </a:r>
            <a:endParaRPr lang="en-US" dirty="0">
              <a:solidFill>
                <a:schemeClr val="tx1"/>
              </a:solidFill>
            </a:endParaRPr>
          </a:p>
          <a:p>
            <a:pPr>
              <a:spcAft>
                <a:spcPts val="1200"/>
              </a:spcAft>
            </a:pPr>
            <a:r>
              <a:rPr lang="en-US" dirty="0">
                <a:solidFill>
                  <a:schemeClr val="tx1"/>
                </a:solidFill>
              </a:rPr>
              <a:t>Pilot funding to make today’s calculator </a:t>
            </a:r>
            <a:r>
              <a:rPr lang="en-US" sz="2200" dirty="0">
                <a:solidFill>
                  <a:schemeClr val="tx1"/>
                </a:solidFill>
              </a:rPr>
              <a:t>(NIDA R24DA051988 Recovery Research Institute Pilot Grant):</a:t>
            </a:r>
            <a:endParaRPr lang="en-US" dirty="0">
              <a:solidFill>
                <a:schemeClr val="tx1"/>
              </a:solidFill>
            </a:endParaRPr>
          </a:p>
          <a:p>
            <a:pPr lvl="1">
              <a:spcAft>
                <a:spcPts val="1200"/>
              </a:spcAft>
            </a:pPr>
            <a:r>
              <a:rPr lang="en-US" dirty="0">
                <a:solidFill>
                  <a:schemeClr val="tx1"/>
                </a:solidFill>
              </a:rPr>
              <a:t>Evaluate cost-effectiveness of long-term PRSS</a:t>
            </a:r>
          </a:p>
          <a:p>
            <a:pPr lvl="1">
              <a:spcAft>
                <a:spcPts val="1200"/>
              </a:spcAft>
            </a:pPr>
            <a:r>
              <a:rPr lang="en-US" dirty="0">
                <a:solidFill>
                  <a:schemeClr val="tx1"/>
                </a:solidFill>
              </a:rPr>
              <a:t>Long-term PRSS + Bystander Naloxone Distribution (Coffin &amp; Sullivan, 2013) cost-effectiveness calculator</a:t>
            </a:r>
          </a:p>
          <a:p>
            <a:pPr lvl="1">
              <a:spcAft>
                <a:spcPts val="1200"/>
              </a:spcAft>
            </a:pPr>
            <a:r>
              <a:rPr lang="en-US" dirty="0">
                <a:solidFill>
                  <a:schemeClr val="tx1"/>
                </a:solidFill>
              </a:rPr>
              <a:t>Free, web-based, more accessible</a:t>
            </a:r>
          </a:p>
          <a:p>
            <a:pPr>
              <a:spcAft>
                <a:spcPts val="1200"/>
              </a:spcAft>
            </a:pPr>
            <a:r>
              <a:rPr lang="en-US" dirty="0">
                <a:solidFill>
                  <a:schemeClr val="tx1"/>
                </a:solidFill>
              </a:rPr>
              <a:t>+ Future funding to build out more pieces of the calculator, publication.</a:t>
            </a:r>
            <a:endParaRPr lang="en-US" sz="1600" dirty="0">
              <a:solidFill>
                <a:schemeClr val="tx1"/>
              </a:solidFill>
            </a:endParaRPr>
          </a:p>
          <a:p>
            <a:pPr>
              <a:spcAft>
                <a:spcPts val="1200"/>
              </a:spcAft>
            </a:pPr>
            <a:endParaRPr lang="en-US" sz="2000" dirty="0">
              <a:solidFill>
                <a:schemeClr val="tx1"/>
              </a:solidFill>
            </a:endParaRPr>
          </a:p>
          <a:p>
            <a:pPr>
              <a:spcAft>
                <a:spcPts val="1200"/>
              </a:spcAft>
            </a:pPr>
            <a:endParaRPr lang="en-US" sz="2000" dirty="0">
              <a:solidFill>
                <a:schemeClr val="tx1"/>
              </a:solidFill>
            </a:endParaRPr>
          </a:p>
        </p:txBody>
      </p:sp>
    </p:spTree>
    <p:extLst>
      <p:ext uri="{BB962C8B-B14F-4D97-AF65-F5344CB8AC3E}">
        <p14:creationId xmlns:p14="http://schemas.microsoft.com/office/powerpoint/2010/main" val="4090987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599" y="47784"/>
            <a:ext cx="11334135" cy="1194669"/>
          </a:xfrm>
        </p:spPr>
        <p:txBody>
          <a:bodyPr>
            <a:normAutofit fontScale="90000"/>
          </a:bodyPr>
          <a:lstStyle/>
          <a:p>
            <a:pPr algn="l"/>
            <a:r>
              <a:rPr lang="en-US" sz="5334" dirty="0">
                <a:solidFill>
                  <a:schemeClr val="tx1"/>
                </a:solidFill>
              </a:rPr>
              <a:t>Bystander Naloxone Distribution Model</a:t>
            </a:r>
          </a:p>
        </p:txBody>
      </p:sp>
      <p:sp>
        <p:nvSpPr>
          <p:cNvPr id="31" name="Slide Number Placeholder 30">
            <a:extLst>
              <a:ext uri="{FF2B5EF4-FFF2-40B4-BE49-F238E27FC236}">
                <a16:creationId xmlns:a16="http://schemas.microsoft.com/office/drawing/2014/main" id="{830402C6-3A06-1059-1D7E-6028F30DF6E3}"/>
              </a:ext>
            </a:extLst>
          </p:cNvPr>
          <p:cNvSpPr>
            <a:spLocks noGrp="1"/>
          </p:cNvSpPr>
          <p:nvPr>
            <p:ph type="sldNum" sz="quarter" idx="12"/>
          </p:nvPr>
        </p:nvSpPr>
        <p:spPr/>
        <p:txBody>
          <a:bodyPr/>
          <a:lstStyle/>
          <a:p>
            <a:fld id="{6CEC2A8F-A9B4-4210-9F28-0F86B8E83E9D}" type="slidenum">
              <a:rPr lang="en-US" smtClean="0"/>
              <a:t>50</a:t>
            </a:fld>
            <a:endParaRPr lang="en-US"/>
          </a:p>
        </p:txBody>
      </p:sp>
      <p:sp>
        <p:nvSpPr>
          <p:cNvPr id="5" name="TextBox 4">
            <a:extLst>
              <a:ext uri="{FF2B5EF4-FFF2-40B4-BE49-F238E27FC236}">
                <a16:creationId xmlns:a16="http://schemas.microsoft.com/office/drawing/2014/main" id="{1225C1FB-187F-FF01-812D-FD602C7B00B9}"/>
              </a:ext>
            </a:extLst>
          </p:cNvPr>
          <p:cNvSpPr txBox="1"/>
          <p:nvPr/>
        </p:nvSpPr>
        <p:spPr>
          <a:xfrm>
            <a:off x="936995" y="2176814"/>
            <a:ext cx="10671909" cy="3046988"/>
          </a:xfrm>
          <a:prstGeom prst="rect">
            <a:avLst/>
          </a:prstGeom>
          <a:noFill/>
        </p:spPr>
        <p:txBody>
          <a:bodyPr wrap="square">
            <a:spAutoFit/>
          </a:bodyPr>
          <a:lstStyle/>
          <a:p>
            <a:r>
              <a:rPr lang="en-US" sz="3200" dirty="0"/>
              <a:t>Coffin &amp; Sullivan, 2013</a:t>
            </a:r>
          </a:p>
          <a:p>
            <a:pPr marL="457200" indent="-457200">
              <a:buFont typeface="Arial" panose="020B0604020202020204" pitchFamily="34" charset="0"/>
              <a:buChar char="•"/>
            </a:pPr>
            <a:r>
              <a:rPr lang="en-US" sz="3200" dirty="0"/>
              <a:t>Previous cost-effectiveness analysis of bystander naloxone distribution (just give naloxone to anyone who might witness an overdose).</a:t>
            </a:r>
          </a:p>
          <a:p>
            <a:pPr marL="457200" indent="-457200">
              <a:buFont typeface="Arial" panose="020B0604020202020204" pitchFamily="34" charset="0"/>
              <a:buChar char="•"/>
            </a:pPr>
            <a:r>
              <a:rPr lang="en-US" sz="3200" dirty="0"/>
              <a:t>Updated to 2019 parameters and converted to a component of the calculator.</a:t>
            </a:r>
          </a:p>
        </p:txBody>
      </p:sp>
    </p:spTree>
    <p:extLst>
      <p:ext uri="{BB962C8B-B14F-4D97-AF65-F5344CB8AC3E}">
        <p14:creationId xmlns:p14="http://schemas.microsoft.com/office/powerpoint/2010/main" val="1645421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599" y="47784"/>
            <a:ext cx="11334135" cy="1194669"/>
          </a:xfrm>
        </p:spPr>
        <p:txBody>
          <a:bodyPr>
            <a:normAutofit fontScale="90000"/>
          </a:bodyPr>
          <a:lstStyle/>
          <a:p>
            <a:pPr algn="l"/>
            <a:r>
              <a:rPr lang="en-US" sz="5334" dirty="0">
                <a:solidFill>
                  <a:schemeClr val="tx1"/>
                </a:solidFill>
              </a:rPr>
              <a:t>Bystander Naloxone Distribution Model</a:t>
            </a:r>
          </a:p>
        </p:txBody>
      </p:sp>
      <p:sp>
        <p:nvSpPr>
          <p:cNvPr id="10" name="Rounded Rectangle 9">
            <a:extLst>
              <a:ext uri="{FF2B5EF4-FFF2-40B4-BE49-F238E27FC236}">
                <a16:creationId xmlns:a16="http://schemas.microsoft.com/office/drawing/2014/main" id="{22804175-1DDF-87BF-46B1-897FF5E1CAB2}"/>
              </a:ext>
            </a:extLst>
          </p:cNvPr>
          <p:cNvSpPr/>
          <p:nvPr/>
        </p:nvSpPr>
        <p:spPr>
          <a:xfrm>
            <a:off x="9115425" y="2686050"/>
            <a:ext cx="2905971" cy="1066800"/>
          </a:xfrm>
          <a:prstGeom prst="roundRect">
            <a:avLst/>
          </a:prstGeom>
          <a:solidFill>
            <a:srgbClr val="F2B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ontserrat Light" pitchFamily="2" charset="77"/>
              </a:rPr>
              <a:t>Differences in Costs</a:t>
            </a:r>
          </a:p>
        </p:txBody>
      </p:sp>
      <p:sp>
        <p:nvSpPr>
          <p:cNvPr id="12" name="Rounded Rectangle 11">
            <a:extLst>
              <a:ext uri="{FF2B5EF4-FFF2-40B4-BE49-F238E27FC236}">
                <a16:creationId xmlns:a16="http://schemas.microsoft.com/office/drawing/2014/main" id="{C9CF918F-6C8E-5113-D096-25DEF3694364}"/>
              </a:ext>
            </a:extLst>
          </p:cNvPr>
          <p:cNvSpPr/>
          <p:nvPr/>
        </p:nvSpPr>
        <p:spPr>
          <a:xfrm>
            <a:off x="9115425" y="4329639"/>
            <a:ext cx="2905971" cy="2391833"/>
          </a:xfrm>
          <a:prstGeom prst="roundRect">
            <a:avLst/>
          </a:prstGeom>
          <a:solidFill>
            <a:srgbClr val="B766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ontserrat Light" pitchFamily="2" charset="77"/>
              </a:rPr>
              <a:t>Discounted differences in </a:t>
            </a:r>
            <a:r>
              <a:rPr lang="en-US" sz="2400" dirty="0">
                <a:solidFill>
                  <a:schemeClr val="tx1"/>
                </a:solidFill>
                <a:highlight>
                  <a:srgbClr val="FFFF00"/>
                </a:highlight>
                <a:latin typeface="Montserrat Light" pitchFamily="2" charset="77"/>
              </a:rPr>
              <a:t>QALYs, or # who survive the overdose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DA1DDD1-F57A-E700-EB23-63918C1574F1}"/>
                  </a:ext>
                </a:extLst>
              </p:cNvPr>
              <p:cNvSpPr txBox="1"/>
              <p:nvPr/>
            </p:nvSpPr>
            <p:spPr>
              <a:xfrm>
                <a:off x="0" y="1145205"/>
                <a:ext cx="9115425" cy="1514838"/>
              </a:xfrm>
              <a:prstGeom prst="rect">
                <a:avLst/>
              </a:prstGeom>
              <a:noFill/>
            </p:spPr>
            <p:txBody>
              <a:bodyPr wrap="square">
                <a:spAutoFit/>
              </a:bodyPr>
              <a:lstStyle/>
              <a:p>
                <a:pPr algn="ct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𝐼𝑛𝑡𝑒𝑟𝑣𝑒𝑛𝑡𝑖𝑜𝑛</m:t>
                        </m:r>
                        <m:r>
                          <a:rPr lang="en-US" sz="3600" i="1">
                            <a:latin typeface="Cambria Math" panose="02040503050406030204" pitchFamily="18" charset="0"/>
                          </a:rPr>
                          <m:t>−</m:t>
                        </m:r>
                        <m:r>
                          <a:rPr lang="en-US" sz="3600" i="1">
                            <a:latin typeface="Cambria Math" panose="02040503050406030204" pitchFamily="18" charset="0"/>
                          </a:rPr>
                          <m:t>𝐶𝑜𝑠𝑡</m:t>
                        </m:r>
                        <m:r>
                          <a:rPr lang="en-US" sz="3600" i="1">
                            <a:latin typeface="Cambria Math" panose="02040503050406030204" pitchFamily="18" charset="0"/>
                          </a:rPr>
                          <m:t> </m:t>
                        </m:r>
                        <m:r>
                          <a:rPr lang="en-US" sz="3600" i="1">
                            <a:latin typeface="Cambria Math" panose="02040503050406030204" pitchFamily="18" charset="0"/>
                          </a:rPr>
                          <m:t>𝑜𝑓</m:t>
                        </m:r>
                        <m:r>
                          <a:rPr lang="en-US" sz="3600" i="1">
                            <a:latin typeface="Cambria Math" panose="02040503050406030204" pitchFamily="18" charset="0"/>
                          </a:rPr>
                          <m:t> </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num>
                      <m:den>
                        <m:r>
                          <a:rPr lang="en-US" sz="3600" i="1">
                            <a:latin typeface="Cambria Math" panose="02040503050406030204" pitchFamily="18" charset="0"/>
                          </a:rPr>
                          <m:t>𝐼𝑛𝑡𝑒𝑟𝑣𝑒𝑛𝑡𝑖𝑜𝑛</m:t>
                        </m:r>
                        <m:r>
                          <a:rPr lang="en-US" sz="3600" i="1">
                            <a:latin typeface="Cambria Math" panose="02040503050406030204" pitchFamily="18" charset="0"/>
                          </a:rPr>
                          <m:t> </m:t>
                        </m:r>
                        <m:r>
                          <a:rPr lang="en-US" sz="3600" i="1">
                            <a:latin typeface="Cambria Math" panose="02040503050406030204" pitchFamily="18" charset="0"/>
                          </a:rPr>
                          <m:t>𝐸𝑓𝑓𝑒𝑐𝑡</m:t>
                        </m:r>
                        <m:r>
                          <a:rPr lang="en-US" sz="3600" i="1">
                            <a:latin typeface="Cambria Math" panose="02040503050406030204" pitchFamily="18" charset="0"/>
                          </a:rPr>
                          <m:t>−</m:t>
                        </m:r>
                        <m:r>
                          <a:rPr lang="en-US" sz="3600" i="1">
                            <a:latin typeface="Cambria Math" panose="02040503050406030204" pitchFamily="18" charset="0"/>
                          </a:rPr>
                          <m:t>𝑇𝑟𝑒𝑎𝑡𝑚𝑒𝑛𝑡</m:t>
                        </m:r>
                        <m:r>
                          <a:rPr lang="en-US" sz="3600" i="1">
                            <a:latin typeface="Cambria Math" panose="02040503050406030204" pitchFamily="18" charset="0"/>
                          </a:rPr>
                          <m:t> </m:t>
                        </m:r>
                        <m:r>
                          <a:rPr lang="en-US" sz="3600" i="1">
                            <a:latin typeface="Cambria Math" panose="02040503050406030204" pitchFamily="18" charset="0"/>
                          </a:rPr>
                          <m:t>𝑎𝑠</m:t>
                        </m:r>
                        <m:r>
                          <a:rPr lang="en-US" sz="3600" i="1">
                            <a:latin typeface="Cambria Math" panose="02040503050406030204" pitchFamily="18" charset="0"/>
                          </a:rPr>
                          <m:t> </m:t>
                        </m:r>
                        <m:r>
                          <a:rPr lang="en-US" sz="3600" i="1">
                            <a:latin typeface="Cambria Math" panose="02040503050406030204" pitchFamily="18" charset="0"/>
                          </a:rPr>
                          <m:t>𝑈𝑠𝑢𝑎𝑙</m:t>
                        </m:r>
                        <m:r>
                          <a:rPr lang="en-US" sz="3600" i="1">
                            <a:latin typeface="Cambria Math" panose="02040503050406030204" pitchFamily="18" charset="0"/>
                          </a:rPr>
                          <m:t> </m:t>
                        </m:r>
                        <m:r>
                          <a:rPr lang="en-US" sz="3600" i="1">
                            <a:latin typeface="Cambria Math" panose="02040503050406030204" pitchFamily="18" charset="0"/>
                          </a:rPr>
                          <m:t>𝐸𝑓𝑓𝑒𝑐𝑡</m:t>
                        </m:r>
                      </m:den>
                    </m:f>
                  </m:oMath>
                </a14:m>
                <a:r>
                  <a:rPr lang="en-US" sz="3600" dirty="0"/>
                  <a:t> =	</a:t>
                </a:r>
                <a:endParaRPr lang="en-US" sz="2400"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7DA1DDD1-F57A-E700-EB23-63918C1574F1}"/>
                  </a:ext>
                </a:extLst>
              </p:cNvPr>
              <p:cNvSpPr txBox="1">
                <a:spLocks noRot="1" noChangeAspect="1" noMove="1" noResize="1" noEditPoints="1" noAdjustHandles="1" noChangeArrowheads="1" noChangeShapeType="1" noTextEdit="1"/>
              </p:cNvSpPr>
              <p:nvPr/>
            </p:nvSpPr>
            <p:spPr>
              <a:xfrm>
                <a:off x="0" y="1145205"/>
                <a:ext cx="9115425" cy="1514838"/>
              </a:xfrm>
              <a:prstGeom prst="rect">
                <a:avLst/>
              </a:prstGeom>
              <a:blipFill>
                <a:blip r:embed="rId3"/>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B9CAA2F-3997-69A2-3491-E34AB659666E}"/>
              </a:ext>
            </a:extLst>
          </p:cNvPr>
          <p:cNvSpPr txBox="1"/>
          <p:nvPr/>
        </p:nvSpPr>
        <p:spPr>
          <a:xfrm>
            <a:off x="8131028" y="3300173"/>
            <a:ext cx="1290637" cy="1862176"/>
          </a:xfrm>
          <a:prstGeom prst="rect">
            <a:avLst/>
          </a:prstGeom>
          <a:noFill/>
        </p:spPr>
        <p:txBody>
          <a:bodyPr wrap="square">
            <a:spAutoFit/>
          </a:bodyPr>
          <a:lstStyle/>
          <a:p>
            <a:r>
              <a:rPr lang="en-US" sz="11501" dirty="0">
                <a:solidFill>
                  <a:srgbClr val="76777A"/>
                </a:solidFill>
              </a:rPr>
              <a:t>=</a:t>
            </a:r>
          </a:p>
        </p:txBody>
      </p:sp>
      <p:cxnSp>
        <p:nvCxnSpPr>
          <p:cNvPr id="19" name="Straight Connector 18">
            <a:extLst>
              <a:ext uri="{FF2B5EF4-FFF2-40B4-BE49-F238E27FC236}">
                <a16:creationId xmlns:a16="http://schemas.microsoft.com/office/drawing/2014/main" id="{9534435D-0D48-69FC-F6E9-3AA8E1690C74}"/>
              </a:ext>
            </a:extLst>
          </p:cNvPr>
          <p:cNvCxnSpPr>
            <a:cxnSpLocks/>
          </p:cNvCxnSpPr>
          <p:nvPr/>
        </p:nvCxnSpPr>
        <p:spPr>
          <a:xfrm>
            <a:off x="9176385" y="4056591"/>
            <a:ext cx="2743201" cy="0"/>
          </a:xfrm>
          <a:prstGeom prst="line">
            <a:avLst/>
          </a:prstGeom>
          <a:ln w="76200">
            <a:solidFill>
              <a:srgbClr val="76777A"/>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8788E2A-2E46-B2FD-A876-7156F5916E73}"/>
              </a:ext>
            </a:extLst>
          </p:cNvPr>
          <p:cNvCxnSpPr>
            <a:cxnSpLocks/>
          </p:cNvCxnSpPr>
          <p:nvPr/>
        </p:nvCxnSpPr>
        <p:spPr>
          <a:xfrm flipV="1">
            <a:off x="4578118" y="3522084"/>
            <a:ext cx="491428" cy="1101775"/>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688C24-8055-C806-9539-4095B655426B}"/>
              </a:ext>
            </a:extLst>
          </p:cNvPr>
          <p:cNvCxnSpPr>
            <a:cxnSpLocks/>
          </p:cNvCxnSpPr>
          <p:nvPr/>
        </p:nvCxnSpPr>
        <p:spPr>
          <a:xfrm>
            <a:off x="4578118" y="4623858"/>
            <a:ext cx="577074" cy="793924"/>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sp>
        <p:nvSpPr>
          <p:cNvPr id="31" name="Slide Number Placeholder 30">
            <a:extLst>
              <a:ext uri="{FF2B5EF4-FFF2-40B4-BE49-F238E27FC236}">
                <a16:creationId xmlns:a16="http://schemas.microsoft.com/office/drawing/2014/main" id="{830402C6-3A06-1059-1D7E-6028F30DF6E3}"/>
              </a:ext>
            </a:extLst>
          </p:cNvPr>
          <p:cNvSpPr>
            <a:spLocks noGrp="1"/>
          </p:cNvSpPr>
          <p:nvPr>
            <p:ph type="sldNum" sz="quarter" idx="12"/>
          </p:nvPr>
        </p:nvSpPr>
        <p:spPr/>
        <p:txBody>
          <a:bodyPr/>
          <a:lstStyle/>
          <a:p>
            <a:fld id="{6CEC2A8F-A9B4-4210-9F28-0F86B8E83E9D}" type="slidenum">
              <a:rPr lang="en-US" smtClean="0"/>
              <a:t>51</a:t>
            </a:fld>
            <a:endParaRPr lang="en-US"/>
          </a:p>
        </p:txBody>
      </p:sp>
      <p:sp>
        <p:nvSpPr>
          <p:cNvPr id="3" name="Rounded Rectangle 2">
            <a:extLst>
              <a:ext uri="{FF2B5EF4-FFF2-40B4-BE49-F238E27FC236}">
                <a16:creationId xmlns:a16="http://schemas.microsoft.com/office/drawing/2014/main" id="{E721ED93-E5DA-D111-0137-4754D6F18DDE}"/>
              </a:ext>
            </a:extLst>
          </p:cNvPr>
          <p:cNvSpPr/>
          <p:nvPr/>
        </p:nvSpPr>
        <p:spPr>
          <a:xfrm>
            <a:off x="9038898" y="1044007"/>
            <a:ext cx="3058510" cy="10668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ontserrat Light" pitchFamily="2" charset="77"/>
              </a:rPr>
              <a:t>Incremental Cost-Effectiveness Ratio</a:t>
            </a:r>
          </a:p>
        </p:txBody>
      </p:sp>
      <p:sp>
        <p:nvSpPr>
          <p:cNvPr id="6" name="Rounded Rectangle 5">
            <a:extLst>
              <a:ext uri="{FF2B5EF4-FFF2-40B4-BE49-F238E27FC236}">
                <a16:creationId xmlns:a16="http://schemas.microsoft.com/office/drawing/2014/main" id="{7612C148-AA9C-DC6F-DAC1-61EB86488869}"/>
              </a:ext>
            </a:extLst>
          </p:cNvPr>
          <p:cNvSpPr/>
          <p:nvPr/>
        </p:nvSpPr>
        <p:spPr>
          <a:xfrm>
            <a:off x="1575124" y="2560515"/>
            <a:ext cx="3126088" cy="1906182"/>
          </a:xfrm>
          <a:prstGeom prst="roundRect">
            <a:avLst/>
          </a:prstGeom>
          <a:solidFill>
            <a:srgbClr val="80729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highlight>
                  <a:srgbClr val="FFFF00"/>
                </a:highlight>
                <a:latin typeface="Montserrat Light" pitchFamily="2" charset="77"/>
              </a:rPr>
              <a:t>A bystander gives naloxone they got from your RCO*</a:t>
            </a:r>
          </a:p>
        </p:txBody>
      </p:sp>
      <p:sp>
        <p:nvSpPr>
          <p:cNvPr id="21" name="Rounded Rectangle 20">
            <a:extLst>
              <a:ext uri="{FF2B5EF4-FFF2-40B4-BE49-F238E27FC236}">
                <a16:creationId xmlns:a16="http://schemas.microsoft.com/office/drawing/2014/main" id="{C047C970-B163-419F-27C5-AE8D9A05D3B1}"/>
              </a:ext>
            </a:extLst>
          </p:cNvPr>
          <p:cNvSpPr/>
          <p:nvPr/>
        </p:nvSpPr>
        <p:spPr>
          <a:xfrm>
            <a:off x="1575124" y="4761442"/>
            <a:ext cx="3126088" cy="1405166"/>
          </a:xfrm>
          <a:prstGeom prst="roundRect">
            <a:avLst/>
          </a:prstGeom>
          <a:solidFill>
            <a:srgbClr val="9CA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Montserrat Light" pitchFamily="2" charset="77"/>
              </a:rPr>
              <a:t>EMS gives naloxone</a:t>
            </a:r>
          </a:p>
        </p:txBody>
      </p:sp>
      <p:sp>
        <p:nvSpPr>
          <p:cNvPr id="22" name="Rounded Rectangle 21">
            <a:extLst>
              <a:ext uri="{FF2B5EF4-FFF2-40B4-BE49-F238E27FC236}">
                <a16:creationId xmlns:a16="http://schemas.microsoft.com/office/drawing/2014/main" id="{EFF36C9D-988F-739A-6A13-895C504CAEE8}"/>
              </a:ext>
            </a:extLst>
          </p:cNvPr>
          <p:cNvSpPr/>
          <p:nvPr/>
        </p:nvSpPr>
        <p:spPr>
          <a:xfrm rot="16200000">
            <a:off x="-1322224" y="4033978"/>
            <a:ext cx="4180327" cy="1194669"/>
          </a:xfrm>
          <a:prstGeom prst="roundRect">
            <a:avLst/>
          </a:prstGeom>
          <a:solidFill>
            <a:srgbClr val="D6D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0210">
              <a:lnSpc>
                <a:spcPct val="90000"/>
              </a:lnSpc>
              <a:spcBef>
                <a:spcPct val="0"/>
              </a:spcBef>
              <a:spcAft>
                <a:spcPct val="35000"/>
              </a:spcAft>
            </a:pPr>
            <a:r>
              <a:rPr lang="en-US" sz="2400" dirty="0">
                <a:solidFill>
                  <a:schemeClr val="tx1"/>
                </a:solidFill>
                <a:highlight>
                  <a:srgbClr val="FFFF00"/>
                </a:highlight>
                <a:latin typeface="Montserrat Light" pitchFamily="2" charset="77"/>
                <a:cs typeface="Calibri Light" panose="020F0302020204030204" pitchFamily="34" charset="0"/>
              </a:rPr>
              <a:t>Experiences an opioid overdose</a:t>
            </a:r>
          </a:p>
        </p:txBody>
      </p:sp>
      <p:cxnSp>
        <p:nvCxnSpPr>
          <p:cNvPr id="25" name="Straight Arrow Connector 24">
            <a:extLst>
              <a:ext uri="{FF2B5EF4-FFF2-40B4-BE49-F238E27FC236}">
                <a16:creationId xmlns:a16="http://schemas.microsoft.com/office/drawing/2014/main" id="{19B284AF-A3DB-F51D-0BEC-C79841ABBD39}"/>
              </a:ext>
            </a:extLst>
          </p:cNvPr>
          <p:cNvCxnSpPr>
            <a:cxnSpLocks/>
          </p:cNvCxnSpPr>
          <p:nvPr/>
        </p:nvCxnSpPr>
        <p:spPr>
          <a:xfrm flipV="1">
            <a:off x="1360512" y="4347734"/>
            <a:ext cx="514350" cy="311356"/>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3D70B9D-8274-8BC0-CC99-B953E7F4B41E}"/>
              </a:ext>
            </a:extLst>
          </p:cNvPr>
          <p:cNvCxnSpPr>
            <a:cxnSpLocks/>
          </p:cNvCxnSpPr>
          <p:nvPr/>
        </p:nvCxnSpPr>
        <p:spPr>
          <a:xfrm>
            <a:off x="1360512" y="4659090"/>
            <a:ext cx="514350" cy="275166"/>
          </a:xfrm>
          <a:prstGeom prst="straightConnector1">
            <a:avLst/>
          </a:prstGeom>
          <a:ln w="19050">
            <a:solidFill>
              <a:srgbClr val="76777A"/>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197C35F5-A077-118C-66BC-0B80EEFD961F}"/>
              </a:ext>
            </a:extLst>
          </p:cNvPr>
          <p:cNvSpPr/>
          <p:nvPr/>
        </p:nvSpPr>
        <p:spPr>
          <a:xfrm>
            <a:off x="4921181" y="2540125"/>
            <a:ext cx="3126088" cy="1221692"/>
          </a:xfrm>
          <a:prstGeom prst="roundRect">
            <a:avLst/>
          </a:prstGeom>
          <a:solidFill>
            <a:srgbClr val="9C969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Montserrat Light" pitchFamily="2" charset="77"/>
              </a:rPr>
              <a:t>% Survives overdose</a:t>
            </a:r>
          </a:p>
        </p:txBody>
      </p:sp>
      <p:sp>
        <p:nvSpPr>
          <p:cNvPr id="34" name="Rounded Rectangle 33">
            <a:extLst>
              <a:ext uri="{FF2B5EF4-FFF2-40B4-BE49-F238E27FC236}">
                <a16:creationId xmlns:a16="http://schemas.microsoft.com/office/drawing/2014/main" id="{F2FC6052-8283-8CC2-8DBD-DD141D6DFFF2}"/>
              </a:ext>
            </a:extLst>
          </p:cNvPr>
          <p:cNvSpPr/>
          <p:nvPr/>
        </p:nvSpPr>
        <p:spPr>
          <a:xfrm>
            <a:off x="5004940" y="4934256"/>
            <a:ext cx="3126088" cy="981959"/>
          </a:xfrm>
          <a:prstGeom prst="roundRect">
            <a:avLst/>
          </a:prstGeom>
          <a:solidFill>
            <a:srgbClr val="9C969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Montserrat Light" pitchFamily="2" charset="77"/>
              </a:rPr>
              <a:t>% Mortality</a:t>
            </a:r>
          </a:p>
        </p:txBody>
      </p:sp>
      <p:sp>
        <p:nvSpPr>
          <p:cNvPr id="5" name="TextBox 4">
            <a:extLst>
              <a:ext uri="{FF2B5EF4-FFF2-40B4-BE49-F238E27FC236}">
                <a16:creationId xmlns:a16="http://schemas.microsoft.com/office/drawing/2014/main" id="{1225C1FB-187F-FF01-812D-FD602C7B00B9}"/>
              </a:ext>
            </a:extLst>
          </p:cNvPr>
          <p:cNvSpPr txBox="1"/>
          <p:nvPr/>
        </p:nvSpPr>
        <p:spPr>
          <a:xfrm>
            <a:off x="1533343" y="6231979"/>
            <a:ext cx="7640507" cy="646331"/>
          </a:xfrm>
          <a:prstGeom prst="rect">
            <a:avLst/>
          </a:prstGeom>
          <a:noFill/>
        </p:spPr>
        <p:txBody>
          <a:bodyPr wrap="square">
            <a:spAutoFit/>
          </a:bodyPr>
          <a:lstStyle/>
          <a:p>
            <a:r>
              <a:rPr lang="en-US" sz="1800" dirty="0"/>
              <a:t>*Model includes probabilities of several factors, including presence of naloxone, administration of naloxone, EMS transport, etc.</a:t>
            </a:r>
          </a:p>
        </p:txBody>
      </p:sp>
    </p:spTree>
    <p:extLst>
      <p:ext uri="{BB962C8B-B14F-4D97-AF65-F5344CB8AC3E}">
        <p14:creationId xmlns:p14="http://schemas.microsoft.com/office/powerpoint/2010/main" val="1093700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Outline for Today</a:t>
            </a:r>
          </a:p>
        </p:txBody>
      </p:sp>
      <p:sp>
        <p:nvSpPr>
          <p:cNvPr id="6" name="Content Placeholder 6">
            <a:extLst>
              <a:ext uri="{FF2B5EF4-FFF2-40B4-BE49-F238E27FC236}">
                <a16:creationId xmlns:a16="http://schemas.microsoft.com/office/drawing/2014/main" id="{1A9AB71C-E178-4254-EF13-B972A4328DD7}"/>
              </a:ext>
            </a:extLst>
          </p:cNvPr>
          <p:cNvSpPr txBox="1">
            <a:spLocks/>
          </p:cNvSpPr>
          <p:nvPr/>
        </p:nvSpPr>
        <p:spPr>
          <a:xfrm>
            <a:off x="1651000" y="1507524"/>
            <a:ext cx="9702799" cy="5350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200" strike="sngStrike" dirty="0">
                <a:solidFill>
                  <a:schemeClr val="tx1"/>
                </a:solidFill>
              </a:rPr>
              <a:t>Background and goals for the future</a:t>
            </a:r>
          </a:p>
          <a:p>
            <a:pPr>
              <a:spcAft>
                <a:spcPts val="1200"/>
              </a:spcAft>
            </a:pPr>
            <a:r>
              <a:rPr lang="en-US" sz="3200" strike="sngStrike" dirty="0">
                <a:solidFill>
                  <a:schemeClr val="tx1"/>
                </a:solidFill>
              </a:rPr>
              <a:t>Learn about cost-effectiveness analysis</a:t>
            </a:r>
          </a:p>
          <a:p>
            <a:pPr>
              <a:spcAft>
                <a:spcPts val="1200"/>
              </a:spcAft>
            </a:pPr>
            <a:r>
              <a:rPr lang="en-US" sz="3200" strike="sngStrike" dirty="0">
                <a:solidFill>
                  <a:schemeClr val="tx1"/>
                </a:solidFill>
              </a:rPr>
              <a:t>PRSS cost-effectiveness analysis results</a:t>
            </a:r>
          </a:p>
          <a:p>
            <a:pPr>
              <a:spcAft>
                <a:spcPts val="1200"/>
              </a:spcAft>
            </a:pPr>
            <a:r>
              <a:rPr lang="en-US" sz="3200" strike="sngStrike" dirty="0">
                <a:solidFill>
                  <a:schemeClr val="tx1"/>
                </a:solidFill>
              </a:rPr>
              <a:t>Bystander naloxone distribution</a:t>
            </a:r>
          </a:p>
          <a:p>
            <a:pPr>
              <a:spcAft>
                <a:spcPts val="1200"/>
              </a:spcAft>
            </a:pPr>
            <a:r>
              <a:rPr lang="en-US" sz="3200" dirty="0">
                <a:solidFill>
                  <a:schemeClr val="tx1"/>
                </a:solidFill>
              </a:rPr>
              <a:t>Using the calculator</a:t>
            </a:r>
          </a:p>
        </p:txBody>
      </p:sp>
      <p:sp>
        <p:nvSpPr>
          <p:cNvPr id="3" name="Left Arrow 2">
            <a:extLst>
              <a:ext uri="{FF2B5EF4-FFF2-40B4-BE49-F238E27FC236}">
                <a16:creationId xmlns:a16="http://schemas.microsoft.com/office/drawing/2014/main" id="{91BF89CD-D08E-6DA2-8E9C-85B2B7C4087B}"/>
              </a:ext>
            </a:extLst>
          </p:cNvPr>
          <p:cNvSpPr/>
          <p:nvPr/>
        </p:nvSpPr>
        <p:spPr>
          <a:xfrm>
            <a:off x="5668910" y="4428593"/>
            <a:ext cx="1828800" cy="39188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52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Inputs you will need - PRSS</a:t>
            </a:r>
          </a:p>
        </p:txBody>
      </p:sp>
      <p:sp>
        <p:nvSpPr>
          <p:cNvPr id="7" name="Content Placeholder 6">
            <a:extLst>
              <a:ext uri="{FF2B5EF4-FFF2-40B4-BE49-F238E27FC236}">
                <a16:creationId xmlns:a16="http://schemas.microsoft.com/office/drawing/2014/main" id="{56667CF0-4E40-A441-8A0F-A46249667F9F}"/>
              </a:ext>
            </a:extLst>
          </p:cNvPr>
          <p:cNvSpPr>
            <a:spLocks noGrp="1"/>
          </p:cNvSpPr>
          <p:nvPr>
            <p:ph idx="1"/>
          </p:nvPr>
        </p:nvSpPr>
        <p:spPr>
          <a:xfrm>
            <a:off x="1178170" y="1366847"/>
            <a:ext cx="10820400" cy="5350475"/>
          </a:xfrm>
        </p:spPr>
        <p:txBody>
          <a:bodyPr>
            <a:normAutofit lnSpcReduction="10000"/>
          </a:bodyPr>
          <a:lstStyle/>
          <a:p>
            <a:pPr marL="457200" lvl="1" indent="0">
              <a:lnSpc>
                <a:spcPct val="100000"/>
              </a:lnSpc>
              <a:spcBef>
                <a:spcPts val="0"/>
              </a:spcBef>
              <a:spcAft>
                <a:spcPts val="600"/>
              </a:spcAft>
              <a:buNone/>
            </a:pPr>
            <a:r>
              <a:rPr lang="en-US" sz="2000" dirty="0">
                <a:solidFill>
                  <a:schemeClr val="tx1"/>
                </a:solidFill>
              </a:rPr>
              <a:t>In line with </a:t>
            </a:r>
            <a:r>
              <a:rPr lang="en-US" sz="2000" b="1" dirty="0">
                <a:solidFill>
                  <a:schemeClr val="tx1"/>
                </a:solidFill>
              </a:rPr>
              <a:t>Management Systems </a:t>
            </a:r>
            <a:r>
              <a:rPr lang="en-US" sz="2000" dirty="0">
                <a:solidFill>
                  <a:schemeClr val="tx1"/>
                </a:solidFill>
              </a:rPr>
              <a:t>CAPRSS Standard. </a:t>
            </a:r>
          </a:p>
          <a:p>
            <a:pPr lvl="1">
              <a:lnSpc>
                <a:spcPct val="100000"/>
              </a:lnSpc>
              <a:spcBef>
                <a:spcPts val="0"/>
              </a:spcBef>
              <a:spcAft>
                <a:spcPts val="600"/>
              </a:spcAft>
            </a:pPr>
            <a:r>
              <a:rPr lang="en-US" sz="2000" dirty="0">
                <a:solidFill>
                  <a:schemeClr val="tx1"/>
                </a:solidFill>
              </a:rPr>
              <a:t>When in doubt, assume we are talking about a 1 year period.</a:t>
            </a:r>
          </a:p>
          <a:p>
            <a:pPr lvl="1">
              <a:lnSpc>
                <a:spcPct val="100000"/>
              </a:lnSpc>
              <a:spcBef>
                <a:spcPts val="0"/>
              </a:spcBef>
              <a:spcAft>
                <a:spcPts val="600"/>
              </a:spcAft>
            </a:pPr>
            <a:r>
              <a:rPr lang="en-US" sz="2000" dirty="0">
                <a:solidFill>
                  <a:schemeClr val="tx1"/>
                </a:solidFill>
              </a:rPr>
              <a:t>Number of people served (in 1 year: last year, average per year over 5 years, etc.)</a:t>
            </a:r>
          </a:p>
          <a:p>
            <a:pPr lvl="1">
              <a:lnSpc>
                <a:spcPct val="100000"/>
              </a:lnSpc>
              <a:spcBef>
                <a:spcPts val="0"/>
              </a:spcBef>
              <a:spcAft>
                <a:spcPts val="600"/>
              </a:spcAft>
            </a:pPr>
            <a:r>
              <a:rPr lang="en-US" sz="2000" dirty="0">
                <a:solidFill>
                  <a:schemeClr val="tx1"/>
                </a:solidFill>
              </a:rPr>
              <a:t>% participants retained in long-term coaching to graduation/completion or 1 year</a:t>
            </a:r>
          </a:p>
          <a:p>
            <a:pPr lvl="1">
              <a:lnSpc>
                <a:spcPct val="100000"/>
              </a:lnSpc>
              <a:spcBef>
                <a:spcPts val="0"/>
              </a:spcBef>
              <a:spcAft>
                <a:spcPts val="600"/>
              </a:spcAft>
            </a:pPr>
            <a:r>
              <a:rPr lang="en-US" sz="2000" dirty="0">
                <a:solidFill>
                  <a:schemeClr val="tx1"/>
                </a:solidFill>
              </a:rPr>
              <a:t>Of those retained, % in recovery (calculator based on abstinence AND sustained reduced use), will work for stricter or slightly more permissive definitions, as long as recovery is something different from chaotic substance use.</a:t>
            </a:r>
          </a:p>
          <a:p>
            <a:pPr lvl="1">
              <a:lnSpc>
                <a:spcPct val="100000"/>
              </a:lnSpc>
              <a:spcBef>
                <a:spcPts val="0"/>
              </a:spcBef>
              <a:spcAft>
                <a:spcPts val="600"/>
              </a:spcAft>
            </a:pPr>
            <a:r>
              <a:rPr lang="en-US" sz="2000" dirty="0">
                <a:solidFill>
                  <a:schemeClr val="tx1"/>
                </a:solidFill>
              </a:rPr>
              <a:t>Average age of participants</a:t>
            </a:r>
          </a:p>
          <a:p>
            <a:pPr lvl="1">
              <a:lnSpc>
                <a:spcPct val="100000"/>
              </a:lnSpc>
              <a:spcBef>
                <a:spcPts val="0"/>
              </a:spcBef>
              <a:spcAft>
                <a:spcPts val="600"/>
              </a:spcAft>
            </a:pPr>
            <a:r>
              <a:rPr lang="en-US" sz="2000" dirty="0">
                <a:solidFill>
                  <a:schemeClr val="tx1"/>
                </a:solidFill>
              </a:rPr>
              <a:t>Average number of engagements during the course of long-term PRSS (number of times they met with their peer worker 1:1, include brief engagements and longer ones, each time = 1).</a:t>
            </a:r>
          </a:p>
          <a:p>
            <a:pPr lvl="1">
              <a:lnSpc>
                <a:spcPct val="100000"/>
              </a:lnSpc>
              <a:spcBef>
                <a:spcPts val="0"/>
              </a:spcBef>
              <a:spcAft>
                <a:spcPts val="600"/>
              </a:spcAft>
            </a:pPr>
            <a:r>
              <a:rPr lang="en-US" sz="2000" dirty="0">
                <a:solidFill>
                  <a:schemeClr val="tx1"/>
                </a:solidFill>
              </a:rPr>
              <a:t>Then tell us the average length of each of those engagements. If there’s paperwork after each engagement, include that in the average length of time. Report in minutes.</a:t>
            </a:r>
          </a:p>
          <a:p>
            <a:pPr lvl="1">
              <a:lnSpc>
                <a:spcPct val="100000"/>
              </a:lnSpc>
              <a:spcBef>
                <a:spcPts val="0"/>
              </a:spcBef>
              <a:spcAft>
                <a:spcPts val="600"/>
              </a:spcAft>
            </a:pPr>
            <a:r>
              <a:rPr lang="en-US" sz="2000" dirty="0">
                <a:solidFill>
                  <a:schemeClr val="tx1"/>
                </a:solidFill>
              </a:rPr>
              <a:t>Hourly pay for peer workers delivering long-term PRSS. </a:t>
            </a:r>
          </a:p>
          <a:p>
            <a:pPr lvl="2">
              <a:lnSpc>
                <a:spcPct val="100000"/>
              </a:lnSpc>
              <a:spcBef>
                <a:spcPts val="0"/>
              </a:spcBef>
              <a:spcAft>
                <a:spcPts val="600"/>
              </a:spcAft>
            </a:pPr>
            <a:r>
              <a:rPr lang="en-US" sz="1400" dirty="0">
                <a:solidFill>
                  <a:schemeClr val="tx1"/>
                </a:solidFill>
              </a:rPr>
              <a:t>Annual salary / 52 / 40. Add fringe if appropriate. If it’s a flat amount, add it to the salary. If it’s a percentage, you can do: Hourly pay x (1 + fringe percent as a proportion). So if fringe is 35%, and my hourly pay is $22, then $22 x (1+0.35) = hourly pay with fringe. </a:t>
            </a:r>
            <a:endParaRPr lang="en-US" sz="2800" dirty="0">
              <a:solidFill>
                <a:schemeClr val="tx1"/>
              </a:solidFill>
            </a:endParaRPr>
          </a:p>
        </p:txBody>
      </p:sp>
    </p:spTree>
    <p:extLst>
      <p:ext uri="{BB962C8B-B14F-4D97-AF65-F5344CB8AC3E}">
        <p14:creationId xmlns:p14="http://schemas.microsoft.com/office/powerpoint/2010/main" val="1543772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Inputs you will need - Naloxone</a:t>
            </a:r>
          </a:p>
        </p:txBody>
      </p:sp>
      <p:sp>
        <p:nvSpPr>
          <p:cNvPr id="7" name="Content Placeholder 6">
            <a:extLst>
              <a:ext uri="{FF2B5EF4-FFF2-40B4-BE49-F238E27FC236}">
                <a16:creationId xmlns:a16="http://schemas.microsoft.com/office/drawing/2014/main" id="{56667CF0-4E40-A441-8A0F-A46249667F9F}"/>
              </a:ext>
            </a:extLst>
          </p:cNvPr>
          <p:cNvSpPr>
            <a:spLocks noGrp="1"/>
          </p:cNvSpPr>
          <p:nvPr>
            <p:ph idx="1"/>
          </p:nvPr>
        </p:nvSpPr>
        <p:spPr>
          <a:xfrm>
            <a:off x="1178170" y="1366847"/>
            <a:ext cx="10820400" cy="5350475"/>
          </a:xfrm>
        </p:spPr>
        <p:txBody>
          <a:bodyPr>
            <a:normAutofit/>
          </a:bodyPr>
          <a:lstStyle/>
          <a:p>
            <a:pPr lvl="1">
              <a:lnSpc>
                <a:spcPct val="100000"/>
              </a:lnSpc>
              <a:spcBef>
                <a:spcPts val="0"/>
              </a:spcBef>
              <a:spcAft>
                <a:spcPts val="600"/>
              </a:spcAft>
            </a:pPr>
            <a:r>
              <a:rPr lang="en-US" sz="2800" dirty="0">
                <a:solidFill>
                  <a:schemeClr val="tx1"/>
                </a:solidFill>
              </a:rPr>
              <a:t>We’re working on changing the first input. As of today (2/8/23): Percentage of your participants you want to give naloxone to. (Assumes that 20% already have it, so if you want to give it to every participant, enter 80%). </a:t>
            </a:r>
          </a:p>
          <a:p>
            <a:pPr lvl="2">
              <a:lnSpc>
                <a:spcPct val="100000"/>
              </a:lnSpc>
              <a:spcBef>
                <a:spcPts val="0"/>
              </a:spcBef>
              <a:spcAft>
                <a:spcPts val="600"/>
              </a:spcAft>
            </a:pPr>
            <a:r>
              <a:rPr lang="en-US" sz="2400" dirty="0">
                <a:solidFill>
                  <a:schemeClr val="tx1"/>
                </a:solidFill>
              </a:rPr>
              <a:t>Changing to: Enter the </a:t>
            </a:r>
            <a:r>
              <a:rPr lang="en-US" sz="2400" u="sng" dirty="0">
                <a:solidFill>
                  <a:schemeClr val="tx1"/>
                </a:solidFill>
              </a:rPr>
              <a:t>number</a:t>
            </a:r>
            <a:r>
              <a:rPr lang="en-US" sz="2400" dirty="0">
                <a:solidFill>
                  <a:schemeClr val="tx1"/>
                </a:solidFill>
              </a:rPr>
              <a:t> of naloxone kits you wish to distribute.</a:t>
            </a:r>
          </a:p>
          <a:p>
            <a:pPr lvl="1">
              <a:lnSpc>
                <a:spcPct val="100000"/>
              </a:lnSpc>
              <a:spcBef>
                <a:spcPts val="0"/>
              </a:spcBef>
              <a:spcAft>
                <a:spcPts val="600"/>
              </a:spcAft>
            </a:pPr>
            <a:r>
              <a:rPr lang="en-US" sz="2800" dirty="0">
                <a:solidFill>
                  <a:schemeClr val="tx1"/>
                </a:solidFill>
              </a:rPr>
              <a:t>The cost of naloxone (nasal spray)</a:t>
            </a:r>
          </a:p>
          <a:p>
            <a:pPr lvl="2">
              <a:lnSpc>
                <a:spcPct val="100000"/>
              </a:lnSpc>
              <a:spcBef>
                <a:spcPts val="0"/>
              </a:spcBef>
              <a:spcAft>
                <a:spcPts val="600"/>
              </a:spcAft>
            </a:pPr>
            <a:r>
              <a:rPr lang="en-US" sz="2400" dirty="0">
                <a:solidFill>
                  <a:schemeClr val="tx1"/>
                </a:solidFill>
              </a:rPr>
              <a:t>Allows you to account for any special deals you may have arranged, if the naloxone was donated and thus free to you, if naloxone price increases, etc. </a:t>
            </a:r>
          </a:p>
          <a:p>
            <a:pPr lvl="2">
              <a:lnSpc>
                <a:spcPct val="100000"/>
              </a:lnSpc>
              <a:spcBef>
                <a:spcPts val="0"/>
              </a:spcBef>
              <a:spcAft>
                <a:spcPts val="600"/>
              </a:spcAft>
            </a:pPr>
            <a:r>
              <a:rPr lang="en-US" sz="2400" dirty="0">
                <a:solidFill>
                  <a:schemeClr val="tx1"/>
                </a:solidFill>
              </a:rPr>
              <a:t>If you don’t know, just use the default values. </a:t>
            </a:r>
          </a:p>
        </p:txBody>
      </p:sp>
    </p:spTree>
    <p:extLst>
      <p:ext uri="{BB962C8B-B14F-4D97-AF65-F5344CB8AC3E}">
        <p14:creationId xmlns:p14="http://schemas.microsoft.com/office/powerpoint/2010/main" val="3766663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a:bodyPr>
          <a:lstStyle/>
          <a:p>
            <a:r>
              <a:rPr lang="en-US" dirty="0">
                <a:solidFill>
                  <a:schemeClr val="tx1"/>
                </a:solidFill>
              </a:rPr>
              <a:t>Let’s look at the calculator!</a:t>
            </a:r>
          </a:p>
        </p:txBody>
      </p:sp>
      <p:sp>
        <p:nvSpPr>
          <p:cNvPr id="30" name="Content Placeholder 5">
            <a:extLst>
              <a:ext uri="{FF2B5EF4-FFF2-40B4-BE49-F238E27FC236}">
                <a16:creationId xmlns:a16="http://schemas.microsoft.com/office/drawing/2014/main" id="{267062DD-B40C-28EC-FC64-D679F028137E}"/>
              </a:ext>
            </a:extLst>
          </p:cNvPr>
          <p:cNvSpPr>
            <a:spLocks noGrp="1"/>
          </p:cNvSpPr>
          <p:nvPr>
            <p:ph idx="1"/>
          </p:nvPr>
        </p:nvSpPr>
        <p:spPr>
          <a:xfrm>
            <a:off x="1546166" y="1965533"/>
            <a:ext cx="10645833" cy="4211430"/>
          </a:xfrm>
        </p:spPr>
        <p:txBody>
          <a:bodyPr>
            <a:normAutofit/>
          </a:bodyPr>
          <a:lstStyle/>
          <a:p>
            <a:pPr marL="0" indent="0">
              <a:buNone/>
            </a:pPr>
            <a:r>
              <a:rPr lang="en-US" sz="8000" b="0" i="0" dirty="0">
                <a:solidFill>
                  <a:srgbClr val="242424"/>
                </a:solidFill>
                <a:effectLst/>
                <a:latin typeface="Calibri" panose="020F0502020204030204" pitchFamily="34" charset="0"/>
              </a:rPr>
              <a:t> </a:t>
            </a:r>
            <a:r>
              <a:rPr lang="en-US" sz="8000" b="0" i="0" dirty="0">
                <a:effectLst/>
                <a:latin typeface="Calibri" panose="020F0502020204030204" pitchFamily="34" charset="0"/>
                <a:hlinkClick r:id="rId3"/>
              </a:rPr>
              <a:t>https://go.uth.edu/cea</a:t>
            </a:r>
            <a:endParaRPr lang="en-US" sz="11500" dirty="0">
              <a:solidFill>
                <a:schemeClr val="tx1"/>
              </a:solidFill>
            </a:endParaRPr>
          </a:p>
        </p:txBody>
      </p:sp>
      <p:pic>
        <p:nvPicPr>
          <p:cNvPr id="5" name="Picture 4">
            <a:extLst>
              <a:ext uri="{FF2B5EF4-FFF2-40B4-BE49-F238E27FC236}">
                <a16:creationId xmlns:a16="http://schemas.microsoft.com/office/drawing/2014/main" id="{4D616ABF-9330-3A56-553A-8D96C6AC9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070" y="3191565"/>
            <a:ext cx="3666435" cy="3666435"/>
          </a:xfrm>
          <a:prstGeom prst="rect">
            <a:avLst/>
          </a:prstGeom>
        </p:spPr>
      </p:pic>
    </p:spTree>
    <p:extLst>
      <p:ext uri="{BB962C8B-B14F-4D97-AF65-F5344CB8AC3E}">
        <p14:creationId xmlns:p14="http://schemas.microsoft.com/office/powerpoint/2010/main" val="8748437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Coming Changes</a:t>
            </a:r>
          </a:p>
        </p:txBody>
      </p:sp>
      <p:sp>
        <p:nvSpPr>
          <p:cNvPr id="7" name="Content Placeholder 6">
            <a:extLst>
              <a:ext uri="{FF2B5EF4-FFF2-40B4-BE49-F238E27FC236}">
                <a16:creationId xmlns:a16="http://schemas.microsoft.com/office/drawing/2014/main" id="{56667CF0-4E40-A441-8A0F-A46249667F9F}"/>
              </a:ext>
            </a:extLst>
          </p:cNvPr>
          <p:cNvSpPr>
            <a:spLocks noGrp="1"/>
          </p:cNvSpPr>
          <p:nvPr>
            <p:ph idx="1"/>
          </p:nvPr>
        </p:nvSpPr>
        <p:spPr>
          <a:xfrm>
            <a:off x="1178170" y="1366847"/>
            <a:ext cx="10820400" cy="5350475"/>
          </a:xfrm>
        </p:spPr>
        <p:txBody>
          <a:bodyPr>
            <a:normAutofit lnSpcReduction="10000"/>
          </a:bodyPr>
          <a:lstStyle/>
          <a:p>
            <a:pPr lvl="1">
              <a:lnSpc>
                <a:spcPct val="100000"/>
              </a:lnSpc>
              <a:spcBef>
                <a:spcPts val="0"/>
              </a:spcBef>
              <a:spcAft>
                <a:spcPts val="600"/>
              </a:spcAft>
            </a:pPr>
            <a:r>
              <a:rPr lang="en-US" sz="2800" dirty="0">
                <a:solidFill>
                  <a:schemeClr val="tx1"/>
                </a:solidFill>
              </a:rPr>
              <a:t>Pilot calculator, so a work in progress – please excuse our dust (and any typos you might find!)</a:t>
            </a:r>
          </a:p>
          <a:p>
            <a:pPr lvl="1">
              <a:lnSpc>
                <a:spcPct val="100000"/>
              </a:lnSpc>
              <a:spcBef>
                <a:spcPts val="0"/>
              </a:spcBef>
              <a:spcAft>
                <a:spcPts val="600"/>
              </a:spcAft>
            </a:pPr>
            <a:r>
              <a:rPr lang="en-US" sz="2800" dirty="0">
                <a:solidFill>
                  <a:schemeClr val="tx1"/>
                </a:solidFill>
              </a:rPr>
              <a:t>Will update how the calculator works as new information becomes available and as we get feedback.</a:t>
            </a:r>
            <a:endParaRPr lang="en-US" dirty="0">
              <a:solidFill>
                <a:schemeClr val="tx1"/>
              </a:solidFill>
            </a:endParaRPr>
          </a:p>
          <a:p>
            <a:pPr lvl="1">
              <a:lnSpc>
                <a:spcPct val="100000"/>
              </a:lnSpc>
              <a:spcBef>
                <a:spcPts val="0"/>
              </a:spcBef>
              <a:spcAft>
                <a:spcPts val="600"/>
              </a:spcAft>
            </a:pPr>
            <a:r>
              <a:rPr lang="en-US" sz="2800" dirty="0">
                <a:solidFill>
                  <a:schemeClr val="tx1"/>
                </a:solidFill>
              </a:rPr>
              <a:t>Working on tackling more pieces of the calculator, and adding other kinds of interventions that may or may not be relevant to your RCO or RCC. </a:t>
            </a:r>
          </a:p>
          <a:p>
            <a:pPr lvl="1">
              <a:lnSpc>
                <a:spcPct val="100000"/>
              </a:lnSpc>
              <a:spcBef>
                <a:spcPts val="0"/>
              </a:spcBef>
              <a:spcAft>
                <a:spcPts val="600"/>
              </a:spcAft>
            </a:pPr>
            <a:r>
              <a:rPr lang="en-US" sz="2800" dirty="0">
                <a:solidFill>
                  <a:schemeClr val="tx1"/>
                </a:solidFill>
              </a:rPr>
              <a:t>Hope to add more real-world scenarios: % who came to you from treatment, % who go to treatment because of engagement with PRSS, % who bypass treatment because of PRSS. (For now, post-treatment PRSS is a </a:t>
            </a:r>
            <a:r>
              <a:rPr lang="en-US" sz="2800" b="1" dirty="0">
                <a:solidFill>
                  <a:schemeClr val="tx1"/>
                </a:solidFill>
              </a:rPr>
              <a:t>very conservative</a:t>
            </a:r>
            <a:r>
              <a:rPr lang="en-US" sz="2800" dirty="0">
                <a:solidFill>
                  <a:schemeClr val="tx1"/>
                </a:solidFill>
              </a:rPr>
              <a:t> estimate: real cost-effectiveness is likely even better.)</a:t>
            </a:r>
          </a:p>
        </p:txBody>
      </p:sp>
    </p:spTree>
    <p:extLst>
      <p:ext uri="{BB962C8B-B14F-4D97-AF65-F5344CB8AC3E}">
        <p14:creationId xmlns:p14="http://schemas.microsoft.com/office/powerpoint/2010/main" val="3015005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a:bodyPr>
          <a:lstStyle/>
          <a:p>
            <a:r>
              <a:rPr lang="en-US" dirty="0">
                <a:solidFill>
                  <a:schemeClr val="tx1"/>
                </a:solidFill>
              </a:rPr>
              <a:t>Additional feedback or questions?</a:t>
            </a:r>
          </a:p>
        </p:txBody>
      </p:sp>
      <p:sp>
        <p:nvSpPr>
          <p:cNvPr id="6" name="Content Placeholder 5">
            <a:extLst>
              <a:ext uri="{FF2B5EF4-FFF2-40B4-BE49-F238E27FC236}">
                <a16:creationId xmlns:a16="http://schemas.microsoft.com/office/drawing/2014/main" id="{9AE4D60A-F20E-1146-A195-24E0D5CB3CE9}"/>
              </a:ext>
            </a:extLst>
          </p:cNvPr>
          <p:cNvSpPr>
            <a:spLocks noGrp="1"/>
          </p:cNvSpPr>
          <p:nvPr>
            <p:ph idx="1"/>
          </p:nvPr>
        </p:nvSpPr>
        <p:spPr>
          <a:xfrm>
            <a:off x="2273181" y="4419600"/>
            <a:ext cx="9080618" cy="1757362"/>
          </a:xfrm>
        </p:spPr>
        <p:txBody>
          <a:bodyPr>
            <a:normAutofit lnSpcReduction="10000"/>
          </a:bodyPr>
          <a:lstStyle/>
          <a:p>
            <a:pPr marL="0" indent="0">
              <a:buNone/>
            </a:pPr>
            <a:r>
              <a:rPr lang="en-US" sz="3600" dirty="0" err="1">
                <a:solidFill>
                  <a:schemeClr val="tx1"/>
                </a:solidFill>
              </a:rPr>
              <a:t>H.Shelton.Brown@uth.tmc.edu</a:t>
            </a:r>
            <a:endParaRPr lang="en-US" sz="3600" dirty="0">
              <a:solidFill>
                <a:schemeClr val="tx1"/>
              </a:solidFill>
            </a:endParaRPr>
          </a:p>
          <a:p>
            <a:pPr marL="0" indent="0">
              <a:buNone/>
            </a:pPr>
            <a:r>
              <a:rPr lang="en-US" sz="3600" dirty="0" err="1">
                <a:solidFill>
                  <a:schemeClr val="tx1"/>
                </a:solidFill>
              </a:rPr>
              <a:t>Sierra.J.CastedodeMartell@uth.tmc.edu</a:t>
            </a:r>
            <a:endParaRPr lang="en-US" sz="3600" dirty="0">
              <a:solidFill>
                <a:schemeClr val="tx1"/>
              </a:solidFill>
            </a:endParaRPr>
          </a:p>
          <a:p>
            <a:pPr marL="0" indent="0">
              <a:buNone/>
            </a:pPr>
            <a:r>
              <a:rPr lang="en-US" sz="3600" dirty="0" err="1">
                <a:solidFill>
                  <a:schemeClr val="tx1"/>
                </a:solidFill>
              </a:rPr>
              <a:t>Margaret.B.Moore@uth.tmc.edu</a:t>
            </a:r>
            <a:endParaRPr lang="en-US" sz="3600" dirty="0">
              <a:solidFill>
                <a:schemeClr val="tx1"/>
              </a:solidFill>
            </a:endParaRPr>
          </a:p>
          <a:p>
            <a:pPr lvl="1"/>
            <a:endParaRPr lang="en-US" sz="3200" dirty="0">
              <a:solidFill>
                <a:schemeClr val="tx1"/>
              </a:solidFill>
            </a:endParaRPr>
          </a:p>
          <a:p>
            <a:endParaRPr lang="en-US" dirty="0">
              <a:solidFill>
                <a:schemeClr val="tx1"/>
              </a:solidFill>
            </a:endParaRPr>
          </a:p>
        </p:txBody>
      </p:sp>
      <p:sp>
        <p:nvSpPr>
          <p:cNvPr id="3" name="Rounded Rectangle 2">
            <a:extLst>
              <a:ext uri="{FF2B5EF4-FFF2-40B4-BE49-F238E27FC236}">
                <a16:creationId xmlns:a16="http://schemas.microsoft.com/office/drawing/2014/main" id="{3BAF029C-6F52-029B-0871-B7C308D8B1A7}"/>
              </a:ext>
            </a:extLst>
          </p:cNvPr>
          <p:cNvSpPr/>
          <p:nvPr/>
        </p:nvSpPr>
        <p:spPr>
          <a:xfrm>
            <a:off x="1625600" y="1690688"/>
            <a:ext cx="6477000" cy="2144712"/>
          </a:xfrm>
          <a:prstGeom prst="roundRect">
            <a:avLst/>
          </a:prstGeom>
          <a:solidFill>
            <a:srgbClr val="5FB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Please take our feedback survey! </a:t>
            </a:r>
          </a:p>
          <a:p>
            <a:pPr algn="ctr"/>
            <a:r>
              <a:rPr lang="en-US" sz="4000" dirty="0">
                <a:solidFill>
                  <a:schemeClr val="tx1"/>
                </a:solidFill>
              </a:rPr>
              <a:t>https://</a:t>
            </a:r>
            <a:r>
              <a:rPr lang="en-US" sz="4000" dirty="0" err="1">
                <a:solidFill>
                  <a:schemeClr val="tx1"/>
                </a:solidFill>
              </a:rPr>
              <a:t>redcap.link</a:t>
            </a:r>
            <a:r>
              <a:rPr lang="en-US" sz="4000" dirty="0">
                <a:solidFill>
                  <a:schemeClr val="tx1"/>
                </a:solidFill>
              </a:rPr>
              <a:t>/calculator</a:t>
            </a:r>
          </a:p>
        </p:txBody>
      </p:sp>
      <p:pic>
        <p:nvPicPr>
          <p:cNvPr id="5" name="Picture 4">
            <a:extLst>
              <a:ext uri="{FF2B5EF4-FFF2-40B4-BE49-F238E27FC236}">
                <a16:creationId xmlns:a16="http://schemas.microsoft.com/office/drawing/2014/main" id="{5912516B-CFAE-2DC2-8BFA-0291A88C6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400" y="1348773"/>
            <a:ext cx="2946399" cy="2828542"/>
          </a:xfrm>
          <a:prstGeom prst="rect">
            <a:avLst/>
          </a:prstGeom>
        </p:spPr>
      </p:pic>
    </p:spTree>
    <p:extLst>
      <p:ext uri="{BB962C8B-B14F-4D97-AF65-F5344CB8AC3E}">
        <p14:creationId xmlns:p14="http://schemas.microsoft.com/office/powerpoint/2010/main" val="1828092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5830644" y="5586064"/>
            <a:ext cx="3334871" cy="1129553"/>
          </a:xfrm>
        </p:spPr>
        <p:txBody>
          <a:bodyPr/>
          <a:lstStyle/>
          <a:p>
            <a:r>
              <a:rPr lang="en-US" sz="1800" dirty="0"/>
              <a:t>Please complete our feedback survey</a:t>
            </a:r>
          </a:p>
          <a:p>
            <a:r>
              <a:rPr lang="en-US" sz="1800" dirty="0"/>
              <a:t>by scanning this QR Code</a:t>
            </a:r>
          </a:p>
          <a:p>
            <a:r>
              <a:rPr lang="en-US" sz="1800" dirty="0"/>
              <a:t>or go to </a:t>
            </a:r>
            <a:r>
              <a:rPr lang="en-US" sz="1800" u="sng" dirty="0" err="1"/>
              <a:t>faces.ly</a:t>
            </a:r>
            <a:r>
              <a:rPr lang="en-US" sz="1800" u="sng" dirty="0"/>
              <a:t>/eval</a:t>
            </a:r>
          </a:p>
        </p:txBody>
      </p:sp>
      <p:sp>
        <p:nvSpPr>
          <p:cNvPr id="3" name="Chevron 2">
            <a:hlinkClick r:id="rId2"/>
            <a:extLst>
              <a:ext uri="{FF2B5EF4-FFF2-40B4-BE49-F238E27FC236}">
                <a16:creationId xmlns:a16="http://schemas.microsoft.com/office/drawing/2014/main" id="{4DD9E8D4-9B3B-A9D2-8893-15A0F9297A93}"/>
              </a:ext>
            </a:extLst>
          </p:cNvPr>
          <p:cNvSpPr/>
          <p:nvPr/>
        </p:nvSpPr>
        <p:spPr>
          <a:xfrm>
            <a:off x="11614068" y="2933205"/>
            <a:ext cx="387927" cy="128847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3"/>
          <a:srcRect b="10275"/>
          <a:stretch/>
        </p:blipFill>
        <p:spPr>
          <a:xfrm>
            <a:off x="4104443" y="5070920"/>
            <a:ext cx="1629383" cy="1644697"/>
          </a:xfrm>
          <a:prstGeom prst="rect">
            <a:avLst/>
          </a:prstGeom>
        </p:spPr>
      </p:pic>
    </p:spTree>
    <p:extLst>
      <p:ext uri="{BB962C8B-B14F-4D97-AF65-F5344CB8AC3E}">
        <p14:creationId xmlns:p14="http://schemas.microsoft.com/office/powerpoint/2010/main" val="2511876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B070BFA-3C65-DB7F-9686-701532807CE2}"/>
              </a:ext>
            </a:extLst>
          </p:cNvPr>
          <p:cNvGraphicFramePr/>
          <p:nvPr>
            <p:extLst>
              <p:ext uri="{D42A27DB-BD31-4B8C-83A1-F6EECF244321}">
                <p14:modId xmlns:p14="http://schemas.microsoft.com/office/powerpoint/2010/main" val="1127457195"/>
              </p:ext>
            </p:extLst>
          </p:nvPr>
        </p:nvGraphicFramePr>
        <p:xfrm>
          <a:off x="1045029" y="1045028"/>
          <a:ext cx="10951281" cy="5486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5735CF98-A3DC-A563-1D0E-08DC504D0FC0}"/>
              </a:ext>
            </a:extLst>
          </p:cNvPr>
          <p:cNvSpPr txBox="1"/>
          <p:nvPr/>
        </p:nvSpPr>
        <p:spPr>
          <a:xfrm>
            <a:off x="2133600" y="83402"/>
            <a:ext cx="8654143" cy="830997"/>
          </a:xfrm>
          <a:prstGeom prst="rect">
            <a:avLst/>
          </a:prstGeom>
          <a:noFill/>
        </p:spPr>
        <p:txBody>
          <a:bodyPr wrap="square" rtlCol="0">
            <a:spAutoFit/>
          </a:bodyPr>
          <a:lstStyle/>
          <a:p>
            <a:pPr algn="ctr"/>
            <a:r>
              <a:rPr lang="en-US" sz="2400" dirty="0"/>
              <a:t>THANK YOU to </a:t>
            </a:r>
            <a:r>
              <a:rPr lang="en-US" sz="2400" dirty="0">
                <a:hlinkClick r:id="rId9"/>
              </a:rPr>
              <a:t>Communities for Recovery </a:t>
            </a:r>
            <a:r>
              <a:rPr lang="en-US" sz="2400" dirty="0"/>
              <a:t>and </a:t>
            </a:r>
            <a:r>
              <a:rPr lang="en-US" sz="2400" dirty="0">
                <a:hlinkClick r:id="rId10"/>
              </a:rPr>
              <a:t>RecoveryATX</a:t>
            </a:r>
            <a:r>
              <a:rPr lang="en-US" sz="2400" dirty="0"/>
              <a:t> for providing critical feedback!</a:t>
            </a:r>
          </a:p>
        </p:txBody>
      </p:sp>
      <p:sp>
        <p:nvSpPr>
          <p:cNvPr id="2" name="Oval 1">
            <a:extLst>
              <a:ext uri="{FF2B5EF4-FFF2-40B4-BE49-F238E27FC236}">
                <a16:creationId xmlns:a16="http://schemas.microsoft.com/office/drawing/2014/main" id="{74A4C4AC-D049-A0DB-9F22-52CDB48CA6CA}"/>
              </a:ext>
            </a:extLst>
          </p:cNvPr>
          <p:cNvSpPr/>
          <p:nvPr/>
        </p:nvSpPr>
        <p:spPr>
          <a:xfrm>
            <a:off x="195690" y="914399"/>
            <a:ext cx="2081997" cy="25146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Funding from Recovery Research Institute Pilot Grant Program</a:t>
            </a:r>
          </a:p>
        </p:txBody>
      </p:sp>
      <p:cxnSp>
        <p:nvCxnSpPr>
          <p:cNvPr id="5" name="Straight Arrow Connector 4">
            <a:extLst>
              <a:ext uri="{FF2B5EF4-FFF2-40B4-BE49-F238E27FC236}">
                <a16:creationId xmlns:a16="http://schemas.microsoft.com/office/drawing/2014/main" id="{6070D248-FFF5-6079-C0B0-4EEDF9E952CA}"/>
              </a:ext>
            </a:extLst>
          </p:cNvPr>
          <p:cNvCxnSpPr/>
          <p:nvPr/>
        </p:nvCxnSpPr>
        <p:spPr>
          <a:xfrm flipV="1">
            <a:off x="1928553" y="1546167"/>
            <a:ext cx="532014" cy="199229"/>
          </a:xfrm>
          <a:prstGeom prst="straightConnector1">
            <a:avLst/>
          </a:prstGeom>
          <a:ln w="762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928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B0EB7-FB3A-DB48-A2E5-EF781A79F04B}"/>
              </a:ext>
            </a:extLst>
          </p:cNvPr>
          <p:cNvSpPr>
            <a:spLocks noGrp="1"/>
          </p:cNvSpPr>
          <p:nvPr>
            <p:ph type="title"/>
          </p:nvPr>
        </p:nvSpPr>
        <p:spPr/>
        <p:txBody>
          <a:bodyPr>
            <a:normAutofit/>
          </a:bodyPr>
          <a:lstStyle/>
          <a:p>
            <a:r>
              <a:rPr lang="en-US" dirty="0">
                <a:solidFill>
                  <a:schemeClr val="tx1"/>
                </a:solidFill>
              </a:rPr>
              <a:t>Outline for Today</a:t>
            </a:r>
          </a:p>
        </p:txBody>
      </p:sp>
      <p:sp>
        <p:nvSpPr>
          <p:cNvPr id="2" name="Left Arrow 1">
            <a:extLst>
              <a:ext uri="{FF2B5EF4-FFF2-40B4-BE49-F238E27FC236}">
                <a16:creationId xmlns:a16="http://schemas.microsoft.com/office/drawing/2014/main" id="{FC2FD42C-62F1-736D-727E-49B980F7E015}"/>
              </a:ext>
            </a:extLst>
          </p:cNvPr>
          <p:cNvSpPr/>
          <p:nvPr/>
        </p:nvSpPr>
        <p:spPr>
          <a:xfrm>
            <a:off x="9176657" y="2253343"/>
            <a:ext cx="1828800" cy="39188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6">
            <a:extLst>
              <a:ext uri="{FF2B5EF4-FFF2-40B4-BE49-F238E27FC236}">
                <a16:creationId xmlns:a16="http://schemas.microsoft.com/office/drawing/2014/main" id="{1A9AB71C-E178-4254-EF13-B972A4328DD7}"/>
              </a:ext>
            </a:extLst>
          </p:cNvPr>
          <p:cNvSpPr txBox="1">
            <a:spLocks/>
          </p:cNvSpPr>
          <p:nvPr/>
        </p:nvSpPr>
        <p:spPr>
          <a:xfrm>
            <a:off x="1651000" y="1507524"/>
            <a:ext cx="9702799" cy="5350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200" strike="sngStrike" dirty="0">
                <a:solidFill>
                  <a:schemeClr val="tx1"/>
                </a:solidFill>
              </a:rPr>
              <a:t>Background and goals for the future</a:t>
            </a:r>
          </a:p>
          <a:p>
            <a:pPr>
              <a:spcAft>
                <a:spcPts val="1200"/>
              </a:spcAft>
            </a:pPr>
            <a:r>
              <a:rPr lang="en-US" sz="3200" dirty="0">
                <a:solidFill>
                  <a:schemeClr val="tx1"/>
                </a:solidFill>
              </a:rPr>
              <a:t>Learn about cost-effectiveness analysis</a:t>
            </a:r>
          </a:p>
          <a:p>
            <a:pPr>
              <a:spcAft>
                <a:spcPts val="1200"/>
              </a:spcAft>
            </a:pPr>
            <a:r>
              <a:rPr lang="en-US" sz="3200" dirty="0">
                <a:solidFill>
                  <a:schemeClr val="tx1"/>
                </a:solidFill>
              </a:rPr>
              <a:t>PRSS cost-effectiveness analysis results</a:t>
            </a:r>
          </a:p>
          <a:p>
            <a:pPr>
              <a:spcAft>
                <a:spcPts val="1200"/>
              </a:spcAft>
            </a:pPr>
            <a:r>
              <a:rPr lang="en-US" sz="3200" dirty="0">
                <a:solidFill>
                  <a:schemeClr val="tx1"/>
                </a:solidFill>
              </a:rPr>
              <a:t>Bystander naloxone distribution</a:t>
            </a:r>
          </a:p>
          <a:p>
            <a:pPr>
              <a:spcAft>
                <a:spcPts val="1200"/>
              </a:spcAft>
            </a:pPr>
            <a:r>
              <a:rPr lang="en-US" sz="3200" dirty="0">
                <a:solidFill>
                  <a:schemeClr val="tx1"/>
                </a:solidFill>
              </a:rPr>
              <a:t>Using the calculator</a:t>
            </a:r>
          </a:p>
        </p:txBody>
      </p:sp>
    </p:spTree>
    <p:extLst>
      <p:ext uri="{BB962C8B-B14F-4D97-AF65-F5344CB8AC3E}">
        <p14:creationId xmlns:p14="http://schemas.microsoft.com/office/powerpoint/2010/main" val="3881164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sp>
        <p:nvSpPr>
          <p:cNvPr id="3" name="Rounded Rectangle 2">
            <a:extLst>
              <a:ext uri="{FF2B5EF4-FFF2-40B4-BE49-F238E27FC236}">
                <a16:creationId xmlns:a16="http://schemas.microsoft.com/office/drawing/2014/main" id="{AD28A508-CAF1-8BEC-1358-9A8170AC71E9}"/>
              </a:ext>
            </a:extLst>
          </p:cNvPr>
          <p:cNvSpPr/>
          <p:nvPr/>
        </p:nvSpPr>
        <p:spPr>
          <a:xfrm>
            <a:off x="2937753" y="2665378"/>
            <a:ext cx="7490298" cy="310572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Moving quickly, but you have these slides and a longer version of this presentation is available on the calculator website!</a:t>
            </a:r>
          </a:p>
        </p:txBody>
      </p:sp>
    </p:spTree>
    <p:extLst>
      <p:ext uri="{BB962C8B-B14F-4D97-AF65-F5344CB8AC3E}">
        <p14:creationId xmlns:p14="http://schemas.microsoft.com/office/powerpoint/2010/main" val="615801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444" y="365125"/>
            <a:ext cx="9157355" cy="1325563"/>
          </a:xfrm>
        </p:spPr>
        <p:txBody>
          <a:bodyPr>
            <a:normAutofit fontScale="90000"/>
          </a:bodyPr>
          <a:lstStyle/>
          <a:p>
            <a:r>
              <a:rPr lang="en-US" sz="4800" dirty="0">
                <a:solidFill>
                  <a:schemeClr val="bg2">
                    <a:lumMod val="25000"/>
                  </a:schemeClr>
                </a:solidFill>
              </a:rPr>
              <a:t>What is Cost-Effectiveness Analysis?</a:t>
            </a:r>
          </a:p>
        </p:txBody>
      </p:sp>
    </p:spTree>
    <p:extLst>
      <p:ext uri="{BB962C8B-B14F-4D97-AF65-F5344CB8AC3E}">
        <p14:creationId xmlns:p14="http://schemas.microsoft.com/office/powerpoint/2010/main" val="1998878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c32135c-34d0-4cd6-90fe-2e397e7fb3db" xsi:nil="true"/>
    <lcf76f155ced4ddcb4097134ff3c332f xmlns="02ed1d5f-b16f-4bdf-9f06-23d39fdf354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342434-3261-4A47-8F95-4E609F0549A3}">
  <ds:schemaRefs>
    <ds:schemaRef ds:uri="http://schemas.microsoft.com/sharepoint/v3/contenttype/forms"/>
  </ds:schemaRefs>
</ds:datastoreItem>
</file>

<file path=customXml/itemProps2.xml><?xml version="1.0" encoding="utf-8"?>
<ds:datastoreItem xmlns:ds="http://schemas.openxmlformats.org/officeDocument/2006/customXml" ds:itemID="{951A5574-3BC4-43FD-9A37-DB1B94392AD8}">
  <ds:schemaRefs>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3c32135c-34d0-4cd6-90fe-2e397e7fb3db"/>
    <ds:schemaRef ds:uri="02ed1d5f-b16f-4bdf-9f06-23d39fdf3545"/>
    <ds:schemaRef ds:uri="http://schemas.microsoft.com/office/2006/metadata/properties"/>
  </ds:schemaRefs>
</ds:datastoreItem>
</file>

<file path=customXml/itemProps3.xml><?xml version="1.0" encoding="utf-8"?>
<ds:datastoreItem xmlns:ds="http://schemas.openxmlformats.org/officeDocument/2006/customXml" ds:itemID="{99B551AA-AF87-483C-8233-FC1BD8D60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5179</TotalTime>
  <Words>6132</Words>
  <Application>Microsoft Macintosh PowerPoint</Application>
  <PresentationFormat>Widescreen</PresentationFormat>
  <Paragraphs>520</Paragraphs>
  <Slides>58</Slides>
  <Notes>53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Calibri</vt:lpstr>
      <vt:lpstr>Calibri Light</vt:lpstr>
      <vt:lpstr>Cambria Math</vt:lpstr>
      <vt:lpstr>Courier New</vt:lpstr>
      <vt:lpstr>Montserrat Light</vt:lpstr>
      <vt:lpstr>Open Sans</vt:lpstr>
      <vt:lpstr>Open Sans Light</vt:lpstr>
      <vt:lpstr>Overpass Light</vt:lpstr>
      <vt:lpstr>PT Serif</vt:lpstr>
      <vt:lpstr>Office Theme</vt:lpstr>
      <vt:lpstr>WELCOME</vt:lpstr>
      <vt:lpstr>Cost-Effectiveness of PRSS and Bystander Naloxone:  Analysis and a Pilot Calculator  Recovery Leadership Summit - June 2023</vt:lpstr>
      <vt:lpstr>Outline for Today</vt:lpstr>
      <vt:lpstr>Background</vt:lpstr>
      <vt:lpstr>Background</vt:lpstr>
      <vt:lpstr>PowerPoint Presentation</vt:lpstr>
      <vt:lpstr>Outline for Today</vt:lpstr>
      <vt:lpstr>What is Cost-Effectiveness Analysis?</vt:lpstr>
      <vt:lpstr>What is Cost-Effectiveness Analysis?</vt:lpstr>
      <vt:lpstr>What is Cost-Effectiveness Analysis?</vt:lpstr>
      <vt:lpstr>What is Cost-Effectiveness Analysis?</vt:lpstr>
      <vt:lpstr>What is Cost-Effectiveness Analysis?</vt:lpstr>
      <vt:lpstr>What is Cost-Effectiveness Analysis?</vt:lpstr>
      <vt:lpstr>What is Cost-Effectiveness Analysis?</vt:lpstr>
      <vt:lpstr>What is Cost-Effectiveness Analysis?</vt:lpstr>
      <vt:lpstr>What is Cost-Effectiveness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Dealing with Uncertainty</vt:lpstr>
      <vt:lpstr>Dealing with Uncertainty</vt:lpstr>
      <vt:lpstr>Dealing with Uncertainty</vt:lpstr>
      <vt:lpstr>Dealing with Uncertainty</vt:lpstr>
      <vt:lpstr>Outline for Today</vt:lpstr>
      <vt:lpstr>PRSS Model</vt:lpstr>
      <vt:lpstr>Results: Base Case</vt:lpstr>
      <vt:lpstr>Results: Probabilistic Sensitivity Analysis</vt:lpstr>
      <vt:lpstr>Key Take-Aways</vt:lpstr>
      <vt:lpstr>Outline for Today</vt:lpstr>
      <vt:lpstr>Bystander Naloxone Distribution Model</vt:lpstr>
      <vt:lpstr>Bystander Naloxone Distribution Model</vt:lpstr>
      <vt:lpstr>Outline for Today</vt:lpstr>
      <vt:lpstr>Inputs you will need - PRSS</vt:lpstr>
      <vt:lpstr>Inputs you will need - Naloxone</vt:lpstr>
      <vt:lpstr>Let’s look at the calculator!</vt:lpstr>
      <vt:lpstr>Coming Changes</vt:lpstr>
      <vt:lpstr>Additional feedback or questions?</vt:lpstr>
      <vt:lpstr>PowerPoint Presentation</vt:lpstr>
    </vt:vector>
  </TitlesOfParts>
  <Company>UTHealth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Prince, Mia Lauren</dc:creator>
  <cp:lastModifiedBy>Oliver Books</cp:lastModifiedBy>
  <cp:revision>137</cp:revision>
  <dcterms:created xsi:type="dcterms:W3CDTF">2019-10-16T16:31:06Z</dcterms:created>
  <dcterms:modified xsi:type="dcterms:W3CDTF">2023-06-02T14:40:20Z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0x0101004BB190E4D7AFC14E98965610088EB58A</vt:lpwstr>
  </property>
  <property fmtid="{D5CDD505-2E9C-101B-9397-08002B2CF9AE}" pid="3" name="MediaServiceImageTags">
    <vt:lpwstr/>
  </property>
</Properties>
</file>