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60" r:id="rId5"/>
    <p:sldMasterId id="2147483673" r:id="rId6"/>
  </p:sldMasterIdLst>
  <p:notesMasterIdLst>
    <p:notesMasterId r:id="rId44"/>
  </p:notesMasterIdLst>
  <p:sldIdLst>
    <p:sldId id="257" r:id="rId7"/>
    <p:sldId id="326" r:id="rId8"/>
    <p:sldId id="312" r:id="rId9"/>
    <p:sldId id="345" r:id="rId10"/>
    <p:sldId id="314" r:id="rId11"/>
    <p:sldId id="261" r:id="rId12"/>
    <p:sldId id="325" r:id="rId13"/>
    <p:sldId id="299" r:id="rId14"/>
    <p:sldId id="338" r:id="rId15"/>
    <p:sldId id="337" r:id="rId16"/>
    <p:sldId id="355" r:id="rId17"/>
    <p:sldId id="336" r:id="rId18"/>
    <p:sldId id="341" r:id="rId19"/>
    <p:sldId id="340" r:id="rId20"/>
    <p:sldId id="346" r:id="rId21"/>
    <p:sldId id="263" r:id="rId22"/>
    <p:sldId id="357" r:id="rId23"/>
    <p:sldId id="342" r:id="rId24"/>
    <p:sldId id="343" r:id="rId25"/>
    <p:sldId id="344" r:id="rId26"/>
    <p:sldId id="280" r:id="rId27"/>
    <p:sldId id="347" r:id="rId28"/>
    <p:sldId id="348" r:id="rId29"/>
    <p:sldId id="333" r:id="rId30"/>
    <p:sldId id="349" r:id="rId31"/>
    <p:sldId id="352" r:id="rId32"/>
    <p:sldId id="351" r:id="rId33"/>
    <p:sldId id="350" r:id="rId34"/>
    <p:sldId id="353" r:id="rId35"/>
    <p:sldId id="354" r:id="rId36"/>
    <p:sldId id="360" r:id="rId37"/>
    <p:sldId id="356" r:id="rId38"/>
    <p:sldId id="358" r:id="rId39"/>
    <p:sldId id="359" r:id="rId40"/>
    <p:sldId id="288" r:id="rId41"/>
    <p:sldId id="289" r:id="rId42"/>
    <p:sldId id="268" r:id="rId43"/>
  </p:sldIdLst>
  <p:sldSz cx="9144000" cy="5143500" type="screen16x9"/>
  <p:notesSz cx="6858000" cy="9144000"/>
  <p:embeddedFontLst>
    <p:embeddedFont>
      <p:font typeface="Average" panose="02000503040000020003" pitchFamily="2" charset="77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sto MT" panose="02040603050505030304" pitchFamily="18" charset="77"/>
      <p:regular r:id="rId52"/>
      <p:bold r:id="rId53"/>
      <p:italic r:id="rId54"/>
      <p:boldItalic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Open Sans Light" panose="020B0306030504020204" pitchFamily="34" charset="0"/>
      <p:regular r:id="rId64"/>
      <p:italic r:id="rId65"/>
    </p:embeddedFont>
    <p:embeddedFont>
      <p:font typeface="Open Sans Semibold" panose="020B0606030504020204" pitchFamily="34" charset="0"/>
      <p:regular r:id="rId66"/>
      <p:bold r:id="rId67"/>
      <p:italic r:id="rId68"/>
      <p:boldItalic r:id="rId69"/>
    </p:embeddedFont>
    <p:embeddedFont>
      <p:font typeface="Oswald" pitchFamily="2" charset="77"/>
      <p:regular r:id="rId7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E1"/>
    <a:srgbClr val="38783D"/>
    <a:srgbClr val="FAFE6A"/>
    <a:srgbClr val="FCC6EB"/>
    <a:srgbClr val="D1FFE6"/>
    <a:srgbClr val="61F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23A7D6-2AA1-FA48-8679-50AABE05C92C}" v="3" dt="2023-06-03T00:57:40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0" d="100"/>
          <a:sy n="150" d="100"/>
        </p:scale>
        <p:origin x="42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7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microsoft.com/office/2015/10/relationships/revisionInfo" Target="revisionInfo.xml"/><Relationship Id="rId7" Type="http://schemas.openxmlformats.org/officeDocument/2006/relationships/slide" Target="slides/slide1.xml"/><Relationship Id="rId7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42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480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572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83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74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629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242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710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aa21dd56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9aa21dd56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do no harm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01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032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363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973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841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203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737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530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314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333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882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81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aa21dd56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aa21dd56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761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b2908b6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b2908b6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26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aa21dd56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9aa21dd56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Thrive logo and website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aa21dd56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9aa21dd56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 to go to for these actionable solutions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7312C-94D5-E943-947B-2A65222ADA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94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aa21dd56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aa21dd56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aa21dd56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aa21dd56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65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66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06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518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83024e0f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83024e0f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80% of Adults with a sud live with their parents in the 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64% of people with an opioid use disorder have daily contact with their families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the Arise model 96% of subjects using a comprehensive family care model engaged in treatment within 6 months and when the entire family was involved 71% were either sober or had reduced use at the 1 year mark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ARISE data citation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30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CF06-A1EC-0350-C7E9-994037CC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6436B-515F-AA92-BA94-04D398A30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CDAE-A770-7970-3BC6-D5EDAC70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CE221-E1A7-768C-61D6-8DBC39BC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20E12-E553-7018-D7D5-4F6FAB1F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51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54F3-B4CC-18A0-A119-655F4E97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03B9E-CABD-B4DC-1B9D-87DD6761D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8DAA-D226-ED94-D531-6754992B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7104-23BA-97B2-D945-0C039CE6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9976-BEA7-9DDF-826A-7D40AAE1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7279-A700-2158-D980-BA475218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605F2-F592-3257-64F0-4FCB64CD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95AF3-89DF-C54C-A6D1-4301F3F2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C366-1E83-41E3-6E46-6306F6FC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5E698-948F-1530-13BA-DE5F152F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6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1A01-64AD-D5B2-4586-ACC2C5FC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AC10D-D1E1-EFE8-2413-4DC8CE012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A7155-0BD1-8D58-016A-DCBC63B3D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C37BC-8058-20D3-0B18-BD69AB35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4DAA3-6125-9D5C-A1A0-0AD4EC707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C9544-6D89-0473-1BFB-8C433A99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0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24E7-66F1-84D0-E587-D5E4C47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13E5B-6545-47B8-06BA-7BEA53B79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B7C73-1DC6-2D38-7CCC-5BA212B91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5D6B8-DEE4-640E-2513-C3331CE17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FE4E4-8839-91DB-2161-C55FA5497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CD613C-E08B-57E0-7E39-5E071125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E2996-63D8-6812-55D1-B1E33A76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539F2-9485-7C3E-9159-6F7F8333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2A02-EE04-CF53-E3FD-3450206A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CE5CD-B512-E119-4FDF-C0B18130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E493-4517-8D53-B500-F945B3A8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F01A6-A768-E11F-3D2A-80D016DB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73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A4E7B-C0FD-E4A7-5FFB-C8726145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80463-26CE-B9CB-D791-826D06EA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E65DC-022B-5A8B-AA2F-2FB1FA3F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7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DD9C-F365-FF4E-B2FA-59128CED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469A-7C89-5591-A202-DB71E20B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563D1-C0DC-D467-F063-117C79693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A39AA-9894-86F5-8526-90D68770C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73435-DE34-9B48-E163-6AC317A9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FCC46-6267-D3B7-D844-FF9925F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5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CA37-9CE6-4475-0907-1616AD60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DFD38-B152-26FF-79E3-6B340AC18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1170A-E870-6137-FA14-65DFD0F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DAFC6-0CDC-A92C-901F-6D1CCDB6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9A7D-06FD-481C-F73D-2D53F99B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7FEF-DD77-E96F-8D80-F3BC803A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3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971C-B707-41FD-E4ED-2D530782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8CFDA-2D17-9CFF-4B86-CE8DF8AA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06A1-6DF0-A070-88B5-D459158D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D964E-213A-8AAC-68CC-1592B09D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4AE8E-F054-B49B-E38C-CBE5D92A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9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6B51B-82DC-86E6-723E-2C917860B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7DFBE-3055-8FC7-079F-B8BE1C08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4B77B-0101-BF63-56D8-F02395C2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710B-3164-261E-FA9D-825F3034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0865-645B-BD81-0138-B81571F8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5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4426717"/>
            <a:ext cx="9144000" cy="71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59867"/>
            <a:ext cx="6858000" cy="1466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 i="0" spc="45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81250" y="339134"/>
            <a:ext cx="4381500" cy="146685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617270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4426717"/>
            <a:ext cx="9144000" cy="71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59867"/>
            <a:ext cx="6858000" cy="1466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 i="0" spc="45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81250" y="339134"/>
            <a:ext cx="4381500" cy="146685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191333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H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614D15A-DCA8-F568-65F9-C8A55E339915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4" name="Picture 13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1CC22512-37B2-0E8C-A78D-BA58A9F8F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Rectangle&#10;&#10;Description automatically generated">
              <a:extLst>
                <a:ext uri="{FF2B5EF4-FFF2-40B4-BE49-F238E27FC236}">
                  <a16:creationId xmlns:a16="http://schemas.microsoft.com/office/drawing/2014/main" id="{BF21CC52-7025-3493-253D-2B5D1689E9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6064"/>
            <a:stretch/>
          </p:blipFill>
          <p:spPr>
            <a:xfrm>
              <a:off x="0" y="5902288"/>
              <a:ext cx="12192000" cy="95571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959867"/>
            <a:ext cx="6858000" cy="14668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 b="1" i="0" spc="45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54EF14-8289-0747-83BA-8D236CDAF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343" y="382198"/>
            <a:ext cx="4475315" cy="154286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212172-DB0E-628D-9797-3E2376AD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371898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C3BC-A33E-28B6-6743-9ACEFEDA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0A91B4-FAE4-5043-63DE-CF5DF893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551610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8D3C93-1161-77CC-5634-4A63214C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2762" y="1401366"/>
            <a:ext cx="5462587" cy="346106"/>
          </a:xfrm>
        </p:spPr>
        <p:txBody>
          <a:bodyPr/>
          <a:lstStyle>
            <a:lvl1pPr marL="0" indent="0">
              <a:buNone/>
              <a:defRPr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22680E-BDF7-2C71-ED0B-88C92BC56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651" y="1747472"/>
            <a:ext cx="2101361" cy="2101770"/>
          </a:xfrm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C0F13E9-3D0E-26A6-CA3F-470184A1B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2762" y="1760936"/>
            <a:ext cx="5462587" cy="273845"/>
          </a:xfrm>
        </p:spPr>
        <p:txBody>
          <a:bodyPr>
            <a:normAutofit/>
          </a:bodyPr>
          <a:lstStyle>
            <a:lvl1pPr marL="0" indent="0">
              <a:buNone/>
              <a:defRPr sz="1350" b="0"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Title &amp; Organization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DB111A-52EB-E249-6224-8B88C06D8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2762" y="2165318"/>
            <a:ext cx="5462588" cy="2097120"/>
          </a:xfrm>
        </p:spPr>
        <p:txBody>
          <a:bodyPr>
            <a:normAutofit/>
          </a:bodyPr>
          <a:lstStyle>
            <a:lvl1pPr marL="0" indent="0">
              <a:buNone/>
              <a:defRPr sz="1350" b="0"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C451BA-EED8-3680-A4CB-22973AD0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6CA1E51-A434-DFDF-CE3A-054A26EB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421787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8321" y="1338547"/>
            <a:ext cx="2887358" cy="2888583"/>
          </a:xfrm>
          <a:ln w="5715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AF2911-3EE5-2C4F-0B2E-A9D91AB89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Sponsor Tier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A7BD87-8A77-E95B-D11C-4BA00CF9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189236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65377" y="1474726"/>
            <a:ext cx="2650938" cy="2652065"/>
          </a:xfrm>
          <a:ln w="57150"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2075B45-9CE0-95F2-85EA-EB38418458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7687" y="1474726"/>
            <a:ext cx="2650938" cy="2652065"/>
          </a:xfrm>
          <a:ln w="57150"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C4A3F5-32BF-A5E6-126F-2E7657883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Sponsor Tier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BA66472-569E-72A4-0FF7-1F8D9027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98000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5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777" y="1799732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DDACA0-484C-8FE4-DC9F-204976DF4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3777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456554-942B-C0B3-1845-345101F9C2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4217" y="1792235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771D9DB2-225A-848A-E1A8-EF949D352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4107" y="1799732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D148A87-0D95-0008-0CF2-8A9447F77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13997" y="1792235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42B3BD8-BF76-EFF8-B2F7-EC0259185B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33887" y="1792235"/>
            <a:ext cx="1543382" cy="1544037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BD02477-6065-F818-FBA9-47A3FAEC7B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3886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E2EF5DC-0D57-DC34-4674-0BD76A3C79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0309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366866D-A2F8-F30E-5CEC-787410446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3283" y="3407661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E9F404-D14D-FE4F-8CFF-AB1FC64F3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4217" y="3421998"/>
            <a:ext cx="1543382" cy="324674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3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6D04C-67A8-D731-EC40-7A854EF1D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Tier Type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B503363-B9D9-93C1-0C72-1F8160EB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635159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391668"/>
            <a:ext cx="2359163" cy="2360164"/>
          </a:xfrm>
          <a:ln w="5715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E5FCD15-9EED-BF20-2D8A-6BE8959CE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5014" y="1391668"/>
            <a:ext cx="5330336" cy="2083492"/>
          </a:xfrm>
        </p:spPr>
        <p:txBody>
          <a:bodyPr>
            <a:normAutofit/>
          </a:bodyPr>
          <a:lstStyle>
            <a:lvl1pPr marL="0" indent="0">
              <a:buNone/>
              <a:defRPr sz="1350" b="0"/>
            </a:lvl1pPr>
            <a:lvl2pPr marL="7144" indent="0">
              <a:buNone/>
              <a:tabLst/>
              <a:defRPr/>
            </a:lvl2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37E892-C103-787E-50B3-35CD1BC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67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5716C83-17B4-C381-850C-2045F14D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220764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5EB1E5F-3707-50EA-F71B-190CBDE43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176C5-CF10-FDA6-D1E6-A79FE303F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22A8F75-DAEB-1151-4267-E165A54F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23666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122712-FC2A-136F-6052-A15DA321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2A1F8A-AF3D-0A4D-9E21-E9D609AC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52905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D7368-4E5F-21CB-F7A4-9C11CFEE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D41B6-ED92-53F4-115B-74D408949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FB7F-E48C-9FC0-9D60-5300F8F6F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4C2F-4D27-A244-9AE2-E5C8FE469D77}" type="datetimeFigureOut">
              <a:rPr lang="en-US" smtClean="0"/>
              <a:t>6/2/23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B588-7A72-9D2D-0097-0AB6DA5F4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A30AA-7B28-DA93-56FE-E0BC92F52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5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ectangle&#10;&#10;Description automatically generated">
            <a:extLst>
              <a:ext uri="{FF2B5EF4-FFF2-40B4-BE49-F238E27FC236}">
                <a16:creationId xmlns:a16="http://schemas.microsoft.com/office/drawing/2014/main" id="{F518A2A1-47B4-B5B2-2D04-E5CA6611DB4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D91A3-9181-E725-82F2-BE95F9D5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08CB2-9560-ADAF-F480-8324153A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14AD-C30C-10BB-7054-5A9E109C0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32537" y="4640006"/>
            <a:ext cx="3878927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12065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rivefamilysupport.or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rls_slide_loop.ppt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139C-8FCA-2258-CCE7-9B7241717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110562"/>
            <a:ext cx="6858000" cy="9886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04C831-906F-591B-6A39-C71FDA9D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defTabSz="685800">
              <a:buClrTx/>
            </a:pPr>
            <a:r>
              <a:rPr lang="en-US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#</a:t>
            </a:r>
            <a:r>
              <a:rPr lang="en-US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facesandvoices</a:t>
            </a:r>
            <a:r>
              <a:rPr lang="en-US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 #</a:t>
            </a:r>
            <a:r>
              <a:rPr lang="en-US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recoveryleadershipsummit</a:t>
            </a:r>
            <a:r>
              <a:rPr lang="en-US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  #advocate4recovery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559950-585E-F447-1C6F-9DADC9FA9B2E}"/>
              </a:ext>
            </a:extLst>
          </p:cNvPr>
          <p:cNvSpPr txBox="1">
            <a:spLocks/>
          </p:cNvSpPr>
          <p:nvPr/>
        </p:nvSpPr>
        <p:spPr>
          <a:xfrm>
            <a:off x="608682" y="4038446"/>
            <a:ext cx="7926636" cy="4399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 spc="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685800">
              <a:buClrTx/>
            </a:pPr>
            <a:r>
              <a:rPr lang="en-US" sz="2400" b="0" spc="45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Peer Recovery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337497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E22E34-D30E-2C98-8177-A516A86CC9CB}"/>
              </a:ext>
            </a:extLst>
          </p:cNvPr>
          <p:cNvSpPr txBox="1"/>
          <p:nvPr/>
        </p:nvSpPr>
        <p:spPr>
          <a:xfrm>
            <a:off x="1655054" y="1625450"/>
            <a:ext cx="648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swald" panose="00000500000000000000" pitchFamily="2" charset="0"/>
              </a:rPr>
              <a:t>Family Peer Services are not just support</a:t>
            </a:r>
          </a:p>
        </p:txBody>
      </p:sp>
    </p:spTree>
    <p:extLst>
      <p:ext uri="{BB962C8B-B14F-4D97-AF65-F5344CB8AC3E}">
        <p14:creationId xmlns:p14="http://schemas.microsoft.com/office/powerpoint/2010/main" val="2731065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610421" y="1132109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Person Centered One-on-One Peer Support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Psycho-social Education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Group Support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Connection to Resources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Advocacy</a:t>
            </a:r>
            <a:endParaRPr sz="30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94833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683312" y="443889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What is recovery?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dirty="0" err="1">
                <a:solidFill>
                  <a:srgbClr val="E8EAED"/>
                </a:solidFill>
                <a:effectLst/>
                <a:latin typeface="Oswald" panose="00000500000000000000" pitchFamily="2" charset="0"/>
              </a:rPr>
              <a:t>re·cov·er·y</a:t>
            </a:r>
            <a:endParaRPr lang="en-US" sz="3600" b="0" i="0" dirty="0">
              <a:solidFill>
                <a:srgbClr val="E8EAED"/>
              </a:solidFill>
              <a:effectLst/>
              <a:latin typeface="Oswald" panose="00000500000000000000" pitchFamily="2" charset="0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Oswald" panose="00000500000000000000" pitchFamily="2" charset="0"/>
              </a:rPr>
              <a:t>    1. 	A return to a normal state of health, mind, 	or strength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Oswald" panose="00000500000000000000" pitchFamily="2" charset="0"/>
              </a:rPr>
              <a:t>    2.	The action or process of regaining a 	possession or control of something that was 	stolen or lost</a:t>
            </a:r>
          </a:p>
          <a:p>
            <a:pPr marL="742950" lvl="0" indent="-742950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3600" b="0" i="0" dirty="0">
              <a:solidFill>
                <a:srgbClr val="BDC1C6"/>
              </a:solidFill>
              <a:effectLst/>
              <a:latin typeface="Oswald" panose="000005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36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36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6064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7179" y="1313133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Creating Holistic Support for the Family using a person-centered approach</a:t>
            </a:r>
          </a:p>
        </p:txBody>
      </p:sp>
    </p:spTree>
    <p:extLst>
      <p:ext uri="{BB962C8B-B14F-4D97-AF65-F5344CB8AC3E}">
        <p14:creationId xmlns:p14="http://schemas.microsoft.com/office/powerpoint/2010/main" val="131735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73734" y="5567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Training for our Family Peer Specialists</a:t>
            </a:r>
            <a:endParaRPr sz="28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09701" y="120320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Identify areas the </a:t>
            </a:r>
            <a:r>
              <a:rPr lang="en-US" sz="2000" dirty="0" err="1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family members need to reclaim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Create SMART goals for </a:t>
            </a: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creating health and well-being in critical areas</a:t>
            </a:r>
            <a:endParaRPr lang="en-US" sz="20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Identifying potential boundaries that need to be set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Engaging the entire family in the process of working together towards healthy goals</a:t>
            </a:r>
            <a:endParaRPr sz="2000" dirty="0">
              <a:solidFill>
                <a:schemeClr val="tx1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1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7179" y="1313133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One-on-One Peer Support</a:t>
            </a:r>
          </a:p>
        </p:txBody>
      </p:sp>
    </p:spTree>
    <p:extLst>
      <p:ext uri="{BB962C8B-B14F-4D97-AF65-F5344CB8AC3E}">
        <p14:creationId xmlns:p14="http://schemas.microsoft.com/office/powerpoint/2010/main" val="322022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E45584B-2CE7-59AC-A024-E96144925BF1}"/>
              </a:ext>
            </a:extLst>
          </p:cNvPr>
          <p:cNvSpPr/>
          <p:nvPr/>
        </p:nvSpPr>
        <p:spPr>
          <a:xfrm>
            <a:off x="4441733" y="2949708"/>
            <a:ext cx="2074806" cy="2223017"/>
          </a:xfrm>
          <a:prstGeom prst="ellipse">
            <a:avLst/>
          </a:prstGeom>
          <a:solidFill>
            <a:schemeClr val="bg1">
              <a:lumMod val="40000"/>
              <a:lumOff val="60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D321B3-AEFE-B449-326B-9FCC6F5AA4FB}"/>
              </a:ext>
            </a:extLst>
          </p:cNvPr>
          <p:cNvSpPr/>
          <p:nvPr/>
        </p:nvSpPr>
        <p:spPr>
          <a:xfrm>
            <a:off x="4521663" y="20057"/>
            <a:ext cx="2027912" cy="2255830"/>
          </a:xfrm>
          <a:prstGeom prst="ellipse">
            <a:avLst/>
          </a:prstGeom>
          <a:solidFill>
            <a:schemeClr val="accent3">
              <a:lumMod val="40000"/>
              <a:lumOff val="6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0F3493-6291-7FB7-4F21-42AD50C649CF}"/>
              </a:ext>
            </a:extLst>
          </p:cNvPr>
          <p:cNvSpPr/>
          <p:nvPr/>
        </p:nvSpPr>
        <p:spPr>
          <a:xfrm>
            <a:off x="3534597" y="580062"/>
            <a:ext cx="2074806" cy="2223017"/>
          </a:xfrm>
          <a:prstGeom prst="ellipse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DD672E-8C89-84C4-9A29-EEEDBF5EA157}"/>
              </a:ext>
            </a:extLst>
          </p:cNvPr>
          <p:cNvSpPr/>
          <p:nvPr/>
        </p:nvSpPr>
        <p:spPr>
          <a:xfrm>
            <a:off x="3315400" y="2373778"/>
            <a:ext cx="2074806" cy="2223017"/>
          </a:xfrm>
          <a:prstGeom prst="ellipse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F9C3AC-8F43-4955-FC08-D700BA694778}"/>
              </a:ext>
            </a:extLst>
          </p:cNvPr>
          <p:cNvSpPr/>
          <p:nvPr/>
        </p:nvSpPr>
        <p:spPr>
          <a:xfrm>
            <a:off x="2983136" y="1485877"/>
            <a:ext cx="2074806" cy="2223017"/>
          </a:xfrm>
          <a:prstGeom prst="ellipse">
            <a:avLst/>
          </a:prstGeom>
          <a:solidFill>
            <a:schemeClr val="bg1">
              <a:lumMod val="60000"/>
              <a:lumOff val="4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E3CAD8-0F95-0507-5F6C-0F27DDA1BF29}"/>
              </a:ext>
            </a:extLst>
          </p:cNvPr>
          <p:cNvSpPr/>
          <p:nvPr/>
        </p:nvSpPr>
        <p:spPr>
          <a:xfrm>
            <a:off x="5827382" y="454780"/>
            <a:ext cx="2027912" cy="2292963"/>
          </a:xfrm>
          <a:prstGeom prst="ellipse">
            <a:avLst/>
          </a:prstGeom>
          <a:solidFill>
            <a:schemeClr val="accent5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sto MT" panose="0204060305050503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19A493-3328-E5ED-7EAB-B2F2D39EAE4D}"/>
              </a:ext>
            </a:extLst>
          </p:cNvPr>
          <p:cNvSpPr/>
          <p:nvPr/>
        </p:nvSpPr>
        <p:spPr>
          <a:xfrm>
            <a:off x="5722470" y="2851817"/>
            <a:ext cx="2027912" cy="2223016"/>
          </a:xfrm>
          <a:prstGeom prst="ellipse">
            <a:avLst/>
          </a:prstGeom>
          <a:solidFill>
            <a:srgbClr val="FCC6EB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ACEEA7-8888-41D2-D7C5-B5BFB2DD25E7}"/>
              </a:ext>
            </a:extLst>
          </p:cNvPr>
          <p:cNvSpPr/>
          <p:nvPr/>
        </p:nvSpPr>
        <p:spPr>
          <a:xfrm>
            <a:off x="6398299" y="1803939"/>
            <a:ext cx="1941775" cy="2223016"/>
          </a:xfrm>
          <a:prstGeom prst="ellipse">
            <a:avLst/>
          </a:prstGeom>
          <a:solidFill>
            <a:srgbClr val="D1FFE6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sto MT" panose="02040603050505030304" pitchFamily="18" charset="0"/>
              </a:rPr>
              <a:t>          Social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08B0C-BBCC-BE83-8C5B-DB852A89E7CD}"/>
              </a:ext>
            </a:extLst>
          </p:cNvPr>
          <p:cNvSpPr txBox="1"/>
          <p:nvPr/>
        </p:nvSpPr>
        <p:spPr>
          <a:xfrm>
            <a:off x="6561845" y="11165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Financial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B72418-8CB6-57C1-3596-91451632D8F9}"/>
              </a:ext>
            </a:extLst>
          </p:cNvPr>
          <p:cNvSpPr txBox="1"/>
          <p:nvPr/>
        </p:nvSpPr>
        <p:spPr>
          <a:xfrm>
            <a:off x="6029522" y="4244357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Spiritual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44146-5A81-F694-10DD-A1175FC1FA5B}"/>
              </a:ext>
            </a:extLst>
          </p:cNvPr>
          <p:cNvSpPr txBox="1"/>
          <p:nvPr/>
        </p:nvSpPr>
        <p:spPr>
          <a:xfrm>
            <a:off x="4653466" y="4439006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Occupational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60F6B-04F8-1FEA-6005-390694B7518C}"/>
              </a:ext>
            </a:extLst>
          </p:cNvPr>
          <p:cNvSpPr txBox="1"/>
          <p:nvPr/>
        </p:nvSpPr>
        <p:spPr>
          <a:xfrm>
            <a:off x="3472052" y="380275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Physical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BC2100-9A17-82F2-3AB7-BBDE28E73344}"/>
              </a:ext>
            </a:extLst>
          </p:cNvPr>
          <p:cNvSpPr txBox="1"/>
          <p:nvPr/>
        </p:nvSpPr>
        <p:spPr>
          <a:xfrm>
            <a:off x="3083390" y="2202418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Intellectual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1E05D9-E6C5-AA5D-74AE-10FD3FC1F07F}"/>
              </a:ext>
            </a:extLst>
          </p:cNvPr>
          <p:cNvSpPr txBox="1"/>
          <p:nvPr/>
        </p:nvSpPr>
        <p:spPr>
          <a:xfrm>
            <a:off x="3773119" y="1022682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Environmental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F772-A1CD-C195-3F6B-768750BCFD56}"/>
              </a:ext>
            </a:extLst>
          </p:cNvPr>
          <p:cNvSpPr txBox="1"/>
          <p:nvPr/>
        </p:nvSpPr>
        <p:spPr>
          <a:xfrm>
            <a:off x="4985624" y="335162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Emotional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7E592-3A49-3EE5-651A-AE239ACAFBDF}"/>
              </a:ext>
            </a:extLst>
          </p:cNvPr>
          <p:cNvSpPr txBox="1"/>
          <p:nvPr/>
        </p:nvSpPr>
        <p:spPr>
          <a:xfrm>
            <a:off x="184535" y="414297"/>
            <a:ext cx="28873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Dimensions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Wellness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73734" y="5567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Using the 8 Demensions to:</a:t>
            </a:r>
            <a:endParaRPr sz="28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57019" y="138006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Identify areas the </a:t>
            </a:r>
            <a:r>
              <a:rPr lang="en-US" sz="2000" dirty="0" err="1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family members need to reclaim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Create SMART goals for </a:t>
            </a: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creating health and well-being in critical areas</a:t>
            </a:r>
            <a:endParaRPr lang="en-US" sz="20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Identifying potential boundaries that need to be set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Engaging the entire family in the process of working together towards healthy goals</a:t>
            </a:r>
            <a:endParaRPr sz="2000" dirty="0">
              <a:solidFill>
                <a:schemeClr val="tx1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7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73734" y="5567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Identifing Values</a:t>
            </a:r>
            <a:endParaRPr sz="28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57019" y="138006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What matters to me?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How do I want to show up for the world around me?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Am I aligned with those values and making decisions with intention?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 I have the ability to self-regulate and self-reflect?</a:t>
            </a:r>
          </a:p>
        </p:txBody>
      </p:sp>
    </p:spTree>
    <p:extLst>
      <p:ext uri="{BB962C8B-B14F-4D97-AF65-F5344CB8AC3E}">
        <p14:creationId xmlns:p14="http://schemas.microsoft.com/office/powerpoint/2010/main" val="942229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Evidence Based Actional Solutions</a:t>
            </a:r>
            <a:br>
              <a:rPr lang="en" sz="3400" dirty="0"/>
            </a:br>
            <a:r>
              <a:rPr lang="en" sz="2400" dirty="0"/>
              <a:t>CRAFT, Motivational Interviewing and </a:t>
            </a:r>
            <a:br>
              <a:rPr lang="en" sz="2400" dirty="0"/>
            </a:br>
            <a:r>
              <a:rPr lang="en" sz="2400" dirty="0"/>
              <a:t>Acceptance and Commitment Therapy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57019" y="138006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Functional Analysis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Communications skills using OARS, LOVE and SURF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Reinforcing and rewarding positive behaviors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Allowing for natural consequences (does this action support continued use or recovery)</a:t>
            </a:r>
          </a:p>
        </p:txBody>
      </p:sp>
    </p:spTree>
    <p:extLst>
      <p:ext uri="{BB962C8B-B14F-4D97-AF65-F5344CB8AC3E}">
        <p14:creationId xmlns:p14="http://schemas.microsoft.com/office/powerpoint/2010/main" val="3356257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73734" y="5567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400" dirty="0"/>
              <a:t>Building A Family </a:t>
            </a:r>
            <a:br>
              <a:rPr lang="en" sz="3400" dirty="0"/>
            </a:br>
            <a:r>
              <a:rPr lang="en" sz="3400" dirty="0"/>
              <a:t>Recovery Community Organization</a:t>
            </a:r>
            <a:br>
              <a:rPr lang="en" sz="3400" dirty="0"/>
            </a:br>
            <a:endParaRPr sz="28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60861" y="162595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" sz="2400" dirty="0">
                <a:solidFill>
                  <a:srgbClr val="FFFFFF"/>
                </a:solidFill>
              </a:rPr>
              <a:t>Recovery Leadership Summit 2023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en" sz="2400" dirty="0">
                <a:solidFill>
                  <a:srgbClr val="FFFFFF"/>
                </a:solidFill>
              </a:rPr>
              <a:t>resented by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" sz="2400" dirty="0">
                <a:solidFill>
                  <a:srgbClr val="FFFFFF"/>
                </a:solidFill>
              </a:rPr>
              <a:t>Pam Lanhart, Founder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" sz="2400" dirty="0">
                <a:solidFill>
                  <a:srgbClr val="FFFFFF"/>
                </a:solidFill>
              </a:rPr>
              <a:t>Co-Executive Director of Programs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" sz="2400" dirty="0">
                <a:solidFill>
                  <a:srgbClr val="FFFFFF"/>
                </a:solidFill>
              </a:rPr>
              <a:t>Thrive Family Recovery Resources</a:t>
            </a:r>
          </a:p>
          <a:p>
            <a:pPr marL="0" indent="0" algn="ctr">
              <a:spcBef>
                <a:spcPts val="1200"/>
              </a:spcBef>
              <a:spcAft>
                <a:spcPts val="1600"/>
              </a:spcAft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94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Bonding before Boundaries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0851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Am I in relationship or do I need to work on connection first?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Does the boundary I am se</a:t>
            </a: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tting align with my values?  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Can I effectively follow through on the boundary I’m setting?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Am I communicating boundaries while still honoring the person I’m in front of?</a:t>
            </a:r>
          </a:p>
        </p:txBody>
      </p:sp>
    </p:spTree>
    <p:extLst>
      <p:ext uri="{BB962C8B-B14F-4D97-AF65-F5344CB8AC3E}">
        <p14:creationId xmlns:p14="http://schemas.microsoft.com/office/powerpoint/2010/main" val="1006528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>
            <a:spLocks noGrp="1"/>
          </p:cNvSpPr>
          <p:nvPr>
            <p:ph type="title"/>
          </p:nvPr>
        </p:nvSpPr>
        <p:spPr>
          <a:xfrm>
            <a:off x="557912" y="5796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HARM REDUCTION AS A FAMILY STRATEGY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7"/>
          <p:cNvSpPr txBox="1"/>
          <p:nvPr/>
        </p:nvSpPr>
        <p:spPr>
          <a:xfrm>
            <a:off x="757257" y="1236019"/>
            <a:ext cx="5653800" cy="2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Harm reduction saves lives</a:t>
            </a:r>
          </a:p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Meeting someone where they are at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Self-efficacy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Agency in decisions</a:t>
            </a:r>
          </a:p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Naloxone availability and training</a:t>
            </a:r>
          </a:p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4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Access to syringe service programs</a:t>
            </a:r>
            <a:endParaRPr sz="24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7179" y="1313133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Group Support</a:t>
            </a:r>
          </a:p>
        </p:txBody>
      </p:sp>
    </p:spTree>
    <p:extLst>
      <p:ext uri="{BB962C8B-B14F-4D97-AF65-F5344CB8AC3E}">
        <p14:creationId xmlns:p14="http://schemas.microsoft.com/office/powerpoint/2010/main" val="3740251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Why Invitation to Change and CRAFT?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4614" y="98772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Invidual</a:t>
            </a: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person centered approach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Combination of “way of being” work, practices of acceptance and skills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 one-size-fits all.  Supports harm reduction and any pathway their loved one chooses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Robust materials (that I didn’t have to write myself)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Data driven, evidence based</a:t>
            </a:r>
            <a:endParaRPr lang="en-US" sz="20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337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C368-01E3-242E-0144-D97D91C2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2459D-3218-FC22-4796-189B1BF4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3" y="57150"/>
            <a:ext cx="8239040" cy="46413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B3EBD-B2BC-329D-0A3A-6224AD529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832300" cy="405579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07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7179" y="1313133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Educational Workshops</a:t>
            </a:r>
          </a:p>
        </p:txBody>
      </p:sp>
    </p:spTree>
    <p:extLst>
      <p:ext uri="{BB962C8B-B14F-4D97-AF65-F5344CB8AC3E}">
        <p14:creationId xmlns:p14="http://schemas.microsoft.com/office/powerpoint/2010/main" val="2990579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Community Needs Assessment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64718" y="113448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One hour, 3 hour and 6 hour workshops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Informed by CRAFT, Motivational Interviewing and other evidence-based practices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Helping families and community members understand the science and behaviors of substance use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Challenging stigma, language and stereo types associated with substance use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Opportunity to engage families to determine interest in local support groups</a:t>
            </a:r>
            <a:endParaRPr lang="en-US" sz="20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7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7179" y="1313133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Resource Navigation</a:t>
            </a:r>
          </a:p>
        </p:txBody>
      </p:sp>
    </p:spTree>
    <p:extLst>
      <p:ext uri="{BB962C8B-B14F-4D97-AF65-F5344CB8AC3E}">
        <p14:creationId xmlns:p14="http://schemas.microsoft.com/office/powerpoint/2010/main" val="4051771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When a person is ready, there is  a small window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8377" y="10441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Understanding systems of care, particularly in the individuals state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Developing a network of all types of treatmen</a:t>
            </a: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 programs, levels of care and funding sources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Understanding the steps to withdrawal management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Supporting medications for opioid use disorder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Partnering with recovery community organizations throughout the state and nationally</a:t>
            </a:r>
            <a:endParaRPr lang="en-US" sz="20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31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7179" y="1313133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Advocacy</a:t>
            </a:r>
          </a:p>
        </p:txBody>
      </p:sp>
    </p:spTree>
    <p:extLst>
      <p:ext uri="{BB962C8B-B14F-4D97-AF65-F5344CB8AC3E}">
        <p14:creationId xmlns:p14="http://schemas.microsoft.com/office/powerpoint/2010/main" val="297598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73734" y="5567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THRIVE FAMILY RECOVERY RESOURCES</a:t>
            </a:r>
            <a:endParaRPr sz="280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60861" y="162595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" dirty="0">
                <a:solidFill>
                  <a:srgbClr val="FFFFFF"/>
                </a:solidFill>
              </a:rPr>
              <a:t>Founded in 2016 as Thrive Family Support under fiscal sponsor</a:t>
            </a:r>
          </a:p>
          <a:p>
            <a:pPr marL="285750" indent="-285750">
              <a:lnSpc>
                <a:spcPct val="100000"/>
              </a:lnSpc>
            </a:pPr>
            <a:r>
              <a:rPr lang="en" dirty="0">
                <a:solidFill>
                  <a:srgbClr val="FFFFFF"/>
                </a:solidFill>
              </a:rPr>
              <a:t>2021 became Thrive Family Recovery Resources</a:t>
            </a:r>
          </a:p>
          <a:p>
            <a:pPr marL="285750" indent="-285750">
              <a:lnSpc>
                <a:spcPct val="100000"/>
              </a:lnSpc>
            </a:pPr>
            <a:r>
              <a:rPr lang="en" dirty="0">
                <a:solidFill>
                  <a:srgbClr val="FFFFFF"/>
                </a:solidFill>
              </a:rPr>
              <a:t>Family Recovery Community Organization</a:t>
            </a:r>
          </a:p>
          <a:p>
            <a:pPr marL="285750" indent="-285750">
              <a:lnSpc>
                <a:spcPct val="100000"/>
              </a:lnSpc>
            </a:pPr>
            <a:r>
              <a:rPr lang="en" dirty="0">
                <a:solidFill>
                  <a:srgbClr val="FFFFFF"/>
                </a:solidFill>
              </a:rPr>
              <a:t>October 2022,  MN DHS </a:t>
            </a:r>
            <a:r>
              <a:rPr lang="en-US" dirty="0">
                <a:solidFill>
                  <a:srgbClr val="FFFFFF"/>
                </a:solidFill>
              </a:rPr>
              <a:t>Grant Awardee to provide					One-on-One Peer Support							Evidence-Based Family Psychosocial Educational Workshop			CRAFT and Invitation to Change Family Recovery Groups			Resource Navigation </a:t>
            </a:r>
            <a:endParaRPr lang="en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76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Family Voices Matter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8377" y="10441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Discovery </a:t>
            </a:r>
            <a:r>
              <a:rPr lang="my-Qaaz-MM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find out what your state policies are regarding funding for family run organization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Advocate for legislation that supports funding for family run organizations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Discover the process of certification for family peer services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Billable services</a:t>
            </a:r>
          </a:p>
        </p:txBody>
      </p:sp>
    </p:spTree>
    <p:extLst>
      <p:ext uri="{BB962C8B-B14F-4D97-AF65-F5344CB8AC3E}">
        <p14:creationId xmlns:p14="http://schemas.microsoft.com/office/powerpoint/2010/main" val="3998891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S</a:t>
            </a:r>
            <a:r>
              <a:rPr lang="en-US" sz="3400" dirty="0" err="1"/>
              <a:t>trategic</a:t>
            </a:r>
            <a:r>
              <a:rPr lang="en-US" sz="3400" dirty="0"/>
              <a:t> Planning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8377" y="10441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 it well, before you do more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Data management, deliverables and outcomes (numbers and improvements)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Needs assessments.  What next?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Engaging and training volunteers</a:t>
            </a:r>
          </a:p>
        </p:txBody>
      </p:sp>
    </p:spTree>
    <p:extLst>
      <p:ext uri="{BB962C8B-B14F-4D97-AF65-F5344CB8AC3E}">
        <p14:creationId xmlns:p14="http://schemas.microsoft.com/office/powerpoint/2010/main" val="2037641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Funding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8377" y="10441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Fee for services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Foundation Grants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State grants </a:t>
            </a:r>
            <a:r>
              <a:rPr lang="my-Qaaz-MM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rewarded as an emerging recovery community organization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Memorandums of understand in partnership with recovery community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633199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Partnering with RCO’s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8377" y="10441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Guidance from long-standing members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Referrals from RCO’s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Referrals to RCO’s (warm handoffs)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Ongoing back-end support from current RCO’s</a:t>
            </a:r>
          </a:p>
        </p:txBody>
      </p:sp>
    </p:spTree>
    <p:extLst>
      <p:ext uri="{BB962C8B-B14F-4D97-AF65-F5344CB8AC3E}">
        <p14:creationId xmlns:p14="http://schemas.microsoft.com/office/powerpoint/2010/main" val="1421534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92549" y="3470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Partnering with Community Members</a:t>
            </a:r>
            <a:endParaRPr sz="24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438377" y="104417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Every family has been impacted by substance use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Intetifying</a:t>
            </a:r>
            <a:r>
              <a:rPr lang="en-US" sz="2000" dirty="0">
                <a:solidFill>
                  <a:schemeClr val="tx1"/>
                </a:solidFill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community partners such as county chemical health, county social workers, faith-communities, schools, first responders, medical facilities</a:t>
            </a: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Show up</a:t>
            </a:r>
            <a:endParaRPr lang="en-US" sz="2000" dirty="0">
              <a:solidFill>
                <a:schemeClr val="tx1"/>
              </a:solidFill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rtl="0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Participate in other organizations events (you don’t have to be the headliner</a:t>
            </a:r>
          </a:p>
        </p:txBody>
      </p:sp>
    </p:spTree>
    <p:extLst>
      <p:ext uri="{BB962C8B-B14F-4D97-AF65-F5344CB8AC3E}">
        <p14:creationId xmlns:p14="http://schemas.microsoft.com/office/powerpoint/2010/main" val="2866692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"/>
          <p:cNvSpPr txBox="1">
            <a:spLocks noGrp="1"/>
          </p:cNvSpPr>
          <p:nvPr>
            <p:ph type="title"/>
          </p:nvPr>
        </p:nvSpPr>
        <p:spPr>
          <a:xfrm>
            <a:off x="311700" y="406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</a:t>
            </a:r>
            <a:endParaRPr/>
          </a:p>
        </p:txBody>
      </p:sp>
      <p:sp>
        <p:nvSpPr>
          <p:cNvPr id="298" name="Google Shape;298;p45"/>
          <p:cNvSpPr txBox="1"/>
          <p:nvPr/>
        </p:nvSpPr>
        <p:spPr>
          <a:xfrm>
            <a:off x="4100755" y="1912050"/>
            <a:ext cx="4029642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Pam Lanhart</a:t>
            </a: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Thrive Family Recovery Resources</a:t>
            </a:r>
            <a:endParaRPr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uFill>
                  <a:noFill/>
                </a:uFill>
              </a:rPr>
              <a:t>P</a:t>
            </a:r>
            <a:r>
              <a:rPr lang="en" dirty="0">
                <a:solidFill>
                  <a:schemeClr val="dk1"/>
                </a:solidFill>
                <a:uFill>
                  <a:noFill/>
                </a:uFill>
              </a:rPr>
              <a:t>am.lanhart@thrivefamilyrecoveryresources.org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www.thrivefamilyrecoveryresources.org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uFill>
                  <a:noFill/>
                </a:uFill>
              </a:rPr>
              <a:t>www.pamlanhart.com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F4F09-8D0F-FC4C-15FA-41FB3C88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32411" y="1257491"/>
            <a:ext cx="2235615" cy="335954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 Slide</a:t>
            </a:r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Robert Meyers - CRAFT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Jeff Foote - Beyond Addiction: How Science and Kindness Help People Change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Jeff Foote - Invitation to Change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Judith Landou - Arise Intervention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William R. Miller - Motivational Interviewing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Prochaska and DiClemente 1983 - Stages of Change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Bill Hettler - 8 Dimensions of Wellness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18BD11-68B6-2266-AFDA-5CC9165E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984" y="4189548"/>
            <a:ext cx="2501153" cy="847165"/>
          </a:xfrm>
        </p:spPr>
        <p:txBody>
          <a:bodyPr/>
          <a:lstStyle/>
          <a:p>
            <a:pPr defTabSz="685800">
              <a:buClrTx/>
            </a:pPr>
            <a:r>
              <a:rPr lang="en-US" sz="1350" kern="1200" dirty="0">
                <a:solidFill>
                  <a:srgbClr val="FFFFFF"/>
                </a:solidFill>
              </a:rPr>
              <a:t>Please complete our feedback survey</a:t>
            </a:r>
          </a:p>
          <a:p>
            <a:pPr defTabSz="685800">
              <a:buClrTx/>
            </a:pPr>
            <a:r>
              <a:rPr lang="en-US" sz="1350" kern="1200" dirty="0">
                <a:solidFill>
                  <a:srgbClr val="FFFFFF"/>
                </a:solidFill>
              </a:rPr>
              <a:t>by scanning this QR Code</a:t>
            </a:r>
          </a:p>
          <a:p>
            <a:pPr defTabSz="685800">
              <a:buClrTx/>
            </a:pPr>
            <a:r>
              <a:rPr lang="en-US" sz="1350" kern="1200" dirty="0">
                <a:solidFill>
                  <a:srgbClr val="FFFFFF"/>
                </a:solidFill>
              </a:rPr>
              <a:t>or go to </a:t>
            </a:r>
            <a:r>
              <a:rPr lang="en-US" sz="1350" u="sng" kern="1200" dirty="0" err="1">
                <a:solidFill>
                  <a:srgbClr val="FFFFFF"/>
                </a:solidFill>
              </a:rPr>
              <a:t>faces.ly</a:t>
            </a:r>
            <a:r>
              <a:rPr lang="en-US" sz="1350" u="sng" kern="1200" dirty="0">
                <a:solidFill>
                  <a:srgbClr val="FFFFFF"/>
                </a:solidFill>
              </a:rPr>
              <a:t>/eval</a:t>
            </a:r>
          </a:p>
        </p:txBody>
      </p:sp>
      <p:sp>
        <p:nvSpPr>
          <p:cNvPr id="3" name="Chevron 2">
            <a:hlinkClick r:id="rId3"/>
            <a:extLst>
              <a:ext uri="{FF2B5EF4-FFF2-40B4-BE49-F238E27FC236}">
                <a16:creationId xmlns:a16="http://schemas.microsoft.com/office/drawing/2014/main" id="{4DD9E8D4-9B3B-A9D2-8893-15A0F9297A93}"/>
              </a:ext>
            </a:extLst>
          </p:cNvPr>
          <p:cNvSpPr/>
          <p:nvPr/>
        </p:nvSpPr>
        <p:spPr>
          <a:xfrm>
            <a:off x="8710552" y="2199904"/>
            <a:ext cx="290945" cy="96635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416B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7C104-4F9A-CB06-7E5C-5DA4F2C5C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75"/>
          <a:stretch/>
        </p:blipFill>
        <p:spPr>
          <a:xfrm>
            <a:off x="3078333" y="3803190"/>
            <a:ext cx="1222037" cy="12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Learning Objectives</a:t>
            </a:r>
            <a:endParaRPr sz="3400"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9386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Explain Recovery Oriented Family Systems using Evidence Based Practices</a:t>
            </a:r>
            <a:b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Define holistic family recovery using multiple pathways</a:t>
            </a:r>
            <a:b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Discuss the importance of the family system in the process of recovery and the data that supports the outcomes when families are involved in the recovery process</a:t>
            </a:r>
            <a:b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solidFill>
                <a:schemeClr val="tx1"/>
              </a:solidFill>
              <a:effectLst/>
              <a:latin typeface="Oswald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effectLst/>
                <a:latin typeface="Oswald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Discuss the differences between a regular recovery community organization and a family recovery community organization</a:t>
            </a:r>
            <a:endParaRPr sz="2000" dirty="0">
              <a:solidFill>
                <a:schemeClr val="tx1"/>
              </a:solidFill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0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C1FC-D7BE-CADC-6512-61E6DF1E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601" y="415167"/>
            <a:ext cx="4909711" cy="572700"/>
          </a:xfrm>
        </p:spPr>
        <p:txBody>
          <a:bodyPr/>
          <a:lstStyle/>
          <a:p>
            <a:r>
              <a:rPr lang="en-US"/>
              <a:t>ADDICTION AND THE FAMILY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B2927-F066-06DD-5266-45053340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" y="0"/>
            <a:ext cx="4046221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4ECAD-B489-0733-82E9-FDFD3C58610A}"/>
              </a:ext>
            </a:extLst>
          </p:cNvPr>
          <p:cNvSpPr txBox="1"/>
          <p:nvPr/>
        </p:nvSpPr>
        <p:spPr>
          <a:xfrm>
            <a:off x="4869005" y="1448365"/>
            <a:ext cx="30865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Average"/>
              </a:rPr>
              <a:t>23 million people in active addiction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>
              <a:solidFill>
                <a:schemeClr val="tx1"/>
              </a:solidFill>
              <a:latin typeface="Average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Average"/>
              </a:rPr>
              <a:t>For every 1 person with a substance use disorder, 4 loved ones are negatively impacted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>
              <a:solidFill>
                <a:schemeClr val="tx1"/>
              </a:solidFill>
              <a:latin typeface="Average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tx1"/>
                </a:solidFill>
                <a:latin typeface="Average"/>
              </a:rPr>
              <a:t>Just 1 person can start to change the entire family eco-system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C457CA-0D99-078C-0C06-8EFB1D7C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269" y="138093"/>
            <a:ext cx="3118233" cy="31468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Why Do Families Matter?</a:t>
            </a:r>
            <a:endParaRPr sz="3400"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3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EFEFEF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EFEFEF"/>
                </a:solidFill>
              </a:rPr>
              <a:t>When families are educated, supported and equipped they can become one of the most valuable resources in the recovery process.</a:t>
            </a:r>
            <a:endParaRPr sz="2000">
              <a:solidFill>
                <a:srgbClr val="EFEFEF"/>
              </a:solidFill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07447"/>
            <a:ext cx="4295600" cy="24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Why Do Families Matter?</a:t>
            </a:r>
            <a:endParaRPr sz="340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>
                <a:solidFill>
                  <a:srgbClr val="EFEFEF"/>
                </a:solidFill>
              </a:rPr>
              <a:t>Families are a valuable source of support for the management of illness</a:t>
            </a:r>
            <a:endParaRPr sz="2000">
              <a:solidFill>
                <a:srgbClr val="EFEFEF"/>
              </a:solidFill>
            </a:endParaRPr>
          </a:p>
          <a:p>
            <a:pPr marL="342900" lvl="0" algn="l" rtl="0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>
                <a:solidFill>
                  <a:srgbClr val="EFEFEF"/>
                </a:solidFill>
              </a:rPr>
              <a:t>Families provide a more accurate picture of the individual’s symptoms</a:t>
            </a:r>
            <a:endParaRPr sz="2000">
              <a:solidFill>
                <a:srgbClr val="EFEFEF"/>
              </a:solidFill>
            </a:endParaRPr>
          </a:p>
          <a:p>
            <a:pPr marL="342900" lvl="0" algn="l" rtl="0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>
                <a:solidFill>
                  <a:srgbClr val="EFEFEF"/>
                </a:solidFill>
              </a:rPr>
              <a:t>Families are the primary source of many health-related beliefs and behaviors</a:t>
            </a:r>
            <a:endParaRPr sz="2000">
              <a:solidFill>
                <a:srgbClr val="EFEFEF"/>
              </a:solidFill>
            </a:endParaRPr>
          </a:p>
          <a:p>
            <a:pPr marL="342900" lvl="0" algn="l" rtl="0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>
                <a:solidFill>
                  <a:srgbClr val="EFEFEF"/>
                </a:solidFill>
              </a:rPr>
              <a:t>Families care the most</a:t>
            </a:r>
            <a:endParaRPr sz="2000">
              <a:solidFill>
                <a:srgbClr val="EFEFEF"/>
              </a:solidFill>
            </a:endParaRPr>
          </a:p>
          <a:p>
            <a:pPr marL="342900" lvl="0" algn="l" rtl="0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>
                <a:solidFill>
                  <a:srgbClr val="EFEFEF"/>
                </a:solidFill>
              </a:rPr>
              <a:t>Stand to gain the most in recovery</a:t>
            </a:r>
            <a:endParaRPr sz="2000">
              <a:solidFill>
                <a:srgbClr val="EFEFEF"/>
              </a:solidFill>
            </a:endParaRPr>
          </a:p>
          <a:p>
            <a:pPr marL="342900" lvl="0" algn="l" rtl="0">
              <a:spcBef>
                <a:spcPts val="160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" sz="2000">
                <a:solidFill>
                  <a:srgbClr val="EFEFEF"/>
                </a:solidFill>
              </a:rPr>
              <a:t>Have the most regular contact with their loved one</a:t>
            </a:r>
            <a:endParaRPr sz="2000">
              <a:solidFill>
                <a:srgbClr val="EFEF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52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3BE-1E55-43C4-9382-FFE5F77F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Determinants of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A9865-C891-45D1-BED6-847A9ED5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671" y="570334"/>
            <a:ext cx="5041952" cy="37814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2DBE4-AA4F-1B23-7DFB-3BAEF6529D58}"/>
              </a:ext>
            </a:extLst>
          </p:cNvPr>
          <p:cNvSpPr txBox="1"/>
          <p:nvPr/>
        </p:nvSpPr>
        <p:spPr>
          <a:xfrm>
            <a:off x="393811" y="1317455"/>
            <a:ext cx="355863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0">
                <a:solidFill>
                  <a:schemeClr val="tx1"/>
                </a:solidFill>
                <a:effectLst/>
                <a:latin typeface="Average"/>
              </a:rPr>
              <a:t>Social determinants of health (SDOH) are </a:t>
            </a:r>
            <a:r>
              <a:rPr lang="en-US" sz="1800" b="1" i="0">
                <a:solidFill>
                  <a:schemeClr val="tx1"/>
                </a:solidFill>
                <a:effectLst/>
                <a:latin typeface="Average"/>
              </a:rPr>
              <a:t>the non-medical factors that influence health outcomes</a:t>
            </a:r>
            <a:r>
              <a:rPr lang="en-US" sz="1800" b="0" i="0">
                <a:solidFill>
                  <a:schemeClr val="tx1"/>
                </a:solidFill>
                <a:effectLst/>
                <a:latin typeface="Average"/>
              </a:rPr>
              <a:t>. They are the conditions in which people are born, grow, work, live, and age, and the wider set of forces and systems shaping the conditions of daily life.</a:t>
            </a:r>
            <a:endParaRPr lang="en-US" sz="1800">
              <a:solidFill>
                <a:schemeClr val="tx1"/>
              </a:solidFill>
              <a:latin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54932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610421" y="1132109"/>
            <a:ext cx="74309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Grass-Roots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Robust programs and services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Holistic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Supports Multiple Pathways</a:t>
            </a:r>
          </a:p>
        </p:txBody>
      </p:sp>
    </p:spTree>
    <p:extLst>
      <p:ext uri="{BB962C8B-B14F-4D97-AF65-F5344CB8AC3E}">
        <p14:creationId xmlns:p14="http://schemas.microsoft.com/office/powerpoint/2010/main" val="3496454530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LS">
  <a:themeElements>
    <a:clrScheme name="RLS Slide Deck">
      <a:dk1>
        <a:srgbClr val="00416B"/>
      </a:dk1>
      <a:lt1>
        <a:srgbClr val="FFFFFF"/>
      </a:lt1>
      <a:dk2>
        <a:srgbClr val="000000"/>
      </a:dk2>
      <a:lt2>
        <a:srgbClr val="4196CB"/>
      </a:lt2>
      <a:accent1>
        <a:srgbClr val="0075A9"/>
      </a:accent1>
      <a:accent2>
        <a:srgbClr val="005487"/>
      </a:accent2>
      <a:accent3>
        <a:srgbClr val="70C3C3"/>
      </a:accent3>
      <a:accent4>
        <a:srgbClr val="7E5DA7"/>
      </a:accent4>
      <a:accent5>
        <a:srgbClr val="D93F49"/>
      </a:accent5>
      <a:accent6>
        <a:srgbClr val="FBAD1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LS" id="{5BBE472C-514B-294D-ABE8-13B0DFC84CFE}" vid="{4E0EAB25-DD37-904B-BBE0-DDE300E87471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190E4D7AFC14E98965610088EB58A" ma:contentTypeVersion="16" ma:contentTypeDescription="Create a new document." ma:contentTypeScope="" ma:versionID="fd2c75defd56830777d77b489ec63708">
  <xsd:schema xmlns:xsd="http://www.w3.org/2001/XMLSchema" xmlns:xs="http://www.w3.org/2001/XMLSchema" xmlns:p="http://schemas.microsoft.com/office/2006/metadata/properties" xmlns:ns2="02ed1d5f-b16f-4bdf-9f06-23d39fdf3545" xmlns:ns3="3c32135c-34d0-4cd6-90fe-2e397e7fb3db" targetNamespace="http://schemas.microsoft.com/office/2006/metadata/properties" ma:root="true" ma:fieldsID="8dd1c7c7458a66764253068e3b15a54d" ns2:_="" ns3:_="">
    <xsd:import namespace="02ed1d5f-b16f-4bdf-9f06-23d39fdf3545"/>
    <xsd:import namespace="3c32135c-34d0-4cd6-90fe-2e397e7fb3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d1d5f-b16f-4bdf-9f06-23d39fdf3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84f765-accd-402e-9198-0ba84deeda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2135c-34d0-4cd6-90fe-2e397e7fb3d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76d13ca-1015-4966-a039-4e5da12b56a2}" ma:internalName="TaxCatchAll" ma:showField="CatchAllData" ma:web="3c32135c-34d0-4cd6-90fe-2e397e7fb3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32135c-34d0-4cd6-90fe-2e397e7fb3db" xsi:nil="true"/>
    <lcf76f155ced4ddcb4097134ff3c332f xmlns="02ed1d5f-b16f-4bdf-9f06-23d39fdf35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57B922-C731-4D02-8931-542D5F3702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ed1d5f-b16f-4bdf-9f06-23d39fdf3545"/>
    <ds:schemaRef ds:uri="3c32135c-34d0-4cd6-90fe-2e397e7fb3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407FCD-3144-4F99-9523-D020B106F7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17714F-3F2F-4186-8473-48CF7DBABF67}">
  <ds:schemaRefs>
    <ds:schemaRef ds:uri="3c32135c-34d0-4cd6-90fe-2e397e7fb3db"/>
    <ds:schemaRef ds:uri="http://purl.org/dc/terms/"/>
    <ds:schemaRef ds:uri="http://schemas.microsoft.com/office/2006/metadata/properties"/>
    <ds:schemaRef ds:uri="http://purl.org/dc/dcmitype/"/>
    <ds:schemaRef ds:uri="02ed1d5f-b16f-4bdf-9f06-23d39fdf3545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1999</Words>
  <Application>Microsoft Macintosh PowerPoint</Application>
  <PresentationFormat>On-screen Show (16:9)</PresentationFormat>
  <Paragraphs>212</Paragraphs>
  <Slides>37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Average</vt:lpstr>
      <vt:lpstr>Calibri Light</vt:lpstr>
      <vt:lpstr>Arial</vt:lpstr>
      <vt:lpstr>Open Sans Semibold</vt:lpstr>
      <vt:lpstr>Cambria</vt:lpstr>
      <vt:lpstr>Open Sans Light</vt:lpstr>
      <vt:lpstr>Calibri</vt:lpstr>
      <vt:lpstr>Open Sans</vt:lpstr>
      <vt:lpstr>Calisto MT</vt:lpstr>
      <vt:lpstr>Wingdings</vt:lpstr>
      <vt:lpstr>Oswald</vt:lpstr>
      <vt:lpstr>Slate</vt:lpstr>
      <vt:lpstr>Office Theme</vt:lpstr>
      <vt:lpstr>RLS</vt:lpstr>
      <vt:lpstr>WELCOME</vt:lpstr>
      <vt:lpstr>Building A Family  Recovery Community Organization </vt:lpstr>
      <vt:lpstr>THRIVE FAMILY RECOVERY RESOURCES</vt:lpstr>
      <vt:lpstr>Learning Objectives</vt:lpstr>
      <vt:lpstr>ADDICTION AND THE FAMILY</vt:lpstr>
      <vt:lpstr>Why Do Families Matter?</vt:lpstr>
      <vt:lpstr>Why Do Families Matter?</vt:lpstr>
      <vt:lpstr>Determinants of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for our Family Peer Specialists</vt:lpstr>
      <vt:lpstr>PowerPoint Presentation</vt:lpstr>
      <vt:lpstr>PowerPoint Presentation</vt:lpstr>
      <vt:lpstr>Using the 8 Demensions to:</vt:lpstr>
      <vt:lpstr>Identifing Values</vt:lpstr>
      <vt:lpstr>Evidence Based Actional Solutions CRAFT, Motivational Interviewing and  Acceptance and Commitment Therapy</vt:lpstr>
      <vt:lpstr>Bonding before Boundaries</vt:lpstr>
      <vt:lpstr>HARM REDUCTION AS A FAMILY STRATEGY    </vt:lpstr>
      <vt:lpstr>PowerPoint Presentation</vt:lpstr>
      <vt:lpstr>Why Invitation to Change and CRAFT?</vt:lpstr>
      <vt:lpstr>PowerPoint Presentation</vt:lpstr>
      <vt:lpstr>PowerPoint Presentation</vt:lpstr>
      <vt:lpstr>Community Needs Assessment</vt:lpstr>
      <vt:lpstr>PowerPoint Presentation</vt:lpstr>
      <vt:lpstr>When a person is ready, there is  a small window</vt:lpstr>
      <vt:lpstr>PowerPoint Presentation</vt:lpstr>
      <vt:lpstr>Family Voices Matter</vt:lpstr>
      <vt:lpstr>Strategic Planning</vt:lpstr>
      <vt:lpstr>Funding</vt:lpstr>
      <vt:lpstr>Partnering with RCO’s</vt:lpstr>
      <vt:lpstr>Partnering with Community Members</vt:lpstr>
      <vt:lpstr>THANK YOU! </vt:lpstr>
      <vt:lpstr>Reference Slide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FAMILIES, CHANGING OUTCOMES</dc:title>
  <dc:creator>Ruck Lanhart</dc:creator>
  <cp:lastModifiedBy>Oliver Books</cp:lastModifiedBy>
  <cp:revision>42</cp:revision>
  <dcterms:modified xsi:type="dcterms:W3CDTF">2023-06-03T00:58:24Z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0x0101004BB190E4D7AFC14E98965610088EB58A</vt:lpwstr>
  </property>
  <property fmtid="{D5CDD505-2E9C-101B-9397-08002B2CF9AE}" pid="3" name="MediaServiceImageTags">
    <vt:lpwstr/>
  </property>
</Properties>
</file>