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5" r:id="rId5"/>
    <p:sldMasterId id="2147483697" r:id="rId6"/>
    <p:sldMasterId id="2147483709" r:id="rId7"/>
  </p:sldMasterIdLst>
  <p:notesMasterIdLst>
    <p:notesMasterId r:id="rId37"/>
  </p:notesMasterIdLst>
  <p:handoutMasterIdLst>
    <p:handoutMasterId r:id="rId38"/>
  </p:handoutMasterIdLst>
  <p:sldIdLst>
    <p:sldId id="364" r:id="rId8"/>
    <p:sldId id="372" r:id="rId9"/>
    <p:sldId id="259" r:id="rId10"/>
    <p:sldId id="367" r:id="rId11"/>
    <p:sldId id="379" r:id="rId12"/>
    <p:sldId id="272" r:id="rId13"/>
    <p:sldId id="380" r:id="rId14"/>
    <p:sldId id="366" r:id="rId15"/>
    <p:sldId id="370" r:id="rId16"/>
    <p:sldId id="369" r:id="rId17"/>
    <p:sldId id="371" r:id="rId18"/>
    <p:sldId id="374" r:id="rId19"/>
    <p:sldId id="333" r:id="rId20"/>
    <p:sldId id="368" r:id="rId21"/>
    <p:sldId id="383" r:id="rId22"/>
    <p:sldId id="381" r:id="rId23"/>
    <p:sldId id="382" r:id="rId24"/>
    <p:sldId id="385" r:id="rId25"/>
    <p:sldId id="306" r:id="rId26"/>
    <p:sldId id="384" r:id="rId27"/>
    <p:sldId id="261" r:id="rId28"/>
    <p:sldId id="413" r:id="rId29"/>
    <p:sldId id="405" r:id="rId30"/>
    <p:sldId id="410" r:id="rId31"/>
    <p:sldId id="411" r:id="rId32"/>
    <p:sldId id="407" r:id="rId33"/>
    <p:sldId id="412" r:id="rId34"/>
    <p:sldId id="387" r:id="rId35"/>
    <p:sldId id="392" r:id="rId36"/>
  </p:sldIdLst>
  <p:sldSz cx="9144000" cy="5143500" type="screen16x9"/>
  <p:notesSz cx="6858000" cy="9144000"/>
  <p:defaultTextStyle>
    <a:defPPr>
      <a:defRPr lang="en-US"/>
    </a:defPPr>
    <a:lvl1pPr marL="0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1pPr>
    <a:lvl2pPr marL="408131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2pPr>
    <a:lvl3pPr marL="816262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3pPr>
    <a:lvl4pPr marL="1224392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4pPr>
    <a:lvl5pPr marL="1632523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5pPr>
    <a:lvl6pPr marL="2040654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6pPr>
    <a:lvl7pPr marL="2448785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7pPr>
    <a:lvl8pPr marL="2856915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8pPr>
    <a:lvl9pPr marL="3265046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2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orient="horz" pos="18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07" userDrawn="1">
          <p15:clr>
            <a:srgbClr val="A4A3A4"/>
          </p15:clr>
        </p15:guide>
        <p15:guide id="6" pos="53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A852"/>
    <a:srgbClr val="00A933"/>
    <a:srgbClr val="000000"/>
    <a:srgbClr val="FF9300"/>
    <a:srgbClr val="0068AA"/>
    <a:srgbClr val="008DE6"/>
    <a:srgbClr val="008AE1"/>
    <a:srgbClr val="84C07D"/>
    <a:srgbClr val="D1BDD6"/>
    <a:srgbClr val="7C2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71769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800" y="168"/>
      </p:cViewPr>
      <p:guideLst>
        <p:guide orient="horz" pos="2912"/>
        <p:guide orient="horz" pos="1620"/>
        <p:guide orient="horz" pos="180"/>
        <p:guide pos="2880"/>
        <p:guide pos="407"/>
        <p:guide pos="53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D52A1-12A5-43C7-9715-AF3D1442A121}" type="doc">
      <dgm:prSet loTypeId="urn:microsoft.com/office/officeart/2005/8/layout/radial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B074A3A-B096-473E-B201-7C8CFBE8F61E}">
      <dgm:prSet phldrT="[Text]"/>
      <dgm:spPr>
        <a:solidFill>
          <a:srgbClr val="ED7E03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State Agency Policymakers</a:t>
          </a:r>
        </a:p>
      </dgm:t>
    </dgm:pt>
    <dgm:pt modelId="{332BA3B3-C593-428B-B552-885A328B2325}" type="parTrans" cxnId="{E22457E0-9CE5-4210-9377-764DF6FB746C}">
      <dgm:prSet/>
      <dgm:spPr/>
      <dgm:t>
        <a:bodyPr/>
        <a:lstStyle/>
        <a:p>
          <a:endParaRPr lang="en-US"/>
        </a:p>
      </dgm:t>
    </dgm:pt>
    <dgm:pt modelId="{9709375D-B8ED-4265-ADE9-EC963D2E8CF2}" type="sibTrans" cxnId="{E22457E0-9CE5-4210-9377-764DF6FB746C}">
      <dgm:prSet/>
      <dgm:spPr/>
      <dgm:t>
        <a:bodyPr/>
        <a:lstStyle/>
        <a:p>
          <a:endParaRPr lang="en-US"/>
        </a:p>
      </dgm:t>
    </dgm:pt>
    <dgm:pt modelId="{76FDD858-7161-476C-83F1-1AE5E1550E96}">
      <dgm:prSet phldrT="[Text]"/>
      <dgm:spPr>
        <a:solidFill>
          <a:srgbClr val="0068AA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Community Health Boards/ Centers</a:t>
          </a:r>
        </a:p>
      </dgm:t>
    </dgm:pt>
    <dgm:pt modelId="{050FA328-DD4C-4B2C-AFD1-086101191F8A}" type="parTrans" cxnId="{1F283A8D-3025-4BEB-8C9C-851470F834EC}">
      <dgm:prSet/>
      <dgm:spPr/>
      <dgm:t>
        <a:bodyPr/>
        <a:lstStyle/>
        <a:p>
          <a:endParaRPr lang="en-US"/>
        </a:p>
      </dgm:t>
    </dgm:pt>
    <dgm:pt modelId="{0E260C03-705E-4E35-9ED7-DE5D84B35CB5}" type="sibTrans" cxnId="{1F283A8D-3025-4BEB-8C9C-851470F834EC}">
      <dgm:prSet/>
      <dgm:spPr/>
      <dgm:t>
        <a:bodyPr/>
        <a:lstStyle/>
        <a:p>
          <a:endParaRPr lang="en-US"/>
        </a:p>
      </dgm:t>
    </dgm:pt>
    <dgm:pt modelId="{FA5CCF8B-ED00-4108-A984-36B251F49000}">
      <dgm:prSet phldrT="[Text]"/>
      <dgm:spPr>
        <a:solidFill>
          <a:srgbClr val="7C2B83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State Legislators</a:t>
          </a:r>
        </a:p>
      </dgm:t>
    </dgm:pt>
    <dgm:pt modelId="{2E7D7E27-4E79-4005-8759-B3E56CA54339}" type="sibTrans" cxnId="{D7F7B9E5-E3D4-4D8C-88D3-0DCE263710E9}">
      <dgm:prSet/>
      <dgm:spPr/>
      <dgm:t>
        <a:bodyPr/>
        <a:lstStyle/>
        <a:p>
          <a:endParaRPr lang="en-US"/>
        </a:p>
      </dgm:t>
    </dgm:pt>
    <dgm:pt modelId="{9152033B-2B22-4DBD-875F-7C5E6E92B3BE}" type="parTrans" cxnId="{D7F7B9E5-E3D4-4D8C-88D3-0DCE263710E9}">
      <dgm:prSet/>
      <dgm:spPr/>
      <dgm:t>
        <a:bodyPr/>
        <a:lstStyle/>
        <a:p>
          <a:endParaRPr lang="en-US"/>
        </a:p>
      </dgm:t>
    </dgm:pt>
    <dgm:pt modelId="{49460206-5C91-4622-A277-EA142772C3A2}" type="pres">
      <dgm:prSet presAssocID="{384D52A1-12A5-43C7-9715-AF3D1442A12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C56C740-53B9-47C6-BB52-2B7A99F047B9}" type="pres">
      <dgm:prSet presAssocID="{384D52A1-12A5-43C7-9715-AF3D1442A121}" presName="cycle" presStyleCnt="0"/>
      <dgm:spPr/>
    </dgm:pt>
    <dgm:pt modelId="{59B2FE77-828C-487F-BA18-6275524AD6C9}" type="pres">
      <dgm:prSet presAssocID="{384D52A1-12A5-43C7-9715-AF3D1442A121}" presName="centerShape" presStyleCnt="0"/>
      <dgm:spPr/>
    </dgm:pt>
    <dgm:pt modelId="{D7576FC0-4155-41DD-B0A9-15E272ADA499}" type="pres">
      <dgm:prSet presAssocID="{384D52A1-12A5-43C7-9715-AF3D1442A121}" presName="connSite" presStyleLbl="node1" presStyleIdx="0" presStyleCnt="4"/>
      <dgm:spPr/>
    </dgm:pt>
    <dgm:pt modelId="{D81AB034-E494-465E-A123-265006B8CCF0}" type="pres">
      <dgm:prSet presAssocID="{384D52A1-12A5-43C7-9715-AF3D1442A121}" presName="visible" presStyleLbl="node1" presStyleIdx="0" presStyleCnt="4" custLinFactNeighborX="-42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A51B0A4-B685-49CD-8A1B-2AE7B348B8C2}" type="pres">
      <dgm:prSet presAssocID="{9152033B-2B22-4DBD-875F-7C5E6E92B3BE}" presName="Name25" presStyleLbl="parChTrans1D1" presStyleIdx="0" presStyleCnt="3"/>
      <dgm:spPr/>
    </dgm:pt>
    <dgm:pt modelId="{5A330067-D0CB-4707-A621-FCE4D9CCC08D}" type="pres">
      <dgm:prSet presAssocID="{FA5CCF8B-ED00-4108-A984-36B251F49000}" presName="node" presStyleCnt="0"/>
      <dgm:spPr/>
    </dgm:pt>
    <dgm:pt modelId="{FB569E0C-0E16-4703-96A2-C43336803083}" type="pres">
      <dgm:prSet presAssocID="{FA5CCF8B-ED00-4108-A984-36B251F49000}" presName="parentNode" presStyleLbl="node1" presStyleIdx="1" presStyleCnt="4" custLinFactNeighborX="2648" custLinFactNeighborY="-136">
        <dgm:presLayoutVars>
          <dgm:chMax val="1"/>
          <dgm:bulletEnabled val="1"/>
        </dgm:presLayoutVars>
      </dgm:prSet>
      <dgm:spPr/>
    </dgm:pt>
    <dgm:pt modelId="{D41C539B-CDBD-436E-85D1-9A4B9E95659D}" type="pres">
      <dgm:prSet presAssocID="{FA5CCF8B-ED00-4108-A984-36B251F49000}" presName="childNode" presStyleLbl="revTx" presStyleIdx="0" presStyleCnt="0">
        <dgm:presLayoutVars>
          <dgm:bulletEnabled val="1"/>
        </dgm:presLayoutVars>
      </dgm:prSet>
      <dgm:spPr/>
    </dgm:pt>
    <dgm:pt modelId="{F3E600A2-4ACB-4365-BDEE-DFACA67B0B8D}" type="pres">
      <dgm:prSet presAssocID="{332BA3B3-C593-428B-B552-885A328B2325}" presName="Name25" presStyleLbl="parChTrans1D1" presStyleIdx="1" presStyleCnt="3"/>
      <dgm:spPr/>
    </dgm:pt>
    <dgm:pt modelId="{5142EF8E-B761-449E-B09D-4B5B6D8CF233}" type="pres">
      <dgm:prSet presAssocID="{0B074A3A-B096-473E-B201-7C8CFBE8F61E}" presName="node" presStyleCnt="0"/>
      <dgm:spPr/>
    </dgm:pt>
    <dgm:pt modelId="{D1370208-C41E-486D-8A6B-A60902BC124D}" type="pres">
      <dgm:prSet presAssocID="{0B074A3A-B096-473E-B201-7C8CFBE8F61E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9429B762-8E62-49E4-B191-EE33EC4BF107}" type="pres">
      <dgm:prSet presAssocID="{0B074A3A-B096-473E-B201-7C8CFBE8F61E}" presName="childNode" presStyleLbl="revTx" presStyleIdx="0" presStyleCnt="0">
        <dgm:presLayoutVars>
          <dgm:bulletEnabled val="1"/>
        </dgm:presLayoutVars>
      </dgm:prSet>
      <dgm:spPr/>
    </dgm:pt>
    <dgm:pt modelId="{481BF2DF-65CB-4813-B41B-CF29E7F23873}" type="pres">
      <dgm:prSet presAssocID="{050FA328-DD4C-4B2C-AFD1-086101191F8A}" presName="Name25" presStyleLbl="parChTrans1D1" presStyleIdx="2" presStyleCnt="3"/>
      <dgm:spPr/>
    </dgm:pt>
    <dgm:pt modelId="{03AB81EB-4124-4FE0-880B-961B9EAE8F4B}" type="pres">
      <dgm:prSet presAssocID="{76FDD858-7161-476C-83F1-1AE5E1550E96}" presName="node" presStyleCnt="0"/>
      <dgm:spPr/>
    </dgm:pt>
    <dgm:pt modelId="{618F4AC3-E2DC-4BE7-9A9E-AED38A042AE1}" type="pres">
      <dgm:prSet presAssocID="{76FDD858-7161-476C-83F1-1AE5E1550E96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800BDAF-367D-4879-A46F-3E57AF085D61}" type="pres">
      <dgm:prSet presAssocID="{76FDD858-7161-476C-83F1-1AE5E1550E9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7471736-9C7F-4301-966E-9CE878E6B10E}" type="presOf" srcId="{050FA328-DD4C-4B2C-AFD1-086101191F8A}" destId="{481BF2DF-65CB-4813-B41B-CF29E7F23873}" srcOrd="0" destOrd="0" presId="urn:microsoft.com/office/officeart/2005/8/layout/radial2"/>
    <dgm:cxn modelId="{96E8655D-F35A-40E5-882F-BF8F46BA1F0A}" type="presOf" srcId="{332BA3B3-C593-428B-B552-885A328B2325}" destId="{F3E600A2-4ACB-4365-BDEE-DFACA67B0B8D}" srcOrd="0" destOrd="0" presId="urn:microsoft.com/office/officeart/2005/8/layout/radial2"/>
    <dgm:cxn modelId="{1F283A8D-3025-4BEB-8C9C-851470F834EC}" srcId="{384D52A1-12A5-43C7-9715-AF3D1442A121}" destId="{76FDD858-7161-476C-83F1-1AE5E1550E96}" srcOrd="2" destOrd="0" parTransId="{050FA328-DD4C-4B2C-AFD1-086101191F8A}" sibTransId="{0E260C03-705E-4E35-9ED7-DE5D84B35CB5}"/>
    <dgm:cxn modelId="{CF662A94-7CA8-460D-B3D3-74D07720C2C9}" type="presOf" srcId="{9152033B-2B22-4DBD-875F-7C5E6E92B3BE}" destId="{4A51B0A4-B685-49CD-8A1B-2AE7B348B8C2}" srcOrd="0" destOrd="0" presId="urn:microsoft.com/office/officeart/2005/8/layout/radial2"/>
    <dgm:cxn modelId="{0AB64F95-5E1E-4F36-BB04-E9C5940F5471}" type="presOf" srcId="{0B074A3A-B096-473E-B201-7C8CFBE8F61E}" destId="{D1370208-C41E-486D-8A6B-A60902BC124D}" srcOrd="0" destOrd="0" presId="urn:microsoft.com/office/officeart/2005/8/layout/radial2"/>
    <dgm:cxn modelId="{EE335297-29FE-4425-9DE6-2DFBDD28D289}" type="presOf" srcId="{384D52A1-12A5-43C7-9715-AF3D1442A121}" destId="{49460206-5C91-4622-A277-EA142772C3A2}" srcOrd="0" destOrd="0" presId="urn:microsoft.com/office/officeart/2005/8/layout/radial2"/>
    <dgm:cxn modelId="{4A6E4EC4-6C90-4D57-8BBC-9B9F66D4951F}" type="presOf" srcId="{76FDD858-7161-476C-83F1-1AE5E1550E96}" destId="{618F4AC3-E2DC-4BE7-9A9E-AED38A042AE1}" srcOrd="0" destOrd="0" presId="urn:microsoft.com/office/officeart/2005/8/layout/radial2"/>
    <dgm:cxn modelId="{0FA8BFD6-0852-42FE-A718-7A653C6C1F94}" type="presOf" srcId="{FA5CCF8B-ED00-4108-A984-36B251F49000}" destId="{FB569E0C-0E16-4703-96A2-C43336803083}" srcOrd="0" destOrd="0" presId="urn:microsoft.com/office/officeart/2005/8/layout/radial2"/>
    <dgm:cxn modelId="{E22457E0-9CE5-4210-9377-764DF6FB746C}" srcId="{384D52A1-12A5-43C7-9715-AF3D1442A121}" destId="{0B074A3A-B096-473E-B201-7C8CFBE8F61E}" srcOrd="1" destOrd="0" parTransId="{332BA3B3-C593-428B-B552-885A328B2325}" sibTransId="{9709375D-B8ED-4265-ADE9-EC963D2E8CF2}"/>
    <dgm:cxn modelId="{D7F7B9E5-E3D4-4D8C-88D3-0DCE263710E9}" srcId="{384D52A1-12A5-43C7-9715-AF3D1442A121}" destId="{FA5CCF8B-ED00-4108-A984-36B251F49000}" srcOrd="0" destOrd="0" parTransId="{9152033B-2B22-4DBD-875F-7C5E6E92B3BE}" sibTransId="{2E7D7E27-4E79-4005-8759-B3E56CA54339}"/>
    <dgm:cxn modelId="{5A99B304-EC49-421A-A408-18C935215C48}" type="presParOf" srcId="{49460206-5C91-4622-A277-EA142772C3A2}" destId="{AC56C740-53B9-47C6-BB52-2B7A99F047B9}" srcOrd="0" destOrd="0" presId="urn:microsoft.com/office/officeart/2005/8/layout/radial2"/>
    <dgm:cxn modelId="{B8222A41-F3E0-4482-A558-6E21C04847C7}" type="presParOf" srcId="{AC56C740-53B9-47C6-BB52-2B7A99F047B9}" destId="{59B2FE77-828C-487F-BA18-6275524AD6C9}" srcOrd="0" destOrd="0" presId="urn:microsoft.com/office/officeart/2005/8/layout/radial2"/>
    <dgm:cxn modelId="{8B0AE192-CE07-4BF1-99D4-31070BC7B7DA}" type="presParOf" srcId="{59B2FE77-828C-487F-BA18-6275524AD6C9}" destId="{D7576FC0-4155-41DD-B0A9-15E272ADA499}" srcOrd="0" destOrd="0" presId="urn:microsoft.com/office/officeart/2005/8/layout/radial2"/>
    <dgm:cxn modelId="{7349AE83-8AFD-4B92-9F9C-A17E26B7C91D}" type="presParOf" srcId="{59B2FE77-828C-487F-BA18-6275524AD6C9}" destId="{D81AB034-E494-465E-A123-265006B8CCF0}" srcOrd="1" destOrd="0" presId="urn:microsoft.com/office/officeart/2005/8/layout/radial2"/>
    <dgm:cxn modelId="{41A746AA-11A9-419E-9BC6-A6ADD0626CA8}" type="presParOf" srcId="{AC56C740-53B9-47C6-BB52-2B7A99F047B9}" destId="{4A51B0A4-B685-49CD-8A1B-2AE7B348B8C2}" srcOrd="1" destOrd="0" presId="urn:microsoft.com/office/officeart/2005/8/layout/radial2"/>
    <dgm:cxn modelId="{D41EB5E9-4481-45A8-9242-0D14FFA0DE33}" type="presParOf" srcId="{AC56C740-53B9-47C6-BB52-2B7A99F047B9}" destId="{5A330067-D0CB-4707-A621-FCE4D9CCC08D}" srcOrd="2" destOrd="0" presId="urn:microsoft.com/office/officeart/2005/8/layout/radial2"/>
    <dgm:cxn modelId="{E448665A-902E-4608-B6BD-7E7A6114944F}" type="presParOf" srcId="{5A330067-D0CB-4707-A621-FCE4D9CCC08D}" destId="{FB569E0C-0E16-4703-96A2-C43336803083}" srcOrd="0" destOrd="0" presId="urn:microsoft.com/office/officeart/2005/8/layout/radial2"/>
    <dgm:cxn modelId="{9D5A4FAC-A961-4799-A6C0-FFB7F103AF02}" type="presParOf" srcId="{5A330067-D0CB-4707-A621-FCE4D9CCC08D}" destId="{D41C539B-CDBD-436E-85D1-9A4B9E95659D}" srcOrd="1" destOrd="0" presId="urn:microsoft.com/office/officeart/2005/8/layout/radial2"/>
    <dgm:cxn modelId="{677F4AAC-0620-4D07-9B3D-31E46E3B5A4F}" type="presParOf" srcId="{AC56C740-53B9-47C6-BB52-2B7A99F047B9}" destId="{F3E600A2-4ACB-4365-BDEE-DFACA67B0B8D}" srcOrd="3" destOrd="0" presId="urn:microsoft.com/office/officeart/2005/8/layout/radial2"/>
    <dgm:cxn modelId="{8CA62A7A-40EF-4148-8812-D5CDE06D0674}" type="presParOf" srcId="{AC56C740-53B9-47C6-BB52-2B7A99F047B9}" destId="{5142EF8E-B761-449E-B09D-4B5B6D8CF233}" srcOrd="4" destOrd="0" presId="urn:microsoft.com/office/officeart/2005/8/layout/radial2"/>
    <dgm:cxn modelId="{9E9DD24F-C7DF-47C0-B4C0-782E11FCB52F}" type="presParOf" srcId="{5142EF8E-B761-449E-B09D-4B5B6D8CF233}" destId="{D1370208-C41E-486D-8A6B-A60902BC124D}" srcOrd="0" destOrd="0" presId="urn:microsoft.com/office/officeart/2005/8/layout/radial2"/>
    <dgm:cxn modelId="{D2F4436B-02C7-4651-8E56-4987F16C8842}" type="presParOf" srcId="{5142EF8E-B761-449E-B09D-4B5B6D8CF233}" destId="{9429B762-8E62-49E4-B191-EE33EC4BF107}" srcOrd="1" destOrd="0" presId="urn:microsoft.com/office/officeart/2005/8/layout/radial2"/>
    <dgm:cxn modelId="{DBBBB66B-7B44-4109-9778-6A0BD407A8F4}" type="presParOf" srcId="{AC56C740-53B9-47C6-BB52-2B7A99F047B9}" destId="{481BF2DF-65CB-4813-B41B-CF29E7F23873}" srcOrd="5" destOrd="0" presId="urn:microsoft.com/office/officeart/2005/8/layout/radial2"/>
    <dgm:cxn modelId="{1111E3C1-5BEF-4F9A-B22E-09A6D0E7B9B9}" type="presParOf" srcId="{AC56C740-53B9-47C6-BB52-2B7A99F047B9}" destId="{03AB81EB-4124-4FE0-880B-961B9EAE8F4B}" srcOrd="6" destOrd="0" presId="urn:microsoft.com/office/officeart/2005/8/layout/radial2"/>
    <dgm:cxn modelId="{EAC3F0BC-5462-4706-A054-C4E75C906D7B}" type="presParOf" srcId="{03AB81EB-4124-4FE0-880B-961B9EAE8F4B}" destId="{618F4AC3-E2DC-4BE7-9A9E-AED38A042AE1}" srcOrd="0" destOrd="0" presId="urn:microsoft.com/office/officeart/2005/8/layout/radial2"/>
    <dgm:cxn modelId="{02A5AE96-99AD-46B4-8EBA-55070F07B244}" type="presParOf" srcId="{03AB81EB-4124-4FE0-880B-961B9EAE8F4B}" destId="{F800BDAF-367D-4879-A46F-3E57AF085D6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BF2DF-65CB-4813-B41B-CF29E7F23873}">
      <dsp:nvSpPr>
        <dsp:cNvPr id="0" name=""/>
        <dsp:cNvSpPr/>
      </dsp:nvSpPr>
      <dsp:spPr>
        <a:xfrm rot="2562718">
          <a:off x="2209321" y="2692249"/>
          <a:ext cx="589042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589042" y="2570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600A2-4ACB-4365-BDEE-DFACA67B0B8D}">
      <dsp:nvSpPr>
        <dsp:cNvPr id="0" name=""/>
        <dsp:cNvSpPr/>
      </dsp:nvSpPr>
      <dsp:spPr>
        <a:xfrm>
          <a:off x="2287436" y="1886971"/>
          <a:ext cx="655187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655187" y="2570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1B0A4-B685-49CD-8A1B-2AE7B348B8C2}">
      <dsp:nvSpPr>
        <dsp:cNvPr id="0" name=""/>
        <dsp:cNvSpPr/>
      </dsp:nvSpPr>
      <dsp:spPr>
        <a:xfrm rot="19132863">
          <a:off x="2199235" y="1079251"/>
          <a:ext cx="715180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715180" y="2570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AB034-E494-465E-A123-265006B8CCF0}">
      <dsp:nvSpPr>
        <dsp:cNvPr id="0" name=""/>
        <dsp:cNvSpPr/>
      </dsp:nvSpPr>
      <dsp:spPr>
        <a:xfrm>
          <a:off x="614779" y="975679"/>
          <a:ext cx="1873999" cy="18739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69E0C-0E16-4703-96A2-C43336803083}">
      <dsp:nvSpPr>
        <dsp:cNvPr id="0" name=""/>
        <dsp:cNvSpPr/>
      </dsp:nvSpPr>
      <dsp:spPr>
        <a:xfrm>
          <a:off x="2696834" y="309"/>
          <a:ext cx="1049079" cy="1049079"/>
        </a:xfrm>
        <a:prstGeom prst="ellipse">
          <a:avLst/>
        </a:prstGeom>
        <a:solidFill>
          <a:srgbClr val="7C2B83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State Legislators</a:t>
          </a:r>
        </a:p>
      </dsp:txBody>
      <dsp:txXfrm>
        <a:off x="2850468" y="153943"/>
        <a:ext cx="741811" cy="741811"/>
      </dsp:txXfrm>
    </dsp:sp>
    <dsp:sp modelId="{D1370208-C41E-486D-8A6B-A60902BC124D}">
      <dsp:nvSpPr>
        <dsp:cNvPr id="0" name=""/>
        <dsp:cNvSpPr/>
      </dsp:nvSpPr>
      <dsp:spPr>
        <a:xfrm>
          <a:off x="2942624" y="1350479"/>
          <a:ext cx="1124399" cy="1124399"/>
        </a:xfrm>
        <a:prstGeom prst="ellipse">
          <a:avLst/>
        </a:prstGeom>
        <a:solidFill>
          <a:srgbClr val="ED7E03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State Agency Policymakers</a:t>
          </a:r>
        </a:p>
      </dsp:txBody>
      <dsp:txXfrm>
        <a:off x="3107288" y="1515143"/>
        <a:ext cx="795071" cy="795071"/>
      </dsp:txXfrm>
    </dsp:sp>
    <dsp:sp modelId="{618F4AC3-E2DC-4BE7-9A9E-AED38A042AE1}">
      <dsp:nvSpPr>
        <dsp:cNvPr id="0" name=""/>
        <dsp:cNvSpPr/>
      </dsp:nvSpPr>
      <dsp:spPr>
        <a:xfrm>
          <a:off x="2571138" y="2736883"/>
          <a:ext cx="1124399" cy="1124399"/>
        </a:xfrm>
        <a:prstGeom prst="ellipse">
          <a:avLst/>
        </a:prstGeom>
        <a:solidFill>
          <a:srgbClr val="0068AA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Community Health Boards/ Centers</a:t>
          </a:r>
        </a:p>
      </dsp:txBody>
      <dsp:txXfrm>
        <a:off x="2735802" y="2901547"/>
        <a:ext cx="795071" cy="795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2C047-BE12-EC46-B9BA-2707E4FC193E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5CD9-A899-4B4C-B58D-2FB87FF1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678E-1831-8F48-A62D-BC5A98DE3A4C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8A9B0-80EF-A34D-B345-E2DEC550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6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04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809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213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617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021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426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199830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234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Drag your picture and Send to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8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Drag your picture and Send to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41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Drag your picture and Send to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6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Drag your picture and Send to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6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Drag your picture and Send to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5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3324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8A9B0-80EF-A34D-B345-E2DEC5501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081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84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3324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8A9B0-80EF-A34D-B345-E2DEC5501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081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8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3324"/>
            <a:r>
              <a:rPr lang="en-US" sz="1200" dirty="0"/>
              <a:t>Example</a:t>
            </a:r>
            <a:r>
              <a:rPr lang="en-US" sz="1200" baseline="0" dirty="0"/>
              <a:t> of significance.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8A9B0-80EF-A34D-B345-E2DEC5501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081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2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Speaking of leave behinds – once you’ve got your message and channel picked out, think about attractive and succinct ways to present it via one-pagers, post cards or info graphics.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8A9B0-80EF-A34D-B345-E2DEC5501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081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37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8A9B0-80EF-A34D-B345-E2DEC5501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081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2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65312" y="969608"/>
            <a:ext cx="822960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0824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68A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3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42236" y="878400"/>
            <a:ext cx="3555934" cy="35136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17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58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645830" y="1281470"/>
            <a:ext cx="2374458" cy="23744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63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2000" cy="52014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60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869866" y="114300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741576" y="114300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869866" y="2013926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866600" y="288999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1741576" y="288999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2613286" y="288999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866600" y="3760916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1741576" y="3760916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2612076" y="114300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2612076" y="2013926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3487052" y="2013926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4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3483786" y="2889991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7" name="Picture Placeholder 13"/>
          <p:cNvSpPr>
            <a:spLocks noGrp="1" noChangeAspect="1"/>
          </p:cNvSpPr>
          <p:nvPr>
            <p:ph type="pic" sz="quarter" idx="35"/>
          </p:nvPr>
        </p:nvSpPr>
        <p:spPr>
          <a:xfrm>
            <a:off x="3483786" y="3760916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16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29162" y="1293019"/>
            <a:ext cx="2307726" cy="133826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22114" y="1293019"/>
            <a:ext cx="2307726" cy="133826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06990" y="1293019"/>
            <a:ext cx="2307726" cy="133826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17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23778" y="0"/>
            <a:ext cx="3020222" cy="5143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20222" cy="51435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61889" y="0"/>
            <a:ext cx="3020222" cy="25717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61889" y="2616327"/>
            <a:ext cx="3020222" cy="252717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5830" y="1196584"/>
            <a:ext cx="3556413" cy="25717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3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754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788789"/>
            <a:ext cx="9144000" cy="2722364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42605" y="0"/>
            <a:ext cx="1871433" cy="996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5"/>
          </a:p>
        </p:txBody>
      </p:sp>
    </p:spTree>
    <p:extLst>
      <p:ext uri="{BB962C8B-B14F-4D97-AF65-F5344CB8AC3E}">
        <p14:creationId xmlns:p14="http://schemas.microsoft.com/office/powerpoint/2010/main" val="3241336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891B-AB7E-3649-97C7-338B5D56FE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65312" y="969608"/>
            <a:ext cx="822960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769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546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011D-75DA-DE40-A26D-8B3AD522B505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8806-B804-9049-9E41-3682B345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1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977600" y="4528800"/>
            <a:ext cx="964800" cy="614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999198" y="-7201"/>
            <a:ext cx="4144800" cy="4998815"/>
            <a:chOff x="4701686" y="0"/>
            <a:chExt cx="4153561" cy="5009380"/>
          </a:xfrm>
          <a:solidFill>
            <a:srgbClr val="66B360"/>
          </a:solidFill>
        </p:grpSpPr>
        <p:sp>
          <p:nvSpPr>
            <p:cNvPr id="6" name="Rectangle 5"/>
            <p:cNvSpPr/>
            <p:nvPr/>
          </p:nvSpPr>
          <p:spPr>
            <a:xfrm>
              <a:off x="7225553" y="0"/>
              <a:ext cx="1629694" cy="1942353"/>
            </a:xfrm>
            <a:prstGeom prst="rect">
              <a:avLst/>
            </a:prstGeom>
            <a:solidFill>
              <a:srgbClr val="0068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34212" y="1942353"/>
              <a:ext cx="1691341" cy="1691341"/>
            </a:xfrm>
            <a:prstGeom prst="rect">
              <a:avLst/>
            </a:prstGeom>
            <a:solidFill>
              <a:srgbClr val="DEAD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25553" y="3633692"/>
              <a:ext cx="1375688" cy="1375688"/>
            </a:xfrm>
            <a:prstGeom prst="rect">
              <a:avLst/>
            </a:prstGeom>
            <a:solidFill>
              <a:srgbClr val="7C2B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01686" y="3633695"/>
              <a:ext cx="832526" cy="8325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1835" y="47811"/>
            <a:ext cx="1846730" cy="1116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7" y="324063"/>
            <a:ext cx="1313074" cy="71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6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6B360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977600" y="4528800"/>
            <a:ext cx="964800" cy="614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999198" y="-7201"/>
            <a:ext cx="4144800" cy="4998815"/>
            <a:chOff x="4701686" y="0"/>
            <a:chExt cx="4153561" cy="5009380"/>
          </a:xfrm>
          <a:solidFill>
            <a:srgbClr val="66B360"/>
          </a:solidFill>
        </p:grpSpPr>
        <p:sp>
          <p:nvSpPr>
            <p:cNvPr id="6" name="Rectangle 5"/>
            <p:cNvSpPr/>
            <p:nvPr/>
          </p:nvSpPr>
          <p:spPr>
            <a:xfrm>
              <a:off x="7225553" y="0"/>
              <a:ext cx="1629694" cy="19423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34212" y="1942353"/>
              <a:ext cx="1691341" cy="16913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25553" y="3633692"/>
              <a:ext cx="1375688" cy="13756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01686" y="3633695"/>
              <a:ext cx="832526" cy="8325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916" y="1783227"/>
            <a:ext cx="56164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Title Arial Bold – 34pt font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Subtitle Arial – 25pt font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5916" y="2756427"/>
            <a:ext cx="56164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Presenter’s Name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Office or Department Name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00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-7201"/>
            <a:ext cx="9143998" cy="5150701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999198" y="-7201"/>
            <a:ext cx="4144800" cy="4998815"/>
            <a:chOff x="4701686" y="0"/>
            <a:chExt cx="4153561" cy="5009380"/>
          </a:xfrm>
          <a:solidFill>
            <a:srgbClr val="0068AA"/>
          </a:solidFill>
        </p:grpSpPr>
        <p:sp>
          <p:nvSpPr>
            <p:cNvPr id="14" name="Rectangle 13"/>
            <p:cNvSpPr/>
            <p:nvPr/>
          </p:nvSpPr>
          <p:spPr>
            <a:xfrm>
              <a:off x="7225553" y="0"/>
              <a:ext cx="1629694" cy="19423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34212" y="1942353"/>
              <a:ext cx="1691341" cy="16913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25553" y="3633692"/>
              <a:ext cx="1375688" cy="13756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01686" y="3633695"/>
              <a:ext cx="832526" cy="8325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65916" y="1783227"/>
            <a:ext cx="56164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Title Arial Bold – 34pt font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Subtitle Arial – 25pt font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65916" y="2756427"/>
            <a:ext cx="56164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Presenter’s Name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Office or Department Name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26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7201"/>
            <a:ext cx="9143998" cy="5150701"/>
          </a:xfrm>
          <a:prstGeom prst="rect">
            <a:avLst/>
          </a:prstGeom>
          <a:solidFill>
            <a:srgbClr val="7C2B83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999198" y="-7201"/>
            <a:ext cx="4144800" cy="4998815"/>
            <a:chOff x="4701686" y="0"/>
            <a:chExt cx="4153561" cy="5009380"/>
          </a:xfrm>
          <a:solidFill>
            <a:srgbClr val="7C2B83"/>
          </a:solidFill>
        </p:grpSpPr>
        <p:sp>
          <p:nvSpPr>
            <p:cNvPr id="11" name="Rectangle 10"/>
            <p:cNvSpPr/>
            <p:nvPr/>
          </p:nvSpPr>
          <p:spPr>
            <a:xfrm>
              <a:off x="7225553" y="0"/>
              <a:ext cx="1629694" cy="19423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34212" y="1942353"/>
              <a:ext cx="1691341" cy="16913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25553" y="3633692"/>
              <a:ext cx="1375688" cy="13756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1686" y="3633695"/>
              <a:ext cx="832526" cy="8325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5916" y="1783227"/>
            <a:ext cx="56164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Title Arial Bold – 34pt font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Subtitle Arial – 25pt font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5916" y="2756427"/>
            <a:ext cx="56164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Presenter’s Name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Office or Department Name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881D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999198" y="-7201"/>
            <a:ext cx="4144800" cy="4998815"/>
            <a:chOff x="4701686" y="0"/>
            <a:chExt cx="4153561" cy="5009380"/>
          </a:xfrm>
          <a:solidFill>
            <a:srgbClr val="EC881D"/>
          </a:solidFill>
        </p:grpSpPr>
        <p:sp>
          <p:nvSpPr>
            <p:cNvPr id="13" name="Rectangle 12"/>
            <p:cNvSpPr/>
            <p:nvPr/>
          </p:nvSpPr>
          <p:spPr>
            <a:xfrm>
              <a:off x="7225553" y="0"/>
              <a:ext cx="1629694" cy="19423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4212" y="1942353"/>
              <a:ext cx="1691341" cy="16913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25553" y="3633692"/>
              <a:ext cx="1375688" cy="13756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01686" y="3633695"/>
              <a:ext cx="832526" cy="8325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65916" y="1783227"/>
            <a:ext cx="56164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Title Arial Bold – 34pt font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Subtitle Arial – 25pt font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65916" y="2756427"/>
            <a:ext cx="56164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Presenter’s Name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Office or Department Name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4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65312" y="969608"/>
            <a:ext cx="822960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727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312" y="969608"/>
            <a:ext cx="822960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891B-AB7E-3649-97C7-338B5D56FE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163738" y="351094"/>
            <a:ext cx="39945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1088639" rtl="0" eaLnBrk="1" latinLnBrk="0" hangingPunct="1">
              <a:defRPr sz="2400" kern="1200">
                <a:solidFill>
                  <a:schemeClr val="bg1"/>
                </a:solidFill>
                <a:latin typeface="Raleway Regular"/>
                <a:ea typeface="+mn-ea"/>
                <a:cs typeface="Raleway Regular"/>
              </a:defRPr>
            </a:lvl1pPr>
            <a:lvl2pPr marL="1088639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F686B8-C880-FF40-96DC-14FF2413C34E}" type="slidenum">
              <a:rPr lang="en-US" sz="900" smtClean="0">
                <a:latin typeface="Arial"/>
                <a:cs typeface="Arial"/>
              </a:rPr>
              <a:pPr/>
              <a:t>‹#›</a:t>
            </a:fld>
            <a:endParaRPr lang="en-US" sz="90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241" y="4553152"/>
            <a:ext cx="788659" cy="43207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6" r:id="rId2"/>
    <p:sldLayoutId id="2147483725" r:id="rId3"/>
    <p:sldLayoutId id="2147483683" r:id="rId4"/>
    <p:sldLayoutId id="2147483724" r:id="rId5"/>
    <p:sldLayoutId id="2147483721" r:id="rId6"/>
    <p:sldLayoutId id="2147483722" r:id="rId7"/>
    <p:sldLayoutId id="2147483723" r:id="rId8"/>
    <p:sldLayoutId id="2147483684" r:id="rId9"/>
    <p:sldLayoutId id="2147483650" r:id="rId10"/>
    <p:sldLayoutId id="2147483655" r:id="rId11"/>
    <p:sldLayoutId id="2147483662" r:id="rId12"/>
    <p:sldLayoutId id="2147483663" r:id="rId13"/>
    <p:sldLayoutId id="2147483678" r:id="rId14"/>
    <p:sldLayoutId id="2147483667" r:id="rId15"/>
    <p:sldLayoutId id="2147483668" r:id="rId16"/>
    <p:sldLayoutId id="2147483669" r:id="rId17"/>
    <p:sldLayoutId id="2147483682" r:id="rId18"/>
    <p:sldLayoutId id="2147483727" r:id="rId19"/>
  </p:sldLayoutIdLst>
  <p:txStyles>
    <p:titleStyle>
      <a:lvl1pPr algn="l" defTabSz="408240" rtl="0" eaLnBrk="1" latinLnBrk="0" hangingPunct="1">
        <a:spcBef>
          <a:spcPct val="0"/>
        </a:spcBef>
        <a:buNone/>
        <a:defRPr sz="2500" b="1" kern="1200">
          <a:solidFill>
            <a:srgbClr val="0068AA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160020" algn="l" defTabSz="408240" rtl="0" eaLnBrk="1" latinLnBrk="0" hangingPunct="1">
        <a:spcBef>
          <a:spcPct val="20000"/>
        </a:spcBef>
        <a:buClr>
          <a:srgbClr val="0068AA"/>
        </a:buClr>
        <a:buFont typeface="Arial" charset="0"/>
        <a:buChar char="•"/>
        <a:defRPr sz="2000" kern="1200">
          <a:solidFill>
            <a:schemeClr val="tx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751140" indent="-160020" algn="l" defTabSz="408240" rtl="0" eaLnBrk="1" latinLnBrk="0" hangingPunct="1">
        <a:spcBef>
          <a:spcPct val="20000"/>
        </a:spcBef>
        <a:buSzPct val="85000"/>
        <a:buFont typeface="Arial" charset="0"/>
        <a:buChar char="•"/>
        <a:defRPr sz="1800" kern="1200">
          <a:solidFill>
            <a:schemeClr val="tx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59379" indent="-160020" algn="l" defTabSz="408240" rtl="0" eaLnBrk="1" latinLnBrk="0" hangingPunct="1">
        <a:spcBef>
          <a:spcPct val="20000"/>
        </a:spcBef>
        <a:buFont typeface=".AppleSystemUIFont" charset="-120"/>
        <a:buChar char="–"/>
        <a:defRPr sz="1800" kern="1200">
          <a:solidFill>
            <a:schemeClr val="tx1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567619" indent="-342900" algn="l" defTabSz="40824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975859" indent="-342900" algn="l" defTabSz="40824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245318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55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79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03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1pPr>
      <a:lvl2pPr marL="408240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2pPr>
      <a:lvl3pPr marL="81647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2471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4pPr>
      <a:lvl5pPr marL="163295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5pPr>
      <a:lvl6pPr marL="2041198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449438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2857677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265917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5143500"/>
            <a:chOff x="0" y="0"/>
            <a:chExt cx="24387175" cy="13716000"/>
          </a:xfrm>
          <a:solidFill>
            <a:srgbClr val="216BA9"/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4387175" cy="13716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5948" y="12237395"/>
              <a:ext cx="2178996" cy="119385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821776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568" y="273844"/>
            <a:ext cx="788686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568" y="1369219"/>
            <a:ext cx="7886864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568" y="4767262"/>
            <a:ext cx="20577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EE8B5-7DA2-C04C-975E-75E7A07E9926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51" y="4767262"/>
            <a:ext cx="30856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705" y="4767262"/>
            <a:ext cx="20577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5F3C-4C03-4741-A478-8D803D5806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927" y="4589023"/>
            <a:ext cx="817017" cy="447696"/>
          </a:xfrm>
          <a:prstGeom prst="rect">
            <a:avLst/>
          </a:prstGeom>
          <a:solidFill>
            <a:srgbClr val="216BA9"/>
          </a:solidFill>
        </p:spPr>
      </p:pic>
      <p:grpSp>
        <p:nvGrpSpPr>
          <p:cNvPr id="8" name="Group 7"/>
          <p:cNvGrpSpPr/>
          <p:nvPr userDrawn="1"/>
        </p:nvGrpSpPr>
        <p:grpSpPr>
          <a:xfrm>
            <a:off x="0" y="0"/>
            <a:ext cx="9144000" cy="5143500"/>
            <a:chOff x="0" y="0"/>
            <a:chExt cx="24387175" cy="13716000"/>
          </a:xfrm>
          <a:solidFill>
            <a:srgbClr val="216BA9"/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24387175" cy="13716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5948" y="12237395"/>
              <a:ext cx="2178996" cy="119385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5782947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99422-E8BB-434D-B83B-853B35C0D38C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891B-AB7E-3649-97C7-338B5D56FE4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5143500"/>
            <a:chOff x="0" y="0"/>
            <a:chExt cx="24387175" cy="13716000"/>
          </a:xfrm>
          <a:solidFill>
            <a:srgbClr val="216BA9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24387175" cy="13716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5948" y="12237395"/>
              <a:ext cx="2178996" cy="119385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356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usan.kennedy@academyhealth.org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kennedy@academyhealth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01" y="1170905"/>
            <a:ext cx="68370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216BA9"/>
                </a:solidFill>
                <a:latin typeface="Arial"/>
                <a:cs typeface="Arial"/>
              </a:rPr>
              <a:t>SUD Services and State Medicaid Policymaking: Advocacy Through Evidence  </a:t>
            </a:r>
            <a:endParaRPr lang="en-US" sz="2000" dirty="0">
              <a:solidFill>
                <a:srgbClr val="216BA9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066" y="2240331"/>
            <a:ext cx="5616484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216BA9"/>
                </a:solidFill>
                <a:latin typeface="Arial"/>
                <a:cs typeface="Arial"/>
              </a:rPr>
              <a:t>Michael Gluck, PhD, MPP</a:t>
            </a:r>
            <a:br>
              <a:rPr lang="en-US" sz="1200" dirty="0">
                <a:solidFill>
                  <a:srgbClr val="216BA9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rgbClr val="216BA9"/>
                </a:solidFill>
                <a:latin typeface="Arial"/>
                <a:cs typeface="Arial"/>
              </a:rPr>
              <a:t>Vice President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216BA9"/>
                </a:solidFill>
                <a:latin typeface="Arial"/>
                <a:cs typeface="Arial"/>
              </a:rPr>
              <a:t>michael.gluck@academyhealth.org</a:t>
            </a:r>
            <a:br>
              <a:rPr lang="en-US" sz="1200" dirty="0">
                <a:solidFill>
                  <a:srgbClr val="216BA9"/>
                </a:solidFill>
                <a:latin typeface="Arial"/>
                <a:cs typeface="Arial"/>
              </a:rPr>
            </a:br>
            <a:br>
              <a:rPr lang="en-US" sz="1200" dirty="0">
                <a:solidFill>
                  <a:srgbClr val="216BA9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rgbClr val="216BA9"/>
                </a:solidFill>
                <a:latin typeface="Arial"/>
                <a:cs typeface="Arial"/>
              </a:rPr>
              <a:t>Susan Kennedy, MPP, MSW</a:t>
            </a:r>
            <a:br>
              <a:rPr lang="en-US" sz="1200" dirty="0">
                <a:solidFill>
                  <a:srgbClr val="216BA9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rgbClr val="216BA9"/>
                </a:solidFill>
                <a:latin typeface="Arial"/>
                <a:cs typeface="Arial"/>
              </a:rPr>
              <a:t>Director, Evidence-Based State Health Policy Institute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216BA9"/>
                </a:solidFill>
                <a:latin typeface="Arial"/>
                <a:cs typeface="Arial"/>
                <a:hlinkClick r:id="rId2"/>
              </a:rPr>
              <a:t>susan.kennedy@academyhealth.org</a:t>
            </a:r>
            <a:endParaRPr lang="en-US" sz="1200" dirty="0">
              <a:solidFill>
                <a:srgbClr val="216BA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216BA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216BA9"/>
                </a:solidFill>
                <a:latin typeface="Arial"/>
                <a:cs typeface="Arial"/>
              </a:rPr>
              <a:t>AcademyHealth</a:t>
            </a:r>
            <a:endParaRPr lang="en-US" sz="1200" dirty="0">
              <a:solidFill>
                <a:srgbClr val="216BA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216BA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216BA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216BA9"/>
                </a:solidFill>
                <a:latin typeface="Arial"/>
                <a:cs typeface="Arial"/>
              </a:rPr>
              <a:t>June 5, 2023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rgbClr val="216BA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89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55252" y="255643"/>
            <a:ext cx="7852340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Medicaid covers 1 in every 4 Americans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5252" y="632383"/>
            <a:ext cx="7852340" cy="318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500" dirty="0">
                <a:latin typeface="Open Sans"/>
                <a:cs typeface="Open Sans"/>
              </a:rPr>
              <a:t>Enrollment and spending have grown steadily over time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32" name="Rectangle 31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D135CCC-6ECD-CC60-2E46-C62A9678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29" y="1055863"/>
            <a:ext cx="4659386" cy="3980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7FF7EB-988E-BF20-4EE0-748833136FC3}"/>
              </a:ext>
            </a:extLst>
          </p:cNvPr>
          <p:cNvSpPr txBox="1"/>
          <p:nvPr/>
        </p:nvSpPr>
        <p:spPr>
          <a:xfrm>
            <a:off x="645830" y="484958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Open Sans"/>
                <a:cs typeface="Open Sans"/>
              </a:rPr>
              <a:t>Source: </a:t>
            </a:r>
            <a:r>
              <a:rPr lang="en-US" sz="1200" dirty="0" err="1">
                <a:solidFill>
                  <a:srgbClr val="002060"/>
                </a:solidFill>
                <a:latin typeface="Open Sans"/>
                <a:cs typeface="Open Sans"/>
              </a:rPr>
              <a:t>Macpac</a:t>
            </a:r>
            <a:r>
              <a:rPr lang="en-US" sz="1200" dirty="0">
                <a:solidFill>
                  <a:srgbClr val="002060"/>
                </a:solidFill>
                <a:latin typeface="Open Sans"/>
                <a:cs typeface="Open Sans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Open Sans"/>
                <a:cs typeface="Open Sans"/>
              </a:rPr>
              <a:t>MACStats</a:t>
            </a:r>
            <a:r>
              <a:rPr lang="en-US" sz="1200" dirty="0">
                <a:solidFill>
                  <a:srgbClr val="002060"/>
                </a:solidFill>
                <a:latin typeface="Open Sans"/>
                <a:cs typeface="Open Sans"/>
              </a:rPr>
              <a:t>:  Medicaid and CHIP Data Book, December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F21DA-F68D-A0F3-90D4-4AB6B859D785}"/>
              </a:ext>
            </a:extLst>
          </p:cNvPr>
          <p:cNvSpPr txBox="1"/>
          <p:nvPr/>
        </p:nvSpPr>
        <p:spPr>
          <a:xfrm>
            <a:off x="6809015" y="1055863"/>
            <a:ext cx="1447927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Open Sans"/>
                <a:cs typeface="Open Sans"/>
              </a:rPr>
              <a:t>FYE enrollment = </a:t>
            </a:r>
          </a:p>
          <a:p>
            <a:r>
              <a:rPr lang="en-US" sz="1200" dirty="0">
                <a:solidFill>
                  <a:srgbClr val="002060"/>
                </a:solidFill>
                <a:latin typeface="Open Sans"/>
                <a:cs typeface="Open Sans"/>
              </a:rPr>
              <a:t>average monthly </a:t>
            </a:r>
          </a:p>
          <a:p>
            <a:r>
              <a:rPr lang="en-US" sz="1200" dirty="0">
                <a:solidFill>
                  <a:srgbClr val="002060"/>
                </a:solidFill>
                <a:latin typeface="Open Sans"/>
                <a:cs typeface="Open Sans"/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228097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45830" y="142202"/>
            <a:ext cx="8658169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75" b="1" dirty="0">
                <a:solidFill>
                  <a:schemeClr val="tx2"/>
                </a:solidFill>
                <a:latin typeface="Open Sans"/>
                <a:cs typeface="Open Sans"/>
              </a:rPr>
              <a:t>Medicaid Enrollment and Expenditures by Enrollment Group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5252" y="632383"/>
            <a:ext cx="7852340" cy="318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500" dirty="0">
              <a:latin typeface="Open Sans"/>
              <a:cs typeface="Open San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32" name="Rectangle 31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863D778-67F5-D96B-A5F6-59643D0A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320" y="747971"/>
            <a:ext cx="5391665" cy="4263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E4D7E-283B-70E0-15CD-8C6DE3B3120E}"/>
              </a:ext>
            </a:extLst>
          </p:cNvPr>
          <p:cNvSpPr txBox="1"/>
          <p:nvPr/>
        </p:nvSpPr>
        <p:spPr>
          <a:xfrm>
            <a:off x="645830" y="1056438"/>
            <a:ext cx="7852340" cy="318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Open Sans"/>
                <a:cs typeface="Open Sans"/>
              </a:rPr>
              <a:t>For 2018-2019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A6A45-BC95-053D-B37C-71F0FD92ECDF}"/>
              </a:ext>
            </a:extLst>
          </p:cNvPr>
          <p:cNvSpPr txBox="1"/>
          <p:nvPr/>
        </p:nvSpPr>
        <p:spPr>
          <a:xfrm>
            <a:off x="138794" y="428915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Source: CMS, 2022 Medicaid and CHIP </a:t>
            </a: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Beneficiary Profile</a:t>
            </a:r>
          </a:p>
        </p:txBody>
      </p:sp>
    </p:spTree>
    <p:extLst>
      <p:ext uri="{BB962C8B-B14F-4D97-AF65-F5344CB8AC3E}">
        <p14:creationId xmlns:p14="http://schemas.microsoft.com/office/powerpoint/2010/main" val="411798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32842" y="160673"/>
            <a:ext cx="8805127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Federal Government Paid 69 Percent of Medicaid </a:t>
            </a:r>
          </a:p>
          <a:p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in 2021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2842" y="983150"/>
            <a:ext cx="7852340" cy="318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500" dirty="0">
                <a:latin typeface="Open Sans"/>
                <a:cs typeface="Open Sans"/>
              </a:rPr>
              <a:t>Beneficiaries also help pay through cost-sharing in some states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32" name="Rectangle 31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05766767-C52C-C5BC-E19A-A77EB251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8" y="1301317"/>
            <a:ext cx="7772400" cy="32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6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42784" y="67167"/>
            <a:ext cx="7852340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types of benefit packages, but specifics vary a lot by state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2784" y="1301783"/>
            <a:ext cx="7852340" cy="318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500" dirty="0">
              <a:latin typeface="Open Sans"/>
              <a:cs typeface="Open San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32" name="Rectangle 31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F38DD8E-ADB3-B060-36AF-90046EDAE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52" y="1234799"/>
            <a:ext cx="6445648" cy="3894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940FC-2F0F-3BF8-BD96-6702FA97F3C5}"/>
              </a:ext>
            </a:extLst>
          </p:cNvPr>
          <p:cNvSpPr txBox="1"/>
          <p:nvPr/>
        </p:nvSpPr>
        <p:spPr>
          <a:xfrm>
            <a:off x="7386816" y="116993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Key:</a:t>
            </a:r>
          </a:p>
          <a:p>
            <a:endParaRPr lang="en-US" sz="1000" b="1" dirty="0">
              <a:solidFill>
                <a:schemeClr val="tx1">
                  <a:lumMod val="50000"/>
                </a:schemeClr>
              </a:solidFill>
              <a:latin typeface="Open Sans"/>
              <a:cs typeface="Open Sans"/>
            </a:endParaRP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ABP = alternative benefit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package</a:t>
            </a:r>
          </a:p>
          <a:p>
            <a:endParaRPr lang="en-US" sz="1000" dirty="0">
              <a:solidFill>
                <a:schemeClr val="tx1">
                  <a:lumMod val="50000"/>
                </a:schemeClr>
              </a:solidFill>
              <a:latin typeface="Open Sans"/>
              <a:cs typeface="Open Sans"/>
            </a:endParaRP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EPSDT = early &amp; periodic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screening, diagnostic, and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treatment services</a:t>
            </a:r>
          </a:p>
          <a:p>
            <a:endParaRPr lang="en-US" sz="1000" dirty="0">
              <a:solidFill>
                <a:schemeClr val="tx1">
                  <a:lumMod val="50000"/>
                </a:schemeClr>
              </a:solidFill>
              <a:latin typeface="Open Sans"/>
              <a:cs typeface="Open Sans"/>
            </a:endParaRP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FQHC = federally qualified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health center</a:t>
            </a:r>
          </a:p>
          <a:p>
            <a:endParaRPr lang="en-US" sz="800" dirty="0">
              <a:solidFill>
                <a:schemeClr val="tx2"/>
              </a:solidFill>
              <a:latin typeface="Open Sans"/>
              <a:cs typeface="Open Sans"/>
            </a:endParaRPr>
          </a:p>
          <a:p>
            <a:endParaRPr lang="en-US" sz="800" dirty="0">
              <a:solidFill>
                <a:schemeClr val="tx2"/>
              </a:solidFill>
              <a:latin typeface="Open Sans"/>
              <a:cs typeface="Open Sans"/>
            </a:endParaRPr>
          </a:p>
          <a:p>
            <a:endParaRPr lang="en-US" sz="800" dirty="0">
              <a:solidFill>
                <a:schemeClr val="tx2"/>
              </a:solidFill>
              <a:latin typeface="Open Sans"/>
              <a:cs typeface="Open Sans"/>
            </a:endParaRPr>
          </a:p>
          <a:p>
            <a:endParaRPr lang="en-US" sz="800" dirty="0">
              <a:solidFill>
                <a:schemeClr val="tx2"/>
              </a:solidFill>
              <a:latin typeface="Open Sans"/>
              <a:cs typeface="Open Sans"/>
            </a:endParaRPr>
          </a:p>
          <a:p>
            <a:endParaRPr lang="en-US" sz="800" dirty="0">
              <a:solidFill>
                <a:schemeClr val="tx2"/>
              </a:solidFill>
              <a:latin typeface="Open Sans"/>
              <a:cs typeface="Open Sans"/>
            </a:endParaRPr>
          </a:p>
          <a:p>
            <a:endParaRPr lang="en-US" sz="800" dirty="0">
              <a:solidFill>
                <a:schemeClr val="tx2"/>
              </a:solidFill>
              <a:latin typeface="Open Sans"/>
              <a:cs typeface="Open Sans"/>
            </a:endParaRPr>
          </a:p>
          <a:p>
            <a:endParaRPr lang="en-US" sz="800" dirty="0">
              <a:solidFill>
                <a:schemeClr val="tx2"/>
              </a:solidFill>
              <a:latin typeface="Open Sans"/>
              <a:cs typeface="Open Sans"/>
            </a:endParaRPr>
          </a:p>
          <a:p>
            <a:endParaRPr lang="en-US" sz="800" dirty="0">
              <a:solidFill>
                <a:schemeClr val="tx2"/>
              </a:solidFill>
              <a:latin typeface="Open Sans"/>
              <a:cs typeface="Open Sans"/>
            </a:endParaRPr>
          </a:p>
          <a:p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Source: Congressional </a:t>
            </a:r>
          </a:p>
          <a:p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Research Service, </a:t>
            </a:r>
          </a:p>
          <a:p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Medicaid: An Overview, </a:t>
            </a:r>
          </a:p>
          <a:p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R43357, February 8, 2023</a:t>
            </a:r>
          </a:p>
          <a:p>
            <a:endParaRPr lang="en-US" sz="800" dirty="0">
              <a:solidFill>
                <a:schemeClr val="tx1">
                  <a:lumMod val="50000"/>
                </a:schemeClr>
              </a:solidFill>
              <a:latin typeface="Open Sans"/>
              <a:cs typeface="Open Sans"/>
            </a:endParaRPr>
          </a:p>
          <a:p>
            <a:endParaRPr lang="en-US" sz="800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479DD-B3D5-98B0-4208-1EEDB31E6C09}"/>
              </a:ext>
            </a:extLst>
          </p:cNvPr>
          <p:cNvSpPr txBox="1"/>
          <p:nvPr/>
        </p:nvSpPr>
        <p:spPr>
          <a:xfrm>
            <a:off x="1045029" y="685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500" dirty="0">
              <a:latin typeface="Open Sans"/>
              <a:cs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D31062-17F1-6FFD-21F6-75A1F068BE09}"/>
              </a:ext>
            </a:extLst>
          </p:cNvPr>
          <p:cNvSpPr txBox="1"/>
          <p:nvPr/>
        </p:nvSpPr>
        <p:spPr>
          <a:xfrm>
            <a:off x="842784" y="864077"/>
            <a:ext cx="60805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Open Sans"/>
                <a:cs typeface="Open Sans"/>
              </a:rPr>
              <a:t>APBs must include mental health and SUD services</a:t>
            </a:r>
          </a:p>
        </p:txBody>
      </p:sp>
    </p:spTree>
    <p:extLst>
      <p:ext uri="{BB962C8B-B14F-4D97-AF65-F5344CB8AC3E}">
        <p14:creationId xmlns:p14="http://schemas.microsoft.com/office/powerpoint/2010/main" val="265878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3794" y="0"/>
            <a:ext cx="5260206" cy="4384964"/>
          </a:xfrm>
          <a:prstGeom prst="rect">
            <a:avLst/>
          </a:prstGeom>
          <a:solidFill>
            <a:srgbClr val="7C2B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3658" y="1068398"/>
            <a:ext cx="5100342" cy="15033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Uninsured rate for opioid-related hospitalizations fell from 13.4 percent to 2.9 percent one year after expansion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Number of Medicaid beneficiaries using treatment services in KY jumped 700 percent one year after expansion.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Expansion increased medication assistant treatment by 50 percent.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9689" y="107184"/>
            <a:ext cx="5220342" cy="284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Medicaid expansion increased treatment access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903726" cy="4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7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0" y="-35348"/>
            <a:ext cx="4512777" cy="8622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2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Few states cover the continuum of SUD services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704301" y="1065448"/>
            <a:ext cx="1110550" cy="5485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38 states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749247" y="1178343"/>
            <a:ext cx="3616360" cy="715405"/>
            <a:chOff x="3399896" y="1761955"/>
            <a:chExt cx="6636871" cy="4089953"/>
          </a:xfrm>
        </p:grpSpPr>
        <p:sp>
          <p:nvSpPr>
            <p:cNvPr id="76" name="TextBox 75"/>
            <p:cNvSpPr txBox="1"/>
            <p:nvPr/>
          </p:nvSpPr>
          <p:spPr>
            <a:xfrm>
              <a:off x="3779276" y="4008854"/>
              <a:ext cx="6257491" cy="18430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399896" y="1761955"/>
              <a:ext cx="6257491" cy="12227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cs typeface="Open Sans"/>
                </a:rPr>
                <a:t>covered peer support services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723936" y="1782988"/>
            <a:ext cx="1090915" cy="548569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/>
              <a:t>29 states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714118" y="2534778"/>
            <a:ext cx="1090915" cy="54856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/>
              <a:t>15 states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707190" y="3218068"/>
            <a:ext cx="1107661" cy="54856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13 states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AAC977-4BE9-1F06-58E1-8E8A2D067B34}"/>
              </a:ext>
            </a:extLst>
          </p:cNvPr>
          <p:cNvSpPr/>
          <p:nvPr/>
        </p:nvSpPr>
        <p:spPr>
          <a:xfrm>
            <a:off x="4723935" y="3935608"/>
            <a:ext cx="1090916" cy="548569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4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5E407-1AA1-4FB8-84A6-B7B6B92FEE51}"/>
              </a:ext>
            </a:extLst>
          </p:cNvPr>
          <p:cNvSpPr txBox="1"/>
          <p:nvPr/>
        </p:nvSpPr>
        <p:spPr>
          <a:xfrm>
            <a:off x="5749247" y="188551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cs typeface="Open Sans"/>
              </a:rPr>
              <a:t>covered  community supports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60618-2D9C-C615-84C8-9B5BF166CBB2}"/>
              </a:ext>
            </a:extLst>
          </p:cNvPr>
          <p:cNvSpPr txBox="1"/>
          <p:nvPr/>
        </p:nvSpPr>
        <p:spPr>
          <a:xfrm>
            <a:off x="5749247" y="262614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cs typeface="Open Sans"/>
              </a:rPr>
              <a:t>covered training and development</a:t>
            </a:r>
          </a:p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B1495-ABB2-3226-9623-12F0FEBB266F}"/>
              </a:ext>
            </a:extLst>
          </p:cNvPr>
          <p:cNvSpPr txBox="1"/>
          <p:nvPr/>
        </p:nvSpPr>
        <p:spPr>
          <a:xfrm>
            <a:off x="5764390" y="329549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cs typeface="Open Sans"/>
              </a:rPr>
              <a:t>covered supported employment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D6394-7FC8-622F-9025-F2231C81E111}"/>
              </a:ext>
            </a:extLst>
          </p:cNvPr>
          <p:cNvSpPr txBox="1"/>
          <p:nvPr/>
        </p:nvSpPr>
        <p:spPr>
          <a:xfrm>
            <a:off x="4723935" y="69961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cs typeface="Open Sans"/>
              </a:rPr>
              <a:t>In 2018,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B54FF-3476-D415-F19B-32DD5BF26249}"/>
              </a:ext>
            </a:extLst>
          </p:cNvPr>
          <p:cNvSpPr txBox="1"/>
          <p:nvPr/>
        </p:nvSpPr>
        <p:spPr>
          <a:xfrm>
            <a:off x="5749247" y="402697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cs typeface="Open Sans"/>
              </a:rPr>
              <a:t>covered tenancy support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DF8BE-BBDF-5AD7-5279-D3B5BE296CCA}"/>
              </a:ext>
            </a:extLst>
          </p:cNvPr>
          <p:cNvSpPr txBox="1"/>
          <p:nvPr/>
        </p:nvSpPr>
        <p:spPr>
          <a:xfrm>
            <a:off x="4668463" y="463039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 for Budget and Policy Priorities. Policy Brief. </a:t>
            </a:r>
          </a:p>
          <a:p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24, 2021 </a:t>
            </a:r>
          </a:p>
        </p:txBody>
      </p:sp>
      <p:pic>
        <p:nvPicPr>
          <p:cNvPr id="30" name="Picture 29" descr="A row of houses&#10;&#10;Description automatically generated with low confidence">
            <a:extLst>
              <a:ext uri="{FF2B5EF4-FFF2-40B4-BE49-F238E27FC236}">
                <a16:creationId xmlns:a16="http://schemas.microsoft.com/office/drawing/2014/main" id="{C56467A3-17ED-F801-0466-745AD8CAE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9066"/>
            <a:ext cx="4302874" cy="2862346"/>
          </a:xfrm>
          <a:prstGeom prst="rect">
            <a:avLst/>
          </a:prstGeom>
        </p:spPr>
      </p:pic>
      <p:pic>
        <p:nvPicPr>
          <p:cNvPr id="32" name="Picture 31" descr="A picture containing person, indoor, ceiling, working&#10;&#10;Description automatically generated">
            <a:extLst>
              <a:ext uri="{FF2B5EF4-FFF2-40B4-BE49-F238E27FC236}">
                <a16:creationId xmlns:a16="http://schemas.microsoft.com/office/drawing/2014/main" id="{3B613D22-115B-6D6C-C650-37F5563B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789" y="-299605"/>
            <a:ext cx="4367663" cy="29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7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32842" y="160673"/>
            <a:ext cx="8805127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Percent of Beneficiaries Are In Managed Care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2842" y="584153"/>
            <a:ext cx="7852340" cy="318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500" dirty="0">
                <a:latin typeface="Open Sans"/>
                <a:cs typeface="Open Sans"/>
              </a:rPr>
              <a:t>72 percent are in comprehensive plans, 12 percent in limited or primary care case management plans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32" name="Rectangle 31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D898F1-6404-B6D7-BD78-B3B932F3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0" y="1104791"/>
            <a:ext cx="5795268" cy="3878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4C84F6-4D4E-6690-2F44-31317F0E6B4C}"/>
              </a:ext>
            </a:extLst>
          </p:cNvPr>
          <p:cNvSpPr txBox="1"/>
          <p:nvPr/>
        </p:nvSpPr>
        <p:spPr>
          <a:xfrm>
            <a:off x="7137627" y="3590637"/>
            <a:ext cx="4821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Source: Congressional </a:t>
            </a: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Research Service, </a:t>
            </a: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Medicaid: An Overview, </a:t>
            </a: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Open Sans"/>
                <a:cs typeface="Open Sans"/>
              </a:rPr>
              <a:t>R43357, February 8, 2023</a:t>
            </a:r>
          </a:p>
        </p:txBody>
      </p:sp>
    </p:spTree>
    <p:extLst>
      <p:ext uri="{BB962C8B-B14F-4D97-AF65-F5344CB8AC3E}">
        <p14:creationId xmlns:p14="http://schemas.microsoft.com/office/powerpoint/2010/main" val="284102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9336" y="255643"/>
            <a:ext cx="8132858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49 States and DC have a total of 431 waivers to state plan requirements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7" name="Rectangle 6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458818" y="1414723"/>
            <a:ext cx="8229600" cy="333163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>
            <a:lvl1pPr marL="342900" indent="-160020" algn="l" defTabSz="408240" rtl="0" eaLnBrk="1" latinLnBrk="0" hangingPunct="1">
              <a:spcBef>
                <a:spcPct val="20000"/>
              </a:spcBef>
              <a:buClr>
                <a:srgbClr val="0068AA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51140" indent="-160020" algn="l" defTabSz="408240" rtl="0" eaLnBrk="1" latinLnBrk="0" hangingPunct="1">
              <a:spcBef>
                <a:spcPct val="20000"/>
              </a:spcBef>
              <a:buSzPct val="85000"/>
              <a:buFont typeface="Arial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59379" indent="-160020" algn="l" defTabSz="408240" rtl="0" eaLnBrk="1" latinLnBrk="0" hangingPunct="1">
              <a:spcBef>
                <a:spcPct val="20000"/>
              </a:spcBef>
              <a:buFont typeface=".AppleSystemUIFont" charset="-12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56761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7585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45318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buNone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C1B38-185F-894D-A0AD-58F9A95EDA3F}"/>
              </a:ext>
            </a:extLst>
          </p:cNvPr>
          <p:cNvSpPr txBox="1"/>
          <p:nvPr/>
        </p:nvSpPr>
        <p:spPr>
          <a:xfrm>
            <a:off x="930729" y="1828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dirty="0">
              <a:solidFill>
                <a:schemeClr val="tx1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1F25215-816D-5457-3369-A903817C9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99175"/>
              </p:ext>
            </p:extLst>
          </p:nvPr>
        </p:nvGraphicFramePr>
        <p:xfrm>
          <a:off x="642831" y="1080777"/>
          <a:ext cx="753835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353">
                  <a:extLst>
                    <a:ext uri="{9D8B030D-6E8A-4147-A177-3AD203B41FA5}">
                      <a16:colId xmlns:a16="http://schemas.microsoft.com/office/drawing/2014/main" val="2104394858"/>
                    </a:ext>
                  </a:extLst>
                </a:gridCol>
                <a:gridCol w="2984945">
                  <a:extLst>
                    <a:ext uri="{9D8B030D-6E8A-4147-A177-3AD203B41FA5}">
                      <a16:colId xmlns:a16="http://schemas.microsoft.com/office/drawing/2014/main" val="4059837926"/>
                    </a:ext>
                  </a:extLst>
                </a:gridCol>
                <a:gridCol w="1249135">
                  <a:extLst>
                    <a:ext uri="{9D8B030D-6E8A-4147-A177-3AD203B41FA5}">
                      <a16:colId xmlns:a16="http://schemas.microsoft.com/office/drawing/2014/main" val="256075980"/>
                    </a:ext>
                  </a:extLst>
                </a:gridCol>
                <a:gridCol w="871439">
                  <a:extLst>
                    <a:ext uri="{9D8B030D-6E8A-4147-A177-3AD203B41FA5}">
                      <a16:colId xmlns:a16="http://schemas.microsoft.com/office/drawing/2014/main" val="3680209627"/>
                    </a:ext>
                  </a:extLst>
                </a:gridCol>
                <a:gridCol w="786485">
                  <a:extLst>
                    <a:ext uri="{9D8B030D-6E8A-4147-A177-3AD203B41FA5}">
                      <a16:colId xmlns:a16="http://schemas.microsoft.com/office/drawing/2014/main" val="3703382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Purpose and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Financing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waivers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8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</a:t>
                      </a:r>
                      <a:r>
                        <a:rPr lang="en-US" sz="1400" dirty="0"/>
                        <a:t>1115 research and demonstration waiver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0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Allows experimentation such as work requirements, housing, support for other social needs, targeting of benefits, enrollment caps.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Budget neutrality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 + 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9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</a:t>
                      </a:r>
                      <a:r>
                        <a:rPr lang="en-US" sz="1400" dirty="0"/>
                        <a:t>1915(b) managed care/freedom of choice waiver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Allows mandatory managed care or limitations on enrollees’ choice of providers, outpatient treatment, case management.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Cost-effectiveness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714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</a:t>
                      </a:r>
                      <a:r>
                        <a:rPr lang="en-US" sz="1400" dirty="0"/>
                        <a:t>1915(c) Home and community-based services (HCBS) waiver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Allows flexibility in benefits for persons with long term supports and services needs. Can be combined with 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</a:t>
                      </a:r>
                      <a:r>
                        <a:rPr lang="en-US" sz="1400" dirty="0"/>
                        <a:t>1115 and 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</a:t>
                      </a:r>
                      <a:r>
                        <a:rPr lang="en-US" sz="1400" dirty="0"/>
                        <a:t>1915(b) waivers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 neutrality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47+DC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7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11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2842" y="52098"/>
            <a:ext cx="8358169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Medicaid can be the foundation for comprehensive, integrated care and support services for low-income people with SUD</a:t>
            </a:r>
          </a:p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188" y="852721"/>
            <a:ext cx="7852340" cy="318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500" dirty="0">
              <a:latin typeface="Open Sans"/>
              <a:cs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6450" y="1263230"/>
            <a:ext cx="5047550" cy="2901862"/>
          </a:xfrm>
          <a:prstGeom prst="rect">
            <a:avLst/>
          </a:prstGeom>
          <a:solidFill>
            <a:srgbClr val="00A8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831" y="3914952"/>
            <a:ext cx="7852935" cy="8650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5585" y="1544571"/>
            <a:ext cx="3279005" cy="267741"/>
          </a:xfrm>
          <a:prstGeom prst="rect">
            <a:avLst/>
          </a:prstGeom>
          <a:noFill/>
        </p:spPr>
        <p:txBody>
          <a:bodyPr wrap="square" lIns="82271" tIns="41136" rIns="82271" bIns="41136" rtlCol="0">
            <a:spAutoFit/>
          </a:bodyPr>
          <a:lstStyle/>
          <a:p>
            <a:endParaRPr lang="en-US" sz="1200" dirty="0">
              <a:solidFill>
                <a:srgbClr val="FFFFFF"/>
              </a:solidFill>
              <a:latin typeface="Open Sans Light"/>
              <a:ea typeface="Open Sans Light" panose="020B0306030504020204" pitchFamily="34" charset="0"/>
              <a:cs typeface="Open Sans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0634" y="2383319"/>
            <a:ext cx="4300350" cy="575518"/>
          </a:xfrm>
          <a:prstGeom prst="rect">
            <a:avLst/>
          </a:prstGeom>
          <a:noFill/>
        </p:spPr>
        <p:txBody>
          <a:bodyPr wrap="square" lIns="82271" tIns="41136" rIns="82271" bIns="41136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/>
              </a:rPr>
              <a:t>Multiple, flexible policy levers that can work in tandem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22A1A38-67E2-45B7-0850-5B5DEEC07FCF}"/>
              </a:ext>
            </a:extLst>
          </p:cNvPr>
          <p:cNvSpPr txBox="1"/>
          <p:nvPr/>
        </p:nvSpPr>
        <p:spPr>
          <a:xfrm>
            <a:off x="4730634" y="155595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/>
                <a:cs typeface="Open Sans"/>
              </a:rPr>
              <a:t>Ability to cover the full continuum </a:t>
            </a:r>
          </a:p>
          <a:p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/>
                <a:cs typeface="Open Sans"/>
              </a:rPr>
              <a:t>of ASAM-recommended services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14E39-7510-8CF8-03E4-8DC8AB566F01}"/>
              </a:ext>
            </a:extLst>
          </p:cNvPr>
          <p:cNvSpPr/>
          <p:nvPr/>
        </p:nvSpPr>
        <p:spPr>
          <a:xfrm>
            <a:off x="4369166" y="1672421"/>
            <a:ext cx="253799" cy="267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44B87-10B8-C107-B90D-C0F641C12348}"/>
              </a:ext>
            </a:extLst>
          </p:cNvPr>
          <p:cNvSpPr txBox="1"/>
          <p:nvPr/>
        </p:nvSpPr>
        <p:spPr>
          <a:xfrm>
            <a:off x="4730634" y="314567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/>
                <a:cs typeface="Open Sans"/>
              </a:rPr>
              <a:t>Potential to remedy racial and other </a:t>
            </a:r>
          </a:p>
          <a:p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/>
                <a:cs typeface="Open Sans"/>
              </a:rPr>
              <a:t>inequities in SUD access, experience </a:t>
            </a:r>
          </a:p>
          <a:p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/>
                <a:cs typeface="Open Sans"/>
              </a:rPr>
              <a:t>and outcomes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4CF942-57BF-8D45-D24F-FF749FEFF19D}"/>
              </a:ext>
            </a:extLst>
          </p:cNvPr>
          <p:cNvSpPr/>
          <p:nvPr/>
        </p:nvSpPr>
        <p:spPr>
          <a:xfrm>
            <a:off x="4369165" y="2502906"/>
            <a:ext cx="253799" cy="267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CA6B17-B331-A17A-93F0-1AEAC163DA4B}"/>
              </a:ext>
            </a:extLst>
          </p:cNvPr>
          <p:cNvSpPr/>
          <p:nvPr/>
        </p:nvSpPr>
        <p:spPr>
          <a:xfrm>
            <a:off x="4376559" y="3273528"/>
            <a:ext cx="253799" cy="2677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pic>
        <p:nvPicPr>
          <p:cNvPr id="19" name="Picture 18" descr="A hand holding a pen&#10;&#10;Description automatically generated with low confidence">
            <a:extLst>
              <a:ext uri="{FF2B5EF4-FFF2-40B4-BE49-F238E27FC236}">
                <a16:creationId xmlns:a16="http://schemas.microsoft.com/office/drawing/2014/main" id="{C0889348-7A90-BF88-67D7-824E7171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646"/>
            <a:ext cx="4096450" cy="28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8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75009" y="270232"/>
            <a:ext cx="7852340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there are constraints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06282" y="792567"/>
            <a:ext cx="3174435" cy="329297"/>
          </a:xfrm>
          <a:prstGeom prst="rect">
            <a:avLst/>
          </a:prstGeom>
          <a:noFill/>
        </p:spPr>
        <p:txBody>
          <a:bodyPr wrap="square" lIns="82271" tIns="41136" rIns="82271" bIns="41136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State and territorial budgets</a:t>
            </a:r>
          </a:p>
        </p:txBody>
      </p:sp>
      <p:sp>
        <p:nvSpPr>
          <p:cNvPr id="56" name="Round Same Side Corner Rectangle 55"/>
          <p:cNvSpPr/>
          <p:nvPr/>
        </p:nvSpPr>
        <p:spPr>
          <a:xfrm rot="10800000" flipH="1">
            <a:off x="5130548" y="789682"/>
            <a:ext cx="41131" cy="49683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endParaRPr lang="bg-BG" sz="605" b="1" dirty="0">
              <a:latin typeface="Open Sans"/>
              <a:cs typeface="Open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33400" y="679670"/>
            <a:ext cx="532200" cy="678238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r>
              <a:rPr lang="id-ID" sz="3938" b="1" dirty="0">
                <a:latin typeface="Open Sans"/>
                <a:cs typeface="Open Sans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05170" y="1441191"/>
            <a:ext cx="2707429" cy="329297"/>
          </a:xfrm>
          <a:prstGeom prst="rect">
            <a:avLst/>
          </a:prstGeom>
          <a:noFill/>
        </p:spPr>
        <p:txBody>
          <a:bodyPr wrap="square" lIns="82271" tIns="41136" rIns="82271" bIns="41136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Administrative capacity</a:t>
            </a:r>
          </a:p>
        </p:txBody>
      </p:sp>
      <p:sp>
        <p:nvSpPr>
          <p:cNvPr id="59" name="Round Same Side Corner Rectangle 58"/>
          <p:cNvSpPr/>
          <p:nvPr/>
        </p:nvSpPr>
        <p:spPr>
          <a:xfrm rot="10800000" flipH="1">
            <a:off x="5129436" y="1438306"/>
            <a:ext cx="41131" cy="49683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endParaRPr lang="bg-BG" sz="605" b="1" dirty="0">
              <a:latin typeface="Open Sans"/>
              <a:cs typeface="Open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05170" y="2098824"/>
            <a:ext cx="2707429" cy="329297"/>
          </a:xfrm>
          <a:prstGeom prst="rect">
            <a:avLst/>
          </a:prstGeom>
          <a:noFill/>
        </p:spPr>
        <p:txBody>
          <a:bodyPr wrap="square" lIns="82271" tIns="41136" rIns="82271" bIns="41136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CMS regulations</a:t>
            </a:r>
          </a:p>
        </p:txBody>
      </p:sp>
      <p:sp>
        <p:nvSpPr>
          <p:cNvPr id="61" name="Round Same Side Corner Rectangle 60"/>
          <p:cNvSpPr/>
          <p:nvPr/>
        </p:nvSpPr>
        <p:spPr>
          <a:xfrm rot="10800000" flipH="1">
            <a:off x="5129436" y="2095938"/>
            <a:ext cx="41131" cy="49683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endParaRPr lang="bg-BG" sz="605" b="1" dirty="0">
              <a:latin typeface="Open Sans"/>
              <a:cs typeface="Open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07084" y="2793681"/>
            <a:ext cx="2707429" cy="329297"/>
          </a:xfrm>
          <a:prstGeom prst="rect">
            <a:avLst/>
          </a:prstGeom>
          <a:noFill/>
        </p:spPr>
        <p:txBody>
          <a:bodyPr wrap="square" lIns="82271" tIns="41136" rIns="82271" bIns="41136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Provider availability</a:t>
            </a:r>
          </a:p>
        </p:txBody>
      </p:sp>
      <p:sp>
        <p:nvSpPr>
          <p:cNvPr id="63" name="Round Same Side Corner Rectangle 62"/>
          <p:cNvSpPr/>
          <p:nvPr/>
        </p:nvSpPr>
        <p:spPr>
          <a:xfrm rot="10800000" flipH="1">
            <a:off x="5131351" y="2790796"/>
            <a:ext cx="41131" cy="49683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endParaRPr lang="bg-BG" sz="605" b="1" dirty="0">
              <a:latin typeface="Open Sans"/>
              <a:cs typeface="Open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05973" y="3467367"/>
            <a:ext cx="2707429" cy="329297"/>
          </a:xfrm>
          <a:prstGeom prst="rect">
            <a:avLst/>
          </a:prstGeom>
          <a:noFill/>
        </p:spPr>
        <p:txBody>
          <a:bodyPr wrap="square" lIns="82271" tIns="41136" rIns="82271" bIns="41136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Political feasibility</a:t>
            </a:r>
          </a:p>
        </p:txBody>
      </p:sp>
      <p:sp>
        <p:nvSpPr>
          <p:cNvPr id="65" name="Round Same Side Corner Rectangle 64"/>
          <p:cNvSpPr/>
          <p:nvPr/>
        </p:nvSpPr>
        <p:spPr>
          <a:xfrm rot="10800000" flipH="1">
            <a:off x="5130239" y="3464482"/>
            <a:ext cx="41131" cy="49683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endParaRPr lang="bg-BG" sz="605" b="1" dirty="0">
              <a:latin typeface="Open Sans"/>
              <a:cs typeface="Open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48338" y="1313686"/>
            <a:ext cx="427028" cy="675243"/>
          </a:xfrm>
          <a:prstGeom prst="rect">
            <a:avLst/>
          </a:prstGeom>
          <a:noFill/>
        </p:spPr>
        <p:txBody>
          <a:bodyPr wrap="none" lIns="68574" tIns="34287" rIns="68574" bIns="34287" rtlCol="0">
            <a:spAutoFit/>
          </a:bodyPr>
          <a:lstStyle/>
          <a:p>
            <a:r>
              <a:rPr lang="id-ID" sz="3938" b="1" dirty="0">
                <a:latin typeface="Open Sans"/>
                <a:cs typeface="Open Sans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45674" y="1955543"/>
            <a:ext cx="427028" cy="675243"/>
          </a:xfrm>
          <a:prstGeom prst="rect">
            <a:avLst/>
          </a:prstGeom>
          <a:noFill/>
        </p:spPr>
        <p:txBody>
          <a:bodyPr wrap="none" lIns="68574" tIns="34287" rIns="68574" bIns="34287" rtlCol="0">
            <a:spAutoFit/>
          </a:bodyPr>
          <a:lstStyle/>
          <a:p>
            <a:r>
              <a:rPr lang="id-ID" sz="3938" b="1" dirty="0">
                <a:latin typeface="Open Sans"/>
                <a:cs typeface="Open Sans"/>
              </a:rPr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54028" y="2665487"/>
            <a:ext cx="427028" cy="675243"/>
          </a:xfrm>
          <a:prstGeom prst="rect">
            <a:avLst/>
          </a:prstGeom>
          <a:noFill/>
        </p:spPr>
        <p:txBody>
          <a:bodyPr wrap="none" lIns="68574" tIns="34287" rIns="68574" bIns="34287" rtlCol="0">
            <a:spAutoFit/>
          </a:bodyPr>
          <a:lstStyle/>
          <a:p>
            <a:r>
              <a:rPr lang="id-ID" sz="3938" b="1" dirty="0">
                <a:latin typeface="Open Sans"/>
                <a:cs typeface="Open Sans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54028" y="3331161"/>
            <a:ext cx="427028" cy="675243"/>
          </a:xfrm>
          <a:prstGeom prst="rect">
            <a:avLst/>
          </a:prstGeom>
          <a:noFill/>
        </p:spPr>
        <p:txBody>
          <a:bodyPr wrap="none" lIns="68574" tIns="34287" rIns="68574" bIns="34287" rtlCol="0">
            <a:spAutoFit/>
          </a:bodyPr>
          <a:lstStyle/>
          <a:p>
            <a:r>
              <a:rPr lang="id-ID" sz="3938" b="1" dirty="0">
                <a:latin typeface="Open Sans"/>
                <a:cs typeface="Open Sans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6936" y="2896852"/>
            <a:ext cx="859615" cy="875816"/>
          </a:xfrm>
          <a:prstGeom prst="rect">
            <a:avLst/>
          </a:prstGeom>
          <a:solidFill>
            <a:srgbClr val="EC88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5"/>
          </a:p>
        </p:txBody>
      </p:sp>
      <p:sp>
        <p:nvSpPr>
          <p:cNvPr id="37" name="Rectangle 36"/>
          <p:cNvSpPr/>
          <p:nvPr/>
        </p:nvSpPr>
        <p:spPr>
          <a:xfrm>
            <a:off x="2616551" y="3762473"/>
            <a:ext cx="1730116" cy="844912"/>
          </a:xfrm>
          <a:prstGeom prst="rect">
            <a:avLst/>
          </a:prstGeom>
          <a:solidFill>
            <a:srgbClr val="66B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5"/>
          </a:p>
        </p:txBody>
      </p:sp>
      <p:sp>
        <p:nvSpPr>
          <p:cNvPr id="46" name="Rectangle 45"/>
          <p:cNvSpPr/>
          <p:nvPr/>
        </p:nvSpPr>
        <p:spPr>
          <a:xfrm>
            <a:off x="583584" y="1725257"/>
            <a:ext cx="1173352" cy="1172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5"/>
          </a:p>
        </p:txBody>
      </p:sp>
      <p:grpSp>
        <p:nvGrpSpPr>
          <p:cNvPr id="48" name="Group 47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49" name="Rectangle 48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pic>
        <p:nvPicPr>
          <p:cNvPr id="7" name="Picture Placeholder 6" descr="A picture containing person, person, indoor, suit&#10;&#10;Description automatically generated">
            <a:extLst>
              <a:ext uri="{FF2B5EF4-FFF2-40B4-BE49-F238E27FC236}">
                <a16:creationId xmlns:a16="http://schemas.microsoft.com/office/drawing/2014/main" id="{8AD633E6-765E-B71F-239B-DC50DB7F781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8724" r="8724"/>
          <a:stretch>
            <a:fillRect/>
          </a:stretch>
        </p:blipFill>
        <p:spPr>
          <a:xfrm>
            <a:off x="2644233" y="1259954"/>
            <a:ext cx="1656092" cy="1654580"/>
          </a:xfrm>
        </p:spPr>
      </p:pic>
      <p:pic>
        <p:nvPicPr>
          <p:cNvPr id="9" name="Picture 8" descr="A doctor with a stethoscope around his neck&#10;&#10;Description automatically generated">
            <a:extLst>
              <a:ext uri="{FF2B5EF4-FFF2-40B4-BE49-F238E27FC236}">
                <a16:creationId xmlns:a16="http://schemas.microsoft.com/office/drawing/2014/main" id="{95E955FC-AA3A-3146-0CB2-A2A8965C5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5" y="3785125"/>
            <a:ext cx="1268607" cy="844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F99EB1-4655-CBE8-04D0-2FD0D12DCE4B}"/>
              </a:ext>
            </a:extLst>
          </p:cNvPr>
          <p:cNvSpPr txBox="1"/>
          <p:nvPr/>
        </p:nvSpPr>
        <p:spPr>
          <a:xfrm>
            <a:off x="4620639" y="4017288"/>
            <a:ext cx="389971" cy="69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940" b="1" dirty="0">
                <a:latin typeface="Open Sans"/>
                <a:cs typeface="Open Sans"/>
              </a:rPr>
              <a:t>6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6F1DD4D-0D64-FD11-C18C-9D594875C7AE}"/>
              </a:ext>
            </a:extLst>
          </p:cNvPr>
          <p:cNvSpPr/>
          <p:nvPr/>
        </p:nvSpPr>
        <p:spPr>
          <a:xfrm rot="10800000" flipH="1">
            <a:off x="5135684" y="4133203"/>
            <a:ext cx="45719" cy="49683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71" tIns="41136" rIns="82271" bIns="41136" rtlCol="0" anchor="ctr"/>
          <a:lstStyle/>
          <a:p>
            <a:endParaRPr lang="bg-BG" sz="605" b="1" dirty="0">
              <a:solidFill>
                <a:schemeClr val="tx1">
                  <a:lumMod val="7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AFE6B-ED86-8617-43DD-EF211CC9E824}"/>
              </a:ext>
            </a:extLst>
          </p:cNvPr>
          <p:cNvSpPr txBox="1"/>
          <p:nvPr/>
        </p:nvSpPr>
        <p:spPr>
          <a:xfrm>
            <a:off x="5181403" y="42291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b="1" dirty="0">
                <a:latin typeface="Open Sans"/>
                <a:cs typeface="Open Sans"/>
              </a:rPr>
              <a:t>Evidence to inform policy</a:t>
            </a:r>
          </a:p>
        </p:txBody>
      </p:sp>
    </p:spTree>
    <p:extLst>
      <p:ext uri="{BB962C8B-B14F-4D97-AF65-F5344CB8AC3E}">
        <p14:creationId xmlns:p14="http://schemas.microsoft.com/office/powerpoint/2010/main" val="353669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04188" y="87975"/>
            <a:ext cx="8358169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7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about how you can help Medicaid better serve people with SUD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188" y="852721"/>
            <a:ext cx="7852340" cy="318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500" dirty="0">
              <a:latin typeface="Open Sans"/>
              <a:cs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0814" y="1279399"/>
            <a:ext cx="4227355" cy="29018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831" y="3914952"/>
            <a:ext cx="7852935" cy="8650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endParaRPr lang="en-US" sz="1200" dirty="0">
              <a:latin typeface="Open Sans Light"/>
              <a:cs typeface="Open Sans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5585" y="1544571"/>
            <a:ext cx="3279005" cy="267741"/>
          </a:xfrm>
          <a:prstGeom prst="rect">
            <a:avLst/>
          </a:prstGeom>
          <a:noFill/>
        </p:spPr>
        <p:txBody>
          <a:bodyPr wrap="square" lIns="82271" tIns="41136" rIns="82271" bIns="41136" rtlCol="0">
            <a:spAutoFit/>
          </a:bodyPr>
          <a:lstStyle/>
          <a:p>
            <a:endParaRPr lang="en-US" sz="1200" dirty="0">
              <a:solidFill>
                <a:srgbClr val="FFFFFF"/>
              </a:solidFill>
              <a:latin typeface="Open Sans Light"/>
              <a:ea typeface="Open Sans Light" panose="020B0306030504020204" pitchFamily="34" charset="0"/>
              <a:cs typeface="Open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9044" y="1382451"/>
            <a:ext cx="3581986" cy="452407"/>
          </a:xfrm>
          <a:prstGeom prst="rect">
            <a:avLst/>
          </a:prstGeom>
          <a:noFill/>
        </p:spPr>
        <p:txBody>
          <a:bodyPr wrap="square" lIns="82271" tIns="41136" rIns="82271" bIns="41136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/>
                <a:cs typeface="Open Sans"/>
              </a:rPr>
              <a:t>Medicaid can be the foundation for comprehensive SUD care and support.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9102" y="2535600"/>
            <a:ext cx="3394872" cy="4524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Policymakers need real-world evidence to </a:t>
            </a:r>
          </a:p>
          <a:p>
            <a:r>
              <a:rPr lang="en-US" dirty="0"/>
              <a:t>guide decisions.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544014" y="3158081"/>
            <a:ext cx="172687" cy="172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803" y="2626007"/>
            <a:ext cx="176190" cy="17142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503912" y="1485368"/>
            <a:ext cx="172687" cy="172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2A1A38-67E2-45B7-0850-5B5DEEC07FCF}"/>
              </a:ext>
            </a:extLst>
          </p:cNvPr>
          <p:cNvSpPr txBox="1"/>
          <p:nvPr/>
        </p:nvSpPr>
        <p:spPr>
          <a:xfrm>
            <a:off x="4769044" y="202016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/>
                <a:cs typeface="Open Sans"/>
              </a:rPr>
              <a:t>The devil is in the details of state policy. </a:t>
            </a:r>
          </a:p>
        </p:txBody>
      </p:sp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D6C896F6-CE13-5CFF-6A5A-75B3F68E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96" y="1196584"/>
            <a:ext cx="4079918" cy="290204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76CEC-7563-D464-5AC8-551DF6AFEB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910" y="1237931"/>
            <a:ext cx="3556413" cy="3273186"/>
          </a:xfrm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A9C3D-1226-469F-E5FD-D343395497FC}"/>
              </a:ext>
            </a:extLst>
          </p:cNvPr>
          <p:cNvSpPr txBox="1"/>
          <p:nvPr/>
        </p:nvSpPr>
        <p:spPr>
          <a:xfrm>
            <a:off x="4849475" y="361673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/>
                <a:cs typeface="Open Sans"/>
              </a:rPr>
              <a:t>Helping you do that is today’s focus.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14E39-7510-8CF8-03E4-8DC8AB566F01}"/>
              </a:ext>
            </a:extLst>
          </p:cNvPr>
          <p:cNvSpPr/>
          <p:nvPr/>
        </p:nvSpPr>
        <p:spPr>
          <a:xfrm>
            <a:off x="4523803" y="2069552"/>
            <a:ext cx="172687" cy="172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694D7-C84D-9C8E-2B39-A4EAAC67CAA0}"/>
              </a:ext>
            </a:extLst>
          </p:cNvPr>
          <p:cNvSpPr/>
          <p:nvPr/>
        </p:nvSpPr>
        <p:spPr>
          <a:xfrm>
            <a:off x="4558750" y="3691414"/>
            <a:ext cx="172687" cy="172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44B87-10B8-C107-B90D-C0F641C12348}"/>
              </a:ext>
            </a:extLst>
          </p:cNvPr>
          <p:cNvSpPr txBox="1"/>
          <p:nvPr/>
        </p:nvSpPr>
        <p:spPr>
          <a:xfrm>
            <a:off x="4816690" y="314638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pen Sans"/>
                <a:cs typeface="Open Sans"/>
              </a:rPr>
              <a:t>You are in a position to provide that evidence.</a:t>
            </a:r>
          </a:p>
        </p:txBody>
      </p:sp>
    </p:spTree>
    <p:extLst>
      <p:ext uri="{BB962C8B-B14F-4D97-AF65-F5344CB8AC3E}">
        <p14:creationId xmlns:p14="http://schemas.microsoft.com/office/powerpoint/2010/main" val="206069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1120" y="1916186"/>
            <a:ext cx="64419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Who makes Medicaid policy?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869" y="2014922"/>
            <a:ext cx="663254" cy="663254"/>
            <a:chOff x="2909454" y="1302327"/>
            <a:chExt cx="997528" cy="997528"/>
          </a:xfrm>
        </p:grpSpPr>
        <p:sp>
          <p:nvSpPr>
            <p:cNvPr id="8" name="Rectangle 7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</p:spTree>
    <p:extLst>
      <p:ext uri="{BB962C8B-B14F-4D97-AF65-F5344CB8AC3E}">
        <p14:creationId xmlns:p14="http://schemas.microsoft.com/office/powerpoint/2010/main" val="780641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3811" y="136765"/>
            <a:ext cx="8217725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Many officials make Medicaid decisions that affect people with SUD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830" y="3515904"/>
            <a:ext cx="3485040" cy="1175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Members of Congress (</a:t>
            </a:r>
            <a:r>
              <a:rPr lang="en-US" sz="1400" dirty="0" err="1"/>
              <a:t>eg</a:t>
            </a:r>
            <a:r>
              <a:rPr lang="en-US" sz="1400" dirty="0"/>
              <a:t> meds for OUD)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CMS officials (</a:t>
            </a:r>
            <a:r>
              <a:rPr lang="en-US" sz="1400" dirty="0" err="1"/>
              <a:t>eg</a:t>
            </a:r>
            <a:r>
              <a:rPr lang="en-US" sz="1400" dirty="0"/>
              <a:t> plan waivers)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Federal judges (</a:t>
            </a:r>
            <a:r>
              <a:rPr lang="en-US" sz="1400" dirty="0" err="1"/>
              <a:t>eg</a:t>
            </a:r>
            <a:r>
              <a:rPr lang="en-US" sz="1400" dirty="0"/>
              <a:t> Olmstead/HCBS)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9387" y="3147771"/>
            <a:ext cx="2130298" cy="284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latin typeface="Open Sans"/>
                <a:cs typeface="Open Sans"/>
              </a:rPr>
              <a:t>Federal policymakers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3795" y="3432447"/>
            <a:ext cx="2944583" cy="1175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lvl="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 dirty="0"/>
              <a:t>Governors</a:t>
            </a:r>
          </a:p>
          <a:p>
            <a:pPr lvl="0"/>
            <a:r>
              <a:rPr lang="en-US" dirty="0"/>
              <a:t>Legislators</a:t>
            </a:r>
          </a:p>
          <a:p>
            <a:pPr lvl="0"/>
            <a:r>
              <a:rPr lang="en-US" dirty="0"/>
              <a:t>Budget agencies</a:t>
            </a:r>
          </a:p>
          <a:p>
            <a:pPr lvl="0"/>
            <a:r>
              <a:rPr lang="en-US" dirty="0"/>
              <a:t>Medicaid Directors</a:t>
            </a:r>
          </a:p>
          <a:p>
            <a:pPr lvl="0"/>
            <a:r>
              <a:rPr lang="en-US" dirty="0"/>
              <a:t>Medicaid Medical Directors</a:t>
            </a:r>
          </a:p>
          <a:p>
            <a:pPr lvl="0"/>
            <a:r>
              <a:rPr lang="en-US" dirty="0"/>
              <a:t>Other agencies and commissions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6346" y="3147770"/>
            <a:ext cx="2130298" cy="284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latin typeface="Open Sans"/>
                <a:cs typeface="Open Sans"/>
              </a:rPr>
              <a:t>State policymakers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40189" y="3373566"/>
            <a:ext cx="2130298" cy="284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endParaRPr lang="en-US" sz="1200" b="1" dirty="0">
              <a:latin typeface="Open Sans"/>
              <a:cs typeface="Open San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pic>
        <p:nvPicPr>
          <p:cNvPr id="16" name="Picture 15" descr="A large building with a gold domed roof and a gold dome&#10;&#10;Description automatically generated with low confidence">
            <a:extLst>
              <a:ext uri="{FF2B5EF4-FFF2-40B4-BE49-F238E27FC236}">
                <a16:creationId xmlns:a16="http://schemas.microsoft.com/office/drawing/2014/main" id="{E9B1259A-33D0-E7A7-C289-4C80EFEE7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961" y="1363185"/>
            <a:ext cx="2681068" cy="1787378"/>
          </a:xfrm>
          <a:prstGeom prst="rect">
            <a:avLst/>
          </a:prstGeom>
        </p:spPr>
      </p:pic>
      <p:pic>
        <p:nvPicPr>
          <p:cNvPr id="20" name="Picture 19" descr="A large white building with a domed roof&#10;&#10;Description automatically generated with medium confidence">
            <a:extLst>
              <a:ext uri="{FF2B5EF4-FFF2-40B4-BE49-F238E27FC236}">
                <a16:creationId xmlns:a16="http://schemas.microsoft.com/office/drawing/2014/main" id="{7F2C7FD6-EB6F-2FD1-16D5-7097B4C4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11" y="1363185"/>
            <a:ext cx="2681068" cy="17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31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1119" y="1916186"/>
            <a:ext cx="7161091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Reaching Your Audience: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How to Effectively Message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869" y="2014922"/>
            <a:ext cx="663254" cy="663254"/>
            <a:chOff x="2909454" y="1302327"/>
            <a:chExt cx="997528" cy="997528"/>
          </a:xfrm>
        </p:grpSpPr>
        <p:sp>
          <p:nvSpPr>
            <p:cNvPr id="8" name="Rectangle 7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</p:spTree>
    <p:extLst>
      <p:ext uri="{BB962C8B-B14F-4D97-AF65-F5344CB8AC3E}">
        <p14:creationId xmlns:p14="http://schemas.microsoft.com/office/powerpoint/2010/main" val="2382058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215" name="Rectangle 214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081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Rectangle 215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081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88296" y="888015"/>
            <a:ext cx="6355704" cy="10832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3866" tIns="57150" rIns="57151" bIns="57150" numCol="1" spcCol="1270" anchor="t" anchorCtr="0">
            <a:noAutofit/>
          </a:bodyPr>
          <a:lstStyle/>
          <a:p>
            <a:pPr marL="6350" marR="0" lvl="0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6" b="33674"/>
          <a:stretch/>
        </p:blipFill>
        <p:spPr>
          <a:xfrm>
            <a:off x="0" y="889266"/>
            <a:ext cx="2744579" cy="10820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9336" y="255643"/>
            <a:ext cx="7852340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rgbClr val="216BA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Sharing your experience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216BA9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88297" y="3055055"/>
            <a:ext cx="6355703" cy="11013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3866" tIns="57150" rIns="57151" bIns="57150" numCol="1" spcCol="1270" anchor="t" anchorCtr="0">
            <a:noAutofit/>
          </a:bodyPr>
          <a:lstStyle/>
          <a:p>
            <a:pPr marL="6350" marR="0" lvl="0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88297" y="2045651"/>
            <a:ext cx="6355703" cy="935056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3866" tIns="57150" rIns="57151" bIns="57150" numCol="1" spcCol="1270" anchor="t" anchorCtr="0">
            <a:noAutofit/>
          </a:bodyPr>
          <a:lstStyle/>
          <a:p>
            <a:pPr marL="6350" marR="0" lvl="0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8" t="11536" b="30359"/>
          <a:stretch/>
        </p:blipFill>
        <p:spPr>
          <a:xfrm>
            <a:off x="0" y="2045651"/>
            <a:ext cx="2744579" cy="9350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89" b="19044"/>
          <a:stretch/>
        </p:blipFill>
        <p:spPr>
          <a:xfrm>
            <a:off x="0" y="3098028"/>
            <a:ext cx="2744579" cy="11058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8D4B45-440C-164E-A9E7-0BF65A8C7CA8}"/>
              </a:ext>
            </a:extLst>
          </p:cNvPr>
          <p:cNvSpPr/>
          <p:nvPr/>
        </p:nvSpPr>
        <p:spPr>
          <a:xfrm>
            <a:off x="3017298" y="1254411"/>
            <a:ext cx="4602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Audiences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A0A0E5-1FB2-0146-A175-6046A6A1E93A}"/>
              </a:ext>
            </a:extLst>
          </p:cNvPr>
          <p:cNvSpPr/>
          <p:nvPr/>
        </p:nvSpPr>
        <p:spPr>
          <a:xfrm>
            <a:off x="3017298" y="2226411"/>
            <a:ext cx="443555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8131" rtl="0" eaLnBrk="1" fontAlgn="auto" latinLnBrk="0" hangingPunct="1">
              <a:lnSpc>
                <a:spcPts val="2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Messaging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D92E19-E767-544D-A675-24D2EDCC72B8}"/>
              </a:ext>
            </a:extLst>
          </p:cNvPr>
          <p:cNvSpPr/>
          <p:nvPr/>
        </p:nvSpPr>
        <p:spPr>
          <a:xfrm>
            <a:off x="3040337" y="3357977"/>
            <a:ext cx="3688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Collateral and Channels</a:t>
            </a:r>
          </a:p>
        </p:txBody>
      </p:sp>
    </p:spTree>
    <p:extLst>
      <p:ext uri="{BB962C8B-B14F-4D97-AF65-F5344CB8AC3E}">
        <p14:creationId xmlns:p14="http://schemas.microsoft.com/office/powerpoint/2010/main" val="4229210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Identifying your audiences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541180" y="966974"/>
          <a:ext cx="6560601" cy="3863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06" y="4179466"/>
            <a:ext cx="1183887" cy="649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009" y="639678"/>
            <a:ext cx="7852340" cy="318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737572"/>
                </a:solidFill>
                <a:latin typeface="Open Sans"/>
                <a:cs typeface="Open Sans"/>
              </a:rPr>
              <a:t>Knowing your target and influencer audiences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B7A901C-A4EE-39DC-D06E-915D336C51A1}"/>
              </a:ext>
            </a:extLst>
          </p:cNvPr>
          <p:cNvSpPr/>
          <p:nvPr/>
        </p:nvSpPr>
        <p:spPr>
          <a:xfrm>
            <a:off x="6507881" y="738648"/>
            <a:ext cx="1233752" cy="1455144"/>
          </a:xfrm>
          <a:custGeom>
            <a:avLst/>
            <a:gdLst>
              <a:gd name="connsiteX0" fmla="*/ 0 w 1456837"/>
              <a:gd name="connsiteY0" fmla="*/ 0 h 2125481"/>
              <a:gd name="connsiteX1" fmla="*/ 1456837 w 1456837"/>
              <a:gd name="connsiteY1" fmla="*/ 0 h 2125481"/>
              <a:gd name="connsiteX2" fmla="*/ 1456837 w 1456837"/>
              <a:gd name="connsiteY2" fmla="*/ 2125481 h 2125481"/>
              <a:gd name="connsiteX3" fmla="*/ 0 w 1456837"/>
              <a:gd name="connsiteY3" fmla="*/ 2125481 h 2125481"/>
              <a:gd name="connsiteX4" fmla="*/ 0 w 1456837"/>
              <a:gd name="connsiteY4" fmla="*/ 0 h 212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837" h="2125481">
                <a:moveTo>
                  <a:pt x="0" y="0"/>
                </a:moveTo>
                <a:lnTo>
                  <a:pt x="1456837" y="0"/>
                </a:lnTo>
                <a:lnTo>
                  <a:pt x="1456837" y="2125481"/>
                </a:lnTo>
                <a:lnTo>
                  <a:pt x="0" y="212548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6000">
                <a:srgbClr val="7030A0"/>
              </a:gs>
              <a:gs pos="100000">
                <a:srgbClr val="BDD2F8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effectLst>
            <a:softEdge rad="127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167822" rIns="80010" bIns="80010" numCol="1" spcCol="1270" anchor="t" anchorCtr="0">
            <a:noAutofit/>
          </a:bodyPr>
          <a:lstStyle/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Sponsoring Bill Legislators</a:t>
            </a:r>
          </a:p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Leads</a:t>
            </a:r>
          </a:p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E2CE402-0699-FF3F-C526-A26F4EA46106}"/>
              </a:ext>
            </a:extLst>
          </p:cNvPr>
          <p:cNvSpPr/>
          <p:nvPr/>
        </p:nvSpPr>
        <p:spPr>
          <a:xfrm>
            <a:off x="6507880" y="2174001"/>
            <a:ext cx="1233753" cy="928176"/>
          </a:xfrm>
          <a:custGeom>
            <a:avLst/>
            <a:gdLst>
              <a:gd name="connsiteX0" fmla="*/ 0 w 1263771"/>
              <a:gd name="connsiteY0" fmla="*/ 0 h 2151116"/>
              <a:gd name="connsiteX1" fmla="*/ 1263771 w 1263771"/>
              <a:gd name="connsiteY1" fmla="*/ 0 h 2151116"/>
              <a:gd name="connsiteX2" fmla="*/ 1263771 w 1263771"/>
              <a:gd name="connsiteY2" fmla="*/ 2151116 h 2151116"/>
              <a:gd name="connsiteX3" fmla="*/ 0 w 1263771"/>
              <a:gd name="connsiteY3" fmla="*/ 2151116 h 2151116"/>
              <a:gd name="connsiteX4" fmla="*/ 0 w 1263771"/>
              <a:gd name="connsiteY4" fmla="*/ 0 h 215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771" h="2151116">
                <a:moveTo>
                  <a:pt x="0" y="0"/>
                </a:moveTo>
                <a:lnTo>
                  <a:pt x="1263771" y="0"/>
                </a:lnTo>
                <a:lnTo>
                  <a:pt x="1263771" y="2151116"/>
                </a:lnTo>
                <a:lnTo>
                  <a:pt x="0" y="21511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6000">
                <a:srgbClr val="ED7E03"/>
              </a:gs>
              <a:gs pos="100000">
                <a:srgbClr val="BDD2F8"/>
              </a:gs>
            </a:gsLst>
            <a:lin ang="54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167822" rIns="80010" bIns="80010" numCol="1" spcCol="1270" anchor="t" anchorCtr="0">
            <a:noAutofit/>
          </a:bodyPr>
          <a:lstStyle/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Agency Clinical Leads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FA0074-7DB3-33C3-0BDD-195117FDF5B3}"/>
              </a:ext>
            </a:extLst>
          </p:cNvPr>
          <p:cNvSpPr/>
          <p:nvPr/>
        </p:nvSpPr>
        <p:spPr>
          <a:xfrm>
            <a:off x="6507880" y="3102178"/>
            <a:ext cx="1252779" cy="1435352"/>
          </a:xfrm>
          <a:custGeom>
            <a:avLst/>
            <a:gdLst>
              <a:gd name="connsiteX0" fmla="*/ 0 w 1263771"/>
              <a:gd name="connsiteY0" fmla="*/ 0 h 2162181"/>
              <a:gd name="connsiteX1" fmla="*/ 1263771 w 1263771"/>
              <a:gd name="connsiteY1" fmla="*/ 0 h 2162181"/>
              <a:gd name="connsiteX2" fmla="*/ 1263771 w 1263771"/>
              <a:gd name="connsiteY2" fmla="*/ 2162181 h 2162181"/>
              <a:gd name="connsiteX3" fmla="*/ 0 w 1263771"/>
              <a:gd name="connsiteY3" fmla="*/ 2162181 h 2162181"/>
              <a:gd name="connsiteX4" fmla="*/ 0 w 1263771"/>
              <a:gd name="connsiteY4" fmla="*/ 0 h 216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771" h="2162181">
                <a:moveTo>
                  <a:pt x="0" y="0"/>
                </a:moveTo>
                <a:lnTo>
                  <a:pt x="1263771" y="0"/>
                </a:lnTo>
                <a:lnTo>
                  <a:pt x="1263771" y="2162181"/>
                </a:lnTo>
                <a:lnTo>
                  <a:pt x="0" y="216218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6000">
                <a:srgbClr val="0070C0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167822" rIns="80010" bIns="80010" numCol="1" spcCol="1270" anchor="t" anchorCtr="0">
            <a:noAutofit/>
          </a:bodyPr>
          <a:lstStyle/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</a:p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Navigators </a:t>
            </a:r>
          </a:p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Peers</a:t>
            </a:r>
          </a:p>
          <a:p>
            <a:pPr marL="85725" lvl="1" indent="-85725" defTabSz="5000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Coordinators</a:t>
            </a:r>
          </a:p>
          <a:p>
            <a:pPr marL="42863" lvl="1" indent="-42863" defTabSz="3333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750" dirty="0">
              <a:solidFill>
                <a:srgbClr val="000000"/>
              </a:solidFill>
              <a:latin typeface="Calibri"/>
            </a:endParaRPr>
          </a:p>
          <a:p>
            <a:pPr marL="42863" lvl="1" indent="-42863" defTabSz="3333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n-US" sz="7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289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3794" y="0"/>
            <a:ext cx="5260206" cy="2228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7289" y="725498"/>
            <a:ext cx="5100342" cy="15033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Choosing the right word goes beyond its dictionary definition. Using ‘plain language’ and concrete examples can ensure accuracy and understanding.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4964" y="185589"/>
            <a:ext cx="3090206" cy="284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0813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3C7E3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What You Say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287301"/>
            <a:ext cx="5260206" cy="1880755"/>
          </a:xfrm>
          <a:prstGeom prst="rect">
            <a:avLst/>
          </a:prstGeom>
          <a:solidFill>
            <a:srgbClr val="66B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495" y="2856627"/>
            <a:ext cx="5100342" cy="15033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Beyond connotation, our understanding is shaped by our experience, world view and perspective. Framing helps ensure your message resonates </a:t>
            </a:r>
            <a:b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as credible with a specific audience.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495" y="2298993"/>
            <a:ext cx="3175413" cy="284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0813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6E9D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What They Hear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90" y="0"/>
            <a:ext cx="3855026" cy="2228850"/>
          </a:xfrm>
          <a:prstGeom prst="rect">
            <a:avLst/>
          </a:prstGeo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1490E91-1DBC-51F7-7FF9-E587239CCF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15" t="-611"/>
          <a:stretch/>
        </p:blipFill>
        <p:spPr>
          <a:xfrm>
            <a:off x="5347333" y="2287302"/>
            <a:ext cx="2056870" cy="27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9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Behinds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19" y="925813"/>
            <a:ext cx="2546912" cy="329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474C2-F589-B625-CE70-4F5870562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739" y="1566011"/>
            <a:ext cx="2454696" cy="3182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B7E0E6-0113-9B1F-2305-A5A0AEAD9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132" y="304800"/>
            <a:ext cx="3295037" cy="37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5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5830" y="-88445"/>
            <a:ext cx="7886700" cy="993775"/>
          </a:xfrm>
        </p:spPr>
        <p:txBody>
          <a:bodyPr anchor="ctr">
            <a:normAutofit/>
          </a:bodyPr>
          <a:lstStyle/>
          <a:p>
            <a:r>
              <a:rPr lang="en-US" dirty="0"/>
              <a:t>Peer Expert for Panels or Trainings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9AD02-EE31-D350-C85A-758E42D5E730}"/>
              </a:ext>
            </a:extLst>
          </p:cNvPr>
          <p:cNvSpPr txBox="1"/>
          <p:nvPr/>
        </p:nvSpPr>
        <p:spPr>
          <a:xfrm>
            <a:off x="1700981" y="171081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75" b="1" dirty="0">
                <a:solidFill>
                  <a:schemeClr val="tx2"/>
                </a:solidFill>
                <a:latin typeface="Open Sans"/>
                <a:cs typeface="Open Sans"/>
              </a:rPr>
              <a:t>Insert photo on expert panel</a:t>
            </a:r>
          </a:p>
        </p:txBody>
      </p:sp>
      <p:pic>
        <p:nvPicPr>
          <p:cNvPr id="5" name="Picture 4" descr="A person speaking into a microphone in front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5C02617B-B446-D581-879D-92AF4C46B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71" y="735886"/>
            <a:ext cx="5876818" cy="44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1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1119" y="1916186"/>
            <a:ext cx="697001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Workshopping Issues in Your State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869" y="2014922"/>
            <a:ext cx="663254" cy="663254"/>
            <a:chOff x="2909454" y="1302327"/>
            <a:chExt cx="997528" cy="997528"/>
          </a:xfrm>
        </p:grpSpPr>
        <p:sp>
          <p:nvSpPr>
            <p:cNvPr id="8" name="Rectangle 7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</p:spTree>
    <p:extLst>
      <p:ext uri="{BB962C8B-B14F-4D97-AF65-F5344CB8AC3E}">
        <p14:creationId xmlns:p14="http://schemas.microsoft.com/office/powerpoint/2010/main" val="626433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7751" y="1252932"/>
            <a:ext cx="697001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870" y="1252932"/>
            <a:ext cx="663254" cy="663254"/>
            <a:chOff x="2909454" y="1302327"/>
            <a:chExt cx="997528" cy="997528"/>
          </a:xfrm>
        </p:grpSpPr>
        <p:sp>
          <p:nvSpPr>
            <p:cNvPr id="8" name="Rectangle 7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45074E8-8E8D-3F89-5FF5-0AF28ADD9357}"/>
              </a:ext>
            </a:extLst>
          </p:cNvPr>
          <p:cNvSpPr txBox="1"/>
          <p:nvPr/>
        </p:nvSpPr>
        <p:spPr>
          <a:xfrm>
            <a:off x="1735293" y="2571750"/>
            <a:ext cx="5673413" cy="2085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Michael Gluck, PhD, MPP</a:t>
            </a:r>
            <a:b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Vice President</a:t>
            </a:r>
          </a:p>
          <a:p>
            <a:pPr>
              <a:lnSpc>
                <a:spcPct val="90000"/>
              </a:lnSpc>
            </a:pPr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michael.gluck@academyhealth.org</a:t>
            </a:r>
            <a:b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Susan Kennedy, MPP, MSW</a:t>
            </a:r>
            <a:b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Director, Evidence-Based State Health Policy Institute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susan.kennedy@academyhealth.org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3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540" y="955221"/>
            <a:ext cx="3968296" cy="3373891"/>
          </a:xfrm>
          <a:prstGeom prst="rect">
            <a:avLst/>
          </a:prstGeom>
        </p:spPr>
        <p:txBody>
          <a:bodyPr vert="horz" lIns="217728" tIns="108864" rIns="217728" bIns="108864" rtlCol="0">
            <a:normAutofit lnSpcReduction="10000"/>
          </a:bodyPr>
          <a:lstStyle>
            <a:defPPr>
              <a:defRPr lang="en-US"/>
            </a:defPPr>
            <a:lvl1pPr marL="342900" indent="-160020" defTabSz="408240">
              <a:spcBef>
                <a:spcPct val="20000"/>
              </a:spcBef>
              <a:buClr>
                <a:srgbClr val="0068AA"/>
              </a:buClr>
              <a:buFont typeface="Arial" charset="0"/>
              <a:buChar char="•"/>
              <a:defRPr sz="20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751140" indent="-160020" defTabSz="408240">
              <a:spcBef>
                <a:spcPct val="20000"/>
              </a:spcBef>
              <a:buSzPct val="85000"/>
              <a:buFont typeface="Arial" charset="0"/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59379" indent="-160020" defTabSz="408240">
              <a:spcBef>
                <a:spcPct val="20000"/>
              </a:spcBef>
              <a:buFont typeface=".AppleSystemUIFont" charset="-120"/>
              <a:buChar char="–"/>
              <a:defRPr sz="18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567619" indent="-342900" defTabSz="408240">
              <a:spcBef>
                <a:spcPct val="20000"/>
              </a:spcBef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4pPr>
            <a:lvl5pPr marL="1975859" indent="-342900" defTabSz="408240">
              <a:spcBef>
                <a:spcPct val="20000"/>
              </a:spcBef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5pPr>
            <a:lvl6pPr marL="2245318" indent="-204120" defTabSz="408240">
              <a:spcBef>
                <a:spcPct val="20000"/>
              </a:spcBef>
              <a:buFont typeface="Arial"/>
              <a:buChar char="•"/>
              <a:defRPr sz="1800"/>
            </a:lvl6pPr>
            <a:lvl7pPr marL="2653557" indent="-204120" defTabSz="408240">
              <a:spcBef>
                <a:spcPct val="20000"/>
              </a:spcBef>
              <a:buFont typeface="Arial"/>
              <a:buChar char="•"/>
              <a:defRPr sz="1800"/>
            </a:lvl7pPr>
            <a:lvl8pPr marL="3061797" indent="-204120" defTabSz="408240">
              <a:spcBef>
                <a:spcPct val="20000"/>
              </a:spcBef>
              <a:buFont typeface="Arial"/>
              <a:buChar char="•"/>
              <a:defRPr sz="1800"/>
            </a:lvl8pPr>
            <a:lvl9pPr marL="3470037" indent="-204120" defTabSz="408240">
              <a:spcBef>
                <a:spcPct val="20000"/>
              </a:spcBef>
              <a:buFont typeface="Arial"/>
              <a:buChar char="•"/>
              <a:defRPr sz="1800"/>
            </a:lvl9pPr>
          </a:lstStyle>
          <a:p>
            <a:r>
              <a:rPr lang="en-US" altLang="en-US" dirty="0"/>
              <a:t>Why this session and why us?</a:t>
            </a:r>
          </a:p>
          <a:p>
            <a:r>
              <a:rPr lang="en-US" altLang="en-US" dirty="0"/>
              <a:t>Medicaid 101 through an SUD lens</a:t>
            </a:r>
          </a:p>
          <a:p>
            <a:r>
              <a:rPr lang="en-US" altLang="en-US" dirty="0"/>
              <a:t>Who makes Medicaid policy?</a:t>
            </a:r>
          </a:p>
          <a:p>
            <a:r>
              <a:rPr lang="en-US" altLang="en-US" dirty="0"/>
              <a:t>What do they need to know and how can you help? </a:t>
            </a:r>
          </a:p>
          <a:p>
            <a:r>
              <a:rPr lang="en-US" altLang="en-US" dirty="0"/>
              <a:t>Your questions and Medicaid challenges?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9854" y="278907"/>
            <a:ext cx="7852340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Today’s Plan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7" name="Rectangle 6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pic>
        <p:nvPicPr>
          <p:cNvPr id="13" name="Picture Placeholder 12" descr="A group of people sitting around a table with laptops&#10;&#10;Description automatically generated">
            <a:extLst>
              <a:ext uri="{FF2B5EF4-FFF2-40B4-BE49-F238E27FC236}">
                <a16:creationId xmlns:a16="http://schemas.microsoft.com/office/drawing/2014/main" id="{8ABBB2E5-0F11-A9D9-65FF-34C6550C51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545" r="21545"/>
          <a:stretch>
            <a:fillRect/>
          </a:stretch>
        </p:blipFill>
        <p:spPr>
          <a:xfrm>
            <a:off x="5091340" y="955221"/>
            <a:ext cx="3413512" cy="3373891"/>
          </a:xfrm>
        </p:spPr>
      </p:pic>
    </p:spTree>
    <p:extLst>
      <p:ext uri="{BB962C8B-B14F-4D97-AF65-F5344CB8AC3E}">
        <p14:creationId xmlns:p14="http://schemas.microsoft.com/office/powerpoint/2010/main" val="103764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3794" y="0"/>
            <a:ext cx="5260206" cy="2228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07289" y="725498"/>
            <a:ext cx="5100342" cy="15033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aseline="30000" dirty="0" err="1">
                <a:solidFill>
                  <a:schemeClr val="bg1"/>
                </a:solidFill>
              </a:rPr>
              <a:t>AcademyHealth</a:t>
            </a:r>
            <a:r>
              <a:rPr lang="en-US" sz="2800" baseline="30000" dirty="0">
                <a:solidFill>
                  <a:schemeClr val="bg1"/>
                </a:solidFill>
              </a:rPr>
              <a:t> envisions a future where individuals and communities are made healthier </a:t>
            </a:r>
            <a:br>
              <a:rPr lang="en-US" sz="2800" baseline="30000" dirty="0">
                <a:solidFill>
                  <a:schemeClr val="bg1"/>
                </a:solidFill>
              </a:rPr>
            </a:br>
            <a:r>
              <a:rPr lang="en-US" sz="2800" baseline="30000" dirty="0">
                <a:solidFill>
                  <a:schemeClr val="bg1"/>
                </a:solidFill>
              </a:rPr>
              <a:t>by the use of </a:t>
            </a:r>
            <a:r>
              <a:rPr lang="en-US" sz="3600" b="1" baseline="30000" dirty="0">
                <a:solidFill>
                  <a:srgbClr val="FFC000"/>
                </a:solidFill>
              </a:rPr>
              <a:t>evidence</a:t>
            </a:r>
            <a:r>
              <a:rPr lang="en-US" sz="2800" baseline="30000" dirty="0">
                <a:solidFill>
                  <a:schemeClr val="bg1"/>
                </a:solidFill>
              </a:rPr>
              <a:t> in decision-making.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9194" y="220411"/>
            <a:ext cx="2130298" cy="284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B3C7E3"/>
                </a:solidFill>
                <a:latin typeface="Arial" charset="0"/>
                <a:ea typeface="Arial" charset="0"/>
                <a:cs typeface="Arial" charset="0"/>
              </a:rPr>
              <a:t>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1"/>
          <a:stretch/>
        </p:blipFill>
        <p:spPr>
          <a:xfrm>
            <a:off x="-10390" y="0"/>
            <a:ext cx="3844635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0"/>
          <a:stretch/>
        </p:blipFill>
        <p:spPr>
          <a:xfrm>
            <a:off x="-10390" y="2275609"/>
            <a:ext cx="3855026" cy="21075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83794" y="2275609"/>
            <a:ext cx="5260206" cy="2107549"/>
          </a:xfrm>
          <a:prstGeom prst="rect">
            <a:avLst/>
          </a:prstGeom>
          <a:solidFill>
            <a:srgbClr val="66B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5"/>
          </a:p>
        </p:txBody>
      </p:sp>
      <p:sp>
        <p:nvSpPr>
          <p:cNvPr id="23" name="TextBox 22"/>
          <p:cNvSpPr txBox="1"/>
          <p:nvPr/>
        </p:nvSpPr>
        <p:spPr>
          <a:xfrm>
            <a:off x="4043658" y="2868348"/>
            <a:ext cx="5100342" cy="15033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</a:rPr>
              <a:t>Together with its members, </a:t>
            </a:r>
            <a:r>
              <a:rPr lang="en-US" sz="2800" baseline="30000" dirty="0" err="1">
                <a:solidFill>
                  <a:schemeClr val="bg1"/>
                </a:solidFill>
              </a:rPr>
              <a:t>AcademyHealth</a:t>
            </a:r>
            <a:r>
              <a:rPr lang="en-US" sz="2800" baseline="30000" dirty="0">
                <a:solidFill>
                  <a:schemeClr val="bg1"/>
                </a:solidFill>
              </a:rPr>
              <a:t> works to improve health and the performance of the health system by supporting the production and use of </a:t>
            </a:r>
            <a:r>
              <a:rPr lang="en-US" sz="3600" b="1" baseline="30000" dirty="0">
                <a:solidFill>
                  <a:srgbClr val="FFC000"/>
                </a:solidFill>
              </a:rPr>
              <a:t>evidence</a:t>
            </a:r>
            <a:r>
              <a:rPr lang="en-US" sz="2800" baseline="30000" dirty="0">
                <a:solidFill>
                  <a:srgbClr val="FFC000"/>
                </a:solidFill>
              </a:rPr>
              <a:t> </a:t>
            </a:r>
            <a:r>
              <a:rPr lang="en-US" sz="2800" baseline="30000" dirty="0">
                <a:solidFill>
                  <a:schemeClr val="bg1"/>
                </a:solidFill>
              </a:rPr>
              <a:t>to inform policy and practice.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48297" y="2353547"/>
            <a:ext cx="2130298" cy="284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D6E9D2"/>
                </a:solidFill>
                <a:latin typeface="Arial" charset="0"/>
                <a:ea typeface="Arial" charset="0"/>
                <a:cs typeface="Arial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36352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2745" y="2098039"/>
            <a:ext cx="6644448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A Brief Tour of Medicaid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869" y="2014922"/>
            <a:ext cx="663254" cy="663254"/>
            <a:chOff x="2909454" y="1302327"/>
            <a:chExt cx="997528" cy="997528"/>
          </a:xfrm>
        </p:grpSpPr>
        <p:sp>
          <p:nvSpPr>
            <p:cNvPr id="8" name="Rectangle 7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</p:spTree>
    <p:extLst>
      <p:ext uri="{BB962C8B-B14F-4D97-AF65-F5344CB8AC3E}">
        <p14:creationId xmlns:p14="http://schemas.microsoft.com/office/powerpoint/2010/main" val="371324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0083" y="262965"/>
            <a:ext cx="4029492" cy="8622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Medicaid and Its Role in Assuring SUD Care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315843" y="1630288"/>
            <a:ext cx="548569" cy="54856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5"/>
          </a:p>
        </p:txBody>
      </p:sp>
      <p:grpSp>
        <p:nvGrpSpPr>
          <p:cNvPr id="75" name="Group 74"/>
          <p:cNvGrpSpPr/>
          <p:nvPr/>
        </p:nvGrpSpPr>
        <p:grpSpPr>
          <a:xfrm>
            <a:off x="5923786" y="1511641"/>
            <a:ext cx="2346254" cy="629634"/>
            <a:chOff x="3779276" y="2252304"/>
            <a:chExt cx="6257491" cy="3599604"/>
          </a:xfrm>
        </p:grpSpPr>
        <p:sp>
          <p:nvSpPr>
            <p:cNvPr id="76" name="TextBox 75"/>
            <p:cNvSpPr txBox="1"/>
            <p:nvPr/>
          </p:nvSpPr>
          <p:spPr>
            <a:xfrm>
              <a:off x="3779276" y="4008854"/>
              <a:ext cx="6257491" cy="18430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Medicaid eligibility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79276" y="2252304"/>
              <a:ext cx="6257491" cy="12227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800" b="1" dirty="0">
                  <a:latin typeface="Open Sans"/>
                  <a:cs typeface="Open Sans"/>
                </a:rPr>
                <a:t>Who?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5315843" y="2464574"/>
            <a:ext cx="548569" cy="54856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5"/>
          </a:p>
        </p:txBody>
      </p:sp>
      <p:grpSp>
        <p:nvGrpSpPr>
          <p:cNvPr id="80" name="Group 79"/>
          <p:cNvGrpSpPr/>
          <p:nvPr/>
        </p:nvGrpSpPr>
        <p:grpSpPr>
          <a:xfrm>
            <a:off x="5915622" y="2382682"/>
            <a:ext cx="2346254" cy="776254"/>
            <a:chOff x="3757503" y="2462425"/>
            <a:chExt cx="6257491" cy="4437828"/>
          </a:xfrm>
        </p:grpSpPr>
        <p:sp>
          <p:nvSpPr>
            <p:cNvPr id="81" name="TextBox 80"/>
            <p:cNvSpPr txBox="1"/>
            <p:nvPr/>
          </p:nvSpPr>
          <p:spPr>
            <a:xfrm>
              <a:off x="3757503" y="5057202"/>
              <a:ext cx="6257491" cy="18430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ts val="1178"/>
                </a:lnSpc>
              </a:pPr>
              <a:r>
                <a:rPr lang="en-US" sz="1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Medicaid benefits/services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57503" y="2462425"/>
              <a:ext cx="6257491" cy="12227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800" b="1" dirty="0">
                  <a:latin typeface="Open Sans"/>
                  <a:cs typeface="Open Sans"/>
                </a:rPr>
                <a:t>What?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5315843" y="3287422"/>
            <a:ext cx="548569" cy="54856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5"/>
          </a:p>
        </p:txBody>
      </p:sp>
      <p:grpSp>
        <p:nvGrpSpPr>
          <p:cNvPr id="85" name="Group 84"/>
          <p:cNvGrpSpPr/>
          <p:nvPr/>
        </p:nvGrpSpPr>
        <p:grpSpPr>
          <a:xfrm>
            <a:off x="5915622" y="3184838"/>
            <a:ext cx="2354418" cy="781158"/>
            <a:chOff x="3757503" y="2376156"/>
            <a:chExt cx="6279264" cy="4465866"/>
          </a:xfrm>
        </p:grpSpPr>
        <p:sp>
          <p:nvSpPr>
            <p:cNvPr id="86" name="TextBox 85"/>
            <p:cNvSpPr txBox="1"/>
            <p:nvPr/>
          </p:nvSpPr>
          <p:spPr>
            <a:xfrm>
              <a:off x="3757503" y="4998970"/>
              <a:ext cx="6257491" cy="184305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ts val="1178"/>
                </a:lnSpc>
              </a:pPr>
              <a:r>
                <a:rPr lang="en-US" sz="1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Delivery of Medicaid services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79276" y="2376156"/>
              <a:ext cx="6257491" cy="12227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800" b="1" dirty="0">
                  <a:latin typeface="Open Sans"/>
                  <a:cs typeface="Open Sans"/>
                </a:rPr>
                <a:t>How?</a:t>
              </a:r>
            </a:p>
          </p:txBody>
        </p:sp>
      </p:grpSp>
      <p:sp>
        <p:nvSpPr>
          <p:cNvPr id="88" name="Rectangle 87"/>
          <p:cNvSpPr/>
          <p:nvPr/>
        </p:nvSpPr>
        <p:spPr>
          <a:xfrm>
            <a:off x="5315843" y="4121709"/>
            <a:ext cx="548569" cy="54856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5"/>
          </a:p>
        </p:txBody>
      </p:sp>
      <p:grpSp>
        <p:nvGrpSpPr>
          <p:cNvPr id="89" name="Group 88"/>
          <p:cNvGrpSpPr/>
          <p:nvPr/>
        </p:nvGrpSpPr>
        <p:grpSpPr>
          <a:xfrm>
            <a:off x="5923786" y="3993050"/>
            <a:ext cx="2346254" cy="724509"/>
            <a:chOff x="3779276" y="2259118"/>
            <a:chExt cx="6257491" cy="4142005"/>
          </a:xfrm>
        </p:grpSpPr>
        <p:sp>
          <p:nvSpPr>
            <p:cNvPr id="90" name="TextBox 89"/>
            <p:cNvSpPr txBox="1"/>
            <p:nvPr/>
          </p:nvSpPr>
          <p:spPr>
            <a:xfrm>
              <a:off x="3779276" y="4558071"/>
              <a:ext cx="6257491" cy="184305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ts val="1178"/>
                </a:lnSpc>
              </a:pPr>
              <a:r>
                <a:rPr lang="en-US" sz="1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Medicaid financing, managed care, and waivers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79276" y="2259118"/>
              <a:ext cx="6257491" cy="12227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8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How?</a:t>
              </a:r>
            </a:p>
          </p:txBody>
        </p:sp>
      </p:grpSp>
      <p:sp>
        <p:nvSpPr>
          <p:cNvPr id="52" name="Freeform 29"/>
          <p:cNvSpPr>
            <a:spLocks/>
          </p:cNvSpPr>
          <p:nvPr/>
        </p:nvSpPr>
        <p:spPr bwMode="auto">
          <a:xfrm>
            <a:off x="5482388" y="1818039"/>
            <a:ext cx="198988" cy="153550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605"/>
          </a:p>
        </p:txBody>
      </p:sp>
      <p:sp>
        <p:nvSpPr>
          <p:cNvPr id="53" name="Freeform 29"/>
          <p:cNvSpPr>
            <a:spLocks/>
          </p:cNvSpPr>
          <p:nvPr/>
        </p:nvSpPr>
        <p:spPr bwMode="auto">
          <a:xfrm>
            <a:off x="5482388" y="2665084"/>
            <a:ext cx="198988" cy="153550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605"/>
          </a:p>
        </p:txBody>
      </p:sp>
      <p:sp>
        <p:nvSpPr>
          <p:cNvPr id="55" name="Freeform 29"/>
          <p:cNvSpPr>
            <a:spLocks/>
          </p:cNvSpPr>
          <p:nvPr/>
        </p:nvSpPr>
        <p:spPr bwMode="auto">
          <a:xfrm>
            <a:off x="5482388" y="3474424"/>
            <a:ext cx="198988" cy="153550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605"/>
          </a:p>
        </p:txBody>
      </p:sp>
      <p:sp>
        <p:nvSpPr>
          <p:cNvPr id="60" name="Freeform 29"/>
          <p:cNvSpPr>
            <a:spLocks/>
          </p:cNvSpPr>
          <p:nvPr/>
        </p:nvSpPr>
        <p:spPr bwMode="auto">
          <a:xfrm>
            <a:off x="5482388" y="4312924"/>
            <a:ext cx="198988" cy="153550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34286" tIns="17143" rIns="34286" bIns="17143" numCol="1" anchor="t" anchorCtr="0" compatLnSpc="1">
            <a:prstTxWarp prst="textNoShape">
              <a:avLst/>
            </a:prstTxWarp>
          </a:bodyPr>
          <a:lstStyle/>
          <a:p>
            <a:endParaRPr lang="en-US" sz="605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5" name="Group 24"/>
          <p:cNvGrpSpPr/>
          <p:nvPr/>
        </p:nvGrpSpPr>
        <p:grpSpPr>
          <a:xfrm>
            <a:off x="4827536" y="210129"/>
            <a:ext cx="374024" cy="374024"/>
            <a:chOff x="2909454" y="1302327"/>
            <a:chExt cx="997528" cy="997528"/>
          </a:xfrm>
        </p:grpSpPr>
        <p:sp>
          <p:nvSpPr>
            <p:cNvPr id="26" name="Rectangle 25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</p:spTree>
    <p:extLst>
      <p:ext uri="{BB962C8B-B14F-4D97-AF65-F5344CB8AC3E}">
        <p14:creationId xmlns:p14="http://schemas.microsoft.com/office/powerpoint/2010/main" val="265552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person, indoor, group, curtain&#10;&#10;Description automatically generated">
            <a:extLst>
              <a:ext uri="{FF2B5EF4-FFF2-40B4-BE49-F238E27FC236}">
                <a16:creationId xmlns:a16="http://schemas.microsoft.com/office/drawing/2014/main" id="{140443BA-7364-F137-FCF0-9FB18D0CAD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395" b="8395"/>
          <a:stretch>
            <a:fillRect/>
          </a:stretch>
        </p:blipFill>
        <p:spPr>
          <a:xfrm>
            <a:off x="122465" y="1137388"/>
            <a:ext cx="5641521" cy="31733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73799B-9EC7-6672-AA3A-47678B90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85" y="0"/>
            <a:ext cx="7886700" cy="993775"/>
          </a:xfrm>
        </p:spPr>
        <p:txBody>
          <a:bodyPr/>
          <a:lstStyle/>
          <a:p>
            <a:r>
              <a:rPr lang="en-US" dirty="0"/>
              <a:t>Medicaid was intended to forestall national health insurance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376E7-F1B5-69CC-643E-C4FF9B93901B}"/>
              </a:ext>
            </a:extLst>
          </p:cNvPr>
          <p:cNvSpPr txBox="1"/>
          <p:nvPr/>
        </p:nvSpPr>
        <p:spPr>
          <a:xfrm>
            <a:off x="6068051" y="99377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“The inclusion of Medicaid in the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1965 law evolved when Mr. Wilbur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Mills asked me what his answer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 be to the inevitable question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thought he would be asked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the legislative debate: ‘Isn’t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Medicare an ‘entering wedge’ to a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broader program of nationwide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‘compulsory’ insurance coverage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everyone?’ I suggested that if he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included some plan to cover the key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groups of poor people, he would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a possible answer to this </a:t>
            </a:r>
          </a:p>
          <a:p>
            <a:pPr>
              <a:spcAft>
                <a:spcPts val="100"/>
              </a:spcAft>
            </a:pPr>
            <a:r>
              <a:rPr lang="en-US" sz="130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criticism. ”</a:t>
            </a:r>
          </a:p>
          <a:p>
            <a:pPr>
              <a:spcAft>
                <a:spcPts val="100"/>
              </a:spcAft>
            </a:pPr>
            <a:endParaRPr lang="en-US" sz="13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1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--Wilbur Cohen, former HEW </a:t>
            </a:r>
          </a:p>
          <a:p>
            <a:pPr>
              <a:spcAft>
                <a:spcPts val="100"/>
              </a:spcAft>
            </a:pPr>
            <a:r>
              <a:rPr lang="en-US" sz="13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1E6FB-AE6D-BEE2-28EA-6F0C165A5FBF}"/>
              </a:ext>
            </a:extLst>
          </p:cNvPr>
          <p:cNvSpPr txBox="1"/>
          <p:nvPr/>
        </p:nvSpPr>
        <p:spPr>
          <a:xfrm>
            <a:off x="35493" y="46863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Open Sans"/>
                <a:cs typeface="Open Sans"/>
              </a:rPr>
              <a:t>Source, Cohen WJ, ”Reflections on the enactment of Medicare and Medicaid.” </a:t>
            </a:r>
          </a:p>
          <a:p>
            <a:r>
              <a:rPr lang="en-US" sz="900" dirty="0">
                <a:solidFill>
                  <a:srgbClr val="002060"/>
                </a:solidFill>
                <a:latin typeface="Open Sans"/>
                <a:cs typeface="Open Sans"/>
              </a:rPr>
              <a:t>Health Care </a:t>
            </a:r>
            <a:r>
              <a:rPr lang="en-US" sz="900" dirty="0" err="1">
                <a:solidFill>
                  <a:srgbClr val="002060"/>
                </a:solidFill>
                <a:latin typeface="Open Sans"/>
                <a:cs typeface="Open Sans"/>
              </a:rPr>
              <a:t>Financ</a:t>
            </a:r>
            <a:r>
              <a:rPr lang="en-US" sz="900" dirty="0">
                <a:solidFill>
                  <a:srgbClr val="002060"/>
                </a:solidFill>
                <a:latin typeface="Open Sans"/>
                <a:cs typeface="Open Sans"/>
              </a:rPr>
              <a:t> Rev 1985 Dec; 1985(Suppl): 3-11</a:t>
            </a:r>
          </a:p>
        </p:txBody>
      </p:sp>
    </p:spTree>
    <p:extLst>
      <p:ext uri="{BB962C8B-B14F-4D97-AF65-F5344CB8AC3E}">
        <p14:creationId xmlns:p14="http://schemas.microsoft.com/office/powerpoint/2010/main" val="257074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9336" y="255643"/>
            <a:ext cx="8132858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Medicaid has traditionally covered categories of people with lower incomes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7" name="Rectangle 6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458818" y="1414723"/>
            <a:ext cx="8229600" cy="333163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>
            <a:lvl1pPr marL="342900" indent="-160020" algn="l" defTabSz="408240" rtl="0" eaLnBrk="1" latinLnBrk="0" hangingPunct="1">
              <a:spcBef>
                <a:spcPct val="20000"/>
              </a:spcBef>
              <a:buClr>
                <a:srgbClr val="0068AA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51140" indent="-160020" algn="l" defTabSz="408240" rtl="0" eaLnBrk="1" latinLnBrk="0" hangingPunct="1">
              <a:spcBef>
                <a:spcPct val="20000"/>
              </a:spcBef>
              <a:buSzPct val="85000"/>
              <a:buFont typeface="Arial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59379" indent="-160020" algn="l" defTabSz="408240" rtl="0" eaLnBrk="1" latinLnBrk="0" hangingPunct="1">
              <a:spcBef>
                <a:spcPct val="20000"/>
              </a:spcBef>
              <a:buFont typeface=".AppleSystemUIFont" charset="-12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56761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7585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45318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Children</a:t>
            </a:r>
          </a:p>
          <a:p>
            <a:r>
              <a:rPr lang="en-US" dirty="0">
                <a:solidFill>
                  <a:schemeClr val="accent4"/>
                </a:solidFill>
              </a:rPr>
              <a:t>Pregnant women</a:t>
            </a:r>
          </a:p>
          <a:p>
            <a:r>
              <a:rPr lang="en-US" dirty="0">
                <a:solidFill>
                  <a:schemeClr val="accent4"/>
                </a:solidFill>
              </a:rPr>
              <a:t>Parents of dependent children</a:t>
            </a:r>
          </a:p>
          <a:p>
            <a:r>
              <a:rPr lang="en-US" dirty="0">
                <a:solidFill>
                  <a:schemeClr val="accent4"/>
                </a:solidFill>
              </a:rPr>
              <a:t>Elderly</a:t>
            </a:r>
          </a:p>
          <a:p>
            <a:r>
              <a:rPr lang="en-US" dirty="0">
                <a:solidFill>
                  <a:schemeClr val="accent4"/>
                </a:solidFill>
              </a:rPr>
              <a:t>People with disabilities</a:t>
            </a:r>
          </a:p>
          <a:p>
            <a:r>
              <a:rPr lang="en-US" dirty="0">
                <a:solidFill>
                  <a:schemeClr val="accent4"/>
                </a:solidFill>
              </a:rPr>
              <a:t>The ACA expanded Medicaid to low-income adults (at states’ option) </a:t>
            </a:r>
          </a:p>
          <a:p>
            <a:r>
              <a:rPr lang="en-US" dirty="0">
                <a:solidFill>
                  <a:schemeClr val="accent4"/>
                </a:solidFill>
              </a:rPr>
              <a:t>Excluded: non-citizens except certain categories</a:t>
            </a:r>
          </a:p>
          <a:p>
            <a:pPr marL="182880" indent="0">
              <a:buNone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C1B38-185F-894D-A0AD-58F9A95EDA3F}"/>
              </a:ext>
            </a:extLst>
          </p:cNvPr>
          <p:cNvSpPr txBox="1"/>
          <p:nvPr/>
        </p:nvSpPr>
        <p:spPr>
          <a:xfrm>
            <a:off x="930729" y="1828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dirty="0">
              <a:solidFill>
                <a:schemeClr val="tx1">
                  <a:lumMod val="50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8723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42784" y="1434915"/>
          <a:ext cx="3004845" cy="288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45830" y="109247"/>
            <a:ext cx="8862277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states have not (yet) opted for ACA expansion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5830" y="563949"/>
            <a:ext cx="7852340" cy="318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500" dirty="0">
                <a:latin typeface="Open Sans"/>
                <a:cs typeface="Open Sans"/>
              </a:rPr>
              <a:t>As of March 27, 2023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1806" y="210129"/>
            <a:ext cx="374024" cy="374024"/>
            <a:chOff x="2909454" y="1302327"/>
            <a:chExt cx="997528" cy="997528"/>
          </a:xfrm>
        </p:grpSpPr>
        <p:sp>
          <p:nvSpPr>
            <p:cNvPr id="32" name="Rectangle 31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/>
            </a:p>
          </p:txBody>
        </p:sp>
      </p:grp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0942C3D3-761D-FF30-43B6-0EBB95923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64" y="994933"/>
            <a:ext cx="6145514" cy="3527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E2E42D-D35F-6ED8-2285-2594122AC875}"/>
              </a:ext>
            </a:extLst>
          </p:cNvPr>
          <p:cNvSpPr txBox="1"/>
          <p:nvPr/>
        </p:nvSpPr>
        <p:spPr>
          <a:xfrm>
            <a:off x="931580" y="476290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Open Sans"/>
                <a:cs typeface="Open Sans"/>
              </a:rPr>
              <a:t>Source:  Kaiser Family Foundation</a:t>
            </a:r>
          </a:p>
        </p:txBody>
      </p:sp>
    </p:spTree>
    <p:extLst>
      <p:ext uri="{BB962C8B-B14F-4D97-AF65-F5344CB8AC3E}">
        <p14:creationId xmlns:p14="http://schemas.microsoft.com/office/powerpoint/2010/main" val="51486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lize Hole Light">
      <a:dk1>
        <a:srgbClr val="737572"/>
      </a:dk1>
      <a:lt1>
        <a:sysClr val="window" lastClr="FFFFFF"/>
      </a:lt1>
      <a:dk2>
        <a:srgbClr val="216BA9"/>
      </a:dk2>
      <a:lt2>
        <a:srgbClr val="FFFFFF"/>
      </a:lt2>
      <a:accent1>
        <a:srgbClr val="216BA9"/>
      </a:accent1>
      <a:accent2>
        <a:srgbClr val="7C8185"/>
      </a:accent2>
      <a:accent3>
        <a:srgbClr val="216BA9"/>
      </a:accent3>
      <a:accent4>
        <a:srgbClr val="7C8185"/>
      </a:accent4>
      <a:accent5>
        <a:srgbClr val="216BA9"/>
      </a:accent5>
      <a:accent6>
        <a:srgbClr val="7C8185"/>
      </a:accent6>
      <a:hlink>
        <a:srgbClr val="216BA9"/>
      </a:hlink>
      <a:folHlink>
        <a:srgbClr val="3B73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2475" b="1" dirty="0">
            <a:solidFill>
              <a:schemeClr val="tx2"/>
            </a:solidFill>
            <a:latin typeface="Open Sans"/>
            <a:cs typeface="Open San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C5AE7348B0C40B2B022A722DE4286" ma:contentTypeVersion="11" ma:contentTypeDescription="Create a new document." ma:contentTypeScope="" ma:versionID="e77de869133c0eac2603c55e30418236">
  <xsd:schema xmlns:xsd="http://www.w3.org/2001/XMLSchema" xmlns:xs="http://www.w3.org/2001/XMLSchema" xmlns:p="http://schemas.microsoft.com/office/2006/metadata/properties" xmlns:ns2="96c70edb-d946-437b-858e-f8d1b00151fa" targetNamespace="http://schemas.microsoft.com/office/2006/metadata/properties" ma:root="true" ma:fieldsID="815838d0c85bfdab86789ae589435801" ns2:_="">
    <xsd:import namespace="96c70edb-d946-437b-858e-f8d1b00151fa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70edb-d946-437b-858e-f8d1b00151fa" elementFormDefault="qualified">
    <xsd:import namespace="http://schemas.microsoft.com/office/2006/documentManagement/types"/>
    <xsd:import namespace="http://schemas.microsoft.com/office/infopath/2007/PartnerControls"/>
    <xsd:element name="Category" ma:index="4" nillable="true" ma:displayName="Category" ma:default="General" ma:format="RadioButtons" ma:internalName="Category" ma:readOnly="false">
      <xsd:simpleType>
        <xsd:restriction base="dms:Choice">
          <xsd:enumeration value="Standard Forms"/>
          <xsd:enumeration value="General"/>
          <xsd:enumeration value="Operations"/>
        </xsd:restriction>
      </xsd:simpleType>
    </xsd:element>
    <xsd:element name="Date" ma:index="5" nillable="true" ma:displayName="Date" ma:default="[today]" ma:format="DateOnly" ma:internalName="Date" ma:readOnly="false">
      <xsd:simpleType>
        <xsd:restriction base="dms:DateTime"/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6c70edb-d946-437b-858e-f8d1b00151fa">Standard Forms</Category>
    <Date xmlns="96c70edb-d946-437b-858e-f8d1b00151fa">2016-11-17T05:00:00+00:00</Date>
  </documentManagement>
</p:properties>
</file>

<file path=customXml/itemProps1.xml><?xml version="1.0" encoding="utf-8"?>
<ds:datastoreItem xmlns:ds="http://schemas.openxmlformats.org/officeDocument/2006/customXml" ds:itemID="{14F2D3E2-B23C-4C20-BFCD-53AA037D2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70edb-d946-437b-858e-f8d1b00151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6186E-BF25-4812-978B-7E0E50268C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9FE557-5F4E-469D-B10B-23D3E1EC0BD0}">
  <ds:schemaRefs>
    <ds:schemaRef ds:uri="http://www.w3.org/XML/1998/namespace"/>
    <ds:schemaRef ds:uri="http://purl.org/dc/dcmitype/"/>
    <ds:schemaRef ds:uri="http://purl.org/dc/terms/"/>
    <ds:schemaRef ds:uri="96c70edb-d946-437b-858e-f8d1b00151f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10531</TotalTime>
  <Words>1244</Words>
  <Application>Microsoft Macintosh PowerPoint</Application>
  <PresentationFormat>On-screen Show (16:9)</PresentationFormat>
  <Paragraphs>234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.AppleSystemUIFont</vt:lpstr>
      <vt:lpstr>Arial</vt:lpstr>
      <vt:lpstr>Calibri</vt:lpstr>
      <vt:lpstr>Calibri Light</vt:lpstr>
      <vt:lpstr>Open Sans</vt:lpstr>
      <vt:lpstr>Open Sans Light</vt:lpstr>
      <vt:lpstr>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Medicaid was intended to forestall national health insurance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Identifying your audiences</vt:lpstr>
      <vt:lpstr>PowerPoint Presentation</vt:lpstr>
      <vt:lpstr>Leave Behinds</vt:lpstr>
      <vt:lpstr>Peer Expert for Panels or Trainings</vt:lpstr>
      <vt:lpstr>PowerPoint Presentation</vt:lpstr>
      <vt:lpstr>PowerPoint Presentation</vt:lpstr>
    </vt:vector>
  </TitlesOfParts>
  <Company>Louis Twelve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Gluck,Michael</cp:lastModifiedBy>
  <cp:revision>252</cp:revision>
  <cp:lastPrinted>2016-05-19T11:26:30Z</cp:lastPrinted>
  <dcterms:created xsi:type="dcterms:W3CDTF">2015-04-02T00:30:29Z</dcterms:created>
  <dcterms:modified xsi:type="dcterms:W3CDTF">2023-05-10T15:20:49Z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0x010100C11C5AE7348B0C40B2B022A722DE4286</vt:lpwstr>
  </property>
</Properties>
</file>